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60" r:id="rId3"/>
    <p:sldId id="261" r:id="rId4"/>
    <p:sldId id="363" r:id="rId5"/>
    <p:sldId id="365" r:id="rId6"/>
    <p:sldId id="368" r:id="rId7"/>
    <p:sldId id="369" r:id="rId8"/>
    <p:sldId id="370" r:id="rId9"/>
    <p:sldId id="372" r:id="rId10"/>
    <p:sldId id="374" r:id="rId11"/>
    <p:sldId id="375" r:id="rId12"/>
    <p:sldId id="379" r:id="rId13"/>
    <p:sldId id="270" r:id="rId14"/>
    <p:sldId id="308" r:id="rId15"/>
    <p:sldId id="272" r:id="rId16"/>
    <p:sldId id="360" r:id="rId17"/>
    <p:sldId id="362" r:id="rId18"/>
    <p:sldId id="273" r:id="rId19"/>
    <p:sldId id="313" r:id="rId20"/>
    <p:sldId id="314" r:id="rId21"/>
    <p:sldId id="321" r:id="rId22"/>
    <p:sldId id="275" r:id="rId23"/>
    <p:sldId id="276" r:id="rId24"/>
    <p:sldId id="277" r:id="rId25"/>
    <p:sldId id="278" r:id="rId26"/>
    <p:sldId id="279" r:id="rId27"/>
    <p:sldId id="280" r:id="rId28"/>
    <p:sldId id="281" r:id="rId29"/>
    <p:sldId id="324" r:id="rId30"/>
    <p:sldId id="358" r:id="rId31"/>
    <p:sldId id="31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24" autoAdjust="0"/>
    <p:restoredTop sz="86405" autoAdjust="0"/>
  </p:normalViewPr>
  <p:slideViewPr>
    <p:cSldViewPr snapToGrid="0" snapToObjects="1">
      <p:cViewPr>
        <p:scale>
          <a:sx n="72" d="100"/>
          <a:sy n="72"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B0AE73-AC96-E448-97E9-AD44AD9DF243}" type="datetimeFigureOut">
              <a:rPr lang="en-US" smtClean="0"/>
              <a:t>28/03/16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68551-EEB9-AB49-81EF-4F37B7AAE573}" type="slidenum">
              <a:rPr lang="en-US" smtClean="0"/>
              <a:t>‹#›</a:t>
            </a:fld>
            <a:endParaRPr lang="en-US" dirty="0"/>
          </a:p>
        </p:txBody>
      </p:sp>
    </p:spTree>
    <p:extLst>
      <p:ext uri="{BB962C8B-B14F-4D97-AF65-F5344CB8AC3E}">
        <p14:creationId xmlns:p14="http://schemas.microsoft.com/office/powerpoint/2010/main" val="261654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68551-EEB9-AB49-81EF-4F37B7AAE573}" type="slidenum">
              <a:rPr lang="en-US" smtClean="0"/>
              <a:t>1</a:t>
            </a:fld>
            <a:endParaRPr lang="en-US" dirty="0"/>
          </a:p>
        </p:txBody>
      </p:sp>
    </p:spTree>
    <p:extLst>
      <p:ext uri="{BB962C8B-B14F-4D97-AF65-F5344CB8AC3E}">
        <p14:creationId xmlns:p14="http://schemas.microsoft.com/office/powerpoint/2010/main" val="113197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68551-EEB9-AB49-81EF-4F37B7AAE573}" type="slidenum">
              <a:rPr lang="en-US" smtClean="0"/>
              <a:t>15</a:t>
            </a:fld>
            <a:endParaRPr lang="en-US" dirty="0"/>
          </a:p>
        </p:txBody>
      </p:sp>
    </p:spTree>
    <p:extLst>
      <p:ext uri="{BB962C8B-B14F-4D97-AF65-F5344CB8AC3E}">
        <p14:creationId xmlns:p14="http://schemas.microsoft.com/office/powerpoint/2010/main" val="372803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68551-EEB9-AB49-81EF-4F37B7AAE573}" type="slidenum">
              <a:rPr lang="en-US" smtClean="0"/>
              <a:t>18</a:t>
            </a:fld>
            <a:endParaRPr lang="en-US" dirty="0"/>
          </a:p>
        </p:txBody>
      </p:sp>
    </p:spTree>
    <p:extLst>
      <p:ext uri="{BB962C8B-B14F-4D97-AF65-F5344CB8AC3E}">
        <p14:creationId xmlns:p14="http://schemas.microsoft.com/office/powerpoint/2010/main" val="332602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68551-EEB9-AB49-81EF-4F37B7AAE573}" type="slidenum">
              <a:rPr lang="en-US" smtClean="0"/>
              <a:t>19</a:t>
            </a:fld>
            <a:endParaRPr lang="en-US" dirty="0"/>
          </a:p>
        </p:txBody>
      </p:sp>
    </p:spTree>
    <p:extLst>
      <p:ext uri="{BB962C8B-B14F-4D97-AF65-F5344CB8AC3E}">
        <p14:creationId xmlns:p14="http://schemas.microsoft.com/office/powerpoint/2010/main" val="89153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68551-EEB9-AB49-81EF-4F37B7AAE573}" type="slidenum">
              <a:rPr lang="en-US" smtClean="0"/>
              <a:t>28</a:t>
            </a:fld>
            <a:endParaRPr lang="en-US" dirty="0"/>
          </a:p>
        </p:txBody>
      </p:sp>
    </p:spTree>
    <p:extLst>
      <p:ext uri="{BB962C8B-B14F-4D97-AF65-F5344CB8AC3E}">
        <p14:creationId xmlns:p14="http://schemas.microsoft.com/office/powerpoint/2010/main" val="231433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68551-EEB9-AB49-81EF-4F37B7AAE573}" type="slidenum">
              <a:rPr lang="en-US" smtClean="0"/>
              <a:t>30</a:t>
            </a:fld>
            <a:endParaRPr lang="en-US" dirty="0"/>
          </a:p>
        </p:txBody>
      </p:sp>
    </p:spTree>
    <p:extLst>
      <p:ext uri="{BB962C8B-B14F-4D97-AF65-F5344CB8AC3E}">
        <p14:creationId xmlns:p14="http://schemas.microsoft.com/office/powerpoint/2010/main" val="116465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174749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49950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356334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204879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369539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19242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52953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12117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415787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58432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B753F-9DAF-AD4D-851A-550226F3E6BF}" type="datetimeFigureOut">
              <a:rPr lang="en-US" smtClean="0"/>
              <a:t>28/03/16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749A71-2E27-774B-AFC6-555ED8395105}" type="slidenum">
              <a:rPr lang="en-US" smtClean="0"/>
              <a:t>‹#›</a:t>
            </a:fld>
            <a:endParaRPr lang="en-US" dirty="0"/>
          </a:p>
        </p:txBody>
      </p:sp>
    </p:spTree>
    <p:extLst>
      <p:ext uri="{BB962C8B-B14F-4D97-AF65-F5344CB8AC3E}">
        <p14:creationId xmlns:p14="http://schemas.microsoft.com/office/powerpoint/2010/main" val="16301612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B753F-9DAF-AD4D-851A-550226F3E6BF}" type="datetimeFigureOut">
              <a:rPr lang="en-US" smtClean="0"/>
              <a:t>28/03/16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49A71-2E27-774B-AFC6-555ED8395105}" type="slidenum">
              <a:rPr lang="en-US" smtClean="0"/>
              <a:t>‹#›</a:t>
            </a:fld>
            <a:endParaRPr lang="en-US" dirty="0"/>
          </a:p>
        </p:txBody>
      </p:sp>
    </p:spTree>
    <p:extLst>
      <p:ext uri="{BB962C8B-B14F-4D97-AF65-F5344CB8AC3E}">
        <p14:creationId xmlns:p14="http://schemas.microsoft.com/office/powerpoint/2010/main" val="2024051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12.emf"/><Relationship Id="rId6" Type="http://schemas.openxmlformats.org/officeDocument/2006/relationships/oleObject" Target="../embeddings/oleObject5.bin"/><Relationship Id="rId7" Type="http://schemas.openxmlformats.org/officeDocument/2006/relationships/image" Target="../media/image13.emf"/><Relationship Id="rId8" Type="http://schemas.openxmlformats.org/officeDocument/2006/relationships/oleObject" Target="../embeddings/oleObject6.bin"/><Relationship Id="rId9"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oleObject" Target="../embeddings/oleObject3.bin"/><Relationship Id="rId8"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2649"/>
            <a:ext cx="7772400" cy="1470025"/>
          </a:xfrm>
        </p:spPr>
        <p:txBody>
          <a:bodyPr>
            <a:normAutofit fontScale="90000"/>
          </a:bodyPr>
          <a:lstStyle/>
          <a:p>
            <a:r>
              <a:rPr lang="en-US" b="1" dirty="0" smtClean="0">
                <a:solidFill>
                  <a:srgbClr val="FF0000"/>
                </a:solidFill>
              </a:rPr>
              <a:t>Thermodynamic Approach to Far from Equilibrium Nonlinear Systems</a:t>
            </a:r>
            <a:endParaRPr lang="en-US" b="1" dirty="0">
              <a:solidFill>
                <a:srgbClr val="FF0000"/>
              </a:solidFill>
            </a:endParaRPr>
          </a:p>
        </p:txBody>
      </p:sp>
      <p:sp>
        <p:nvSpPr>
          <p:cNvPr id="3" name="Subtitle 2"/>
          <p:cNvSpPr>
            <a:spLocks noGrp="1"/>
          </p:cNvSpPr>
          <p:nvPr>
            <p:ph type="subTitle" idx="1"/>
          </p:nvPr>
        </p:nvSpPr>
        <p:spPr>
          <a:xfrm>
            <a:off x="1371600" y="3532550"/>
            <a:ext cx="6400800" cy="1752600"/>
          </a:xfrm>
          <a:solidFill>
            <a:schemeClr val="accent3">
              <a:lumMod val="20000"/>
              <a:lumOff val="80000"/>
            </a:schemeClr>
          </a:solidFill>
          <a:ln w="28575" cmpd="sng">
            <a:solidFill>
              <a:srgbClr val="FF6600"/>
            </a:solidFill>
          </a:ln>
        </p:spPr>
        <p:txBody>
          <a:bodyPr/>
          <a:lstStyle/>
          <a:p>
            <a:r>
              <a:rPr lang="en-US" b="1" dirty="0" smtClean="0">
                <a:solidFill>
                  <a:srgbClr val="000090"/>
                </a:solidFill>
              </a:rPr>
              <a:t>P K  Kaw</a:t>
            </a:r>
            <a:endParaRPr lang="en-US" b="1" dirty="0">
              <a:solidFill>
                <a:srgbClr val="000090"/>
              </a:solidFill>
            </a:endParaRPr>
          </a:p>
          <a:p>
            <a:r>
              <a:rPr lang="en-US" b="1" dirty="0" smtClean="0">
                <a:solidFill>
                  <a:schemeClr val="accent6">
                    <a:lumMod val="50000"/>
                  </a:schemeClr>
                </a:solidFill>
              </a:rPr>
              <a:t>Institute for Plasma Research</a:t>
            </a:r>
          </a:p>
          <a:p>
            <a:r>
              <a:rPr lang="en-US" b="1" dirty="0" smtClean="0">
                <a:solidFill>
                  <a:schemeClr val="accent6">
                    <a:lumMod val="50000"/>
                  </a:schemeClr>
                </a:solidFill>
              </a:rPr>
              <a:t>Bhat, Gandhinagar 382428</a:t>
            </a:r>
            <a:endParaRPr lang="en-US" b="1" dirty="0">
              <a:solidFill>
                <a:schemeClr val="accent6">
                  <a:lumMod val="50000"/>
                </a:schemeClr>
              </a:solidFill>
            </a:endParaRPr>
          </a:p>
        </p:txBody>
      </p:sp>
    </p:spTree>
    <p:extLst>
      <p:ext uri="{BB962C8B-B14F-4D97-AF65-F5344CB8AC3E}">
        <p14:creationId xmlns:p14="http://schemas.microsoft.com/office/powerpoint/2010/main" val="11118809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Pinch Experiments</a:t>
            </a:r>
            <a:endParaRPr lang="en-US" dirty="0"/>
          </a:p>
        </p:txBody>
      </p:sp>
      <p:pic>
        <p:nvPicPr>
          <p:cNvPr id="4" name="Content Placeholder 3"/>
          <p:cNvPicPr>
            <a:picLocks noGrp="1" noChangeAspect="1"/>
          </p:cNvPicPr>
          <p:nvPr>
            <p:ph idx="1"/>
          </p:nvPr>
        </p:nvPicPr>
        <p:blipFill>
          <a:blip r:embed="rId2"/>
          <a:srcRect l="-35398" r="-35398"/>
          <a:stretch>
            <a:fillRect/>
          </a:stretch>
        </p:blipFill>
        <p:spPr/>
      </p:pic>
    </p:spTree>
    <p:extLst>
      <p:ext uri="{BB962C8B-B14F-4D97-AF65-F5344CB8AC3E}">
        <p14:creationId xmlns:p14="http://schemas.microsoft.com/office/powerpoint/2010/main" val="45584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Pinch Experiments </a:t>
            </a:r>
            <a:endParaRPr lang="en-US" dirty="0"/>
          </a:p>
        </p:txBody>
      </p:sp>
      <p:pic>
        <p:nvPicPr>
          <p:cNvPr id="4" name="Content Placeholder 3"/>
          <p:cNvPicPr>
            <a:picLocks noGrp="1" noChangeAspect="1"/>
          </p:cNvPicPr>
          <p:nvPr>
            <p:ph idx="1"/>
          </p:nvPr>
        </p:nvPicPr>
        <p:blipFill>
          <a:blip r:embed="rId2"/>
          <a:srcRect l="-50190" r="-50190"/>
          <a:stretch>
            <a:fillRect/>
          </a:stretch>
        </p:blipFill>
        <p:spPr/>
      </p:pic>
    </p:spTree>
    <p:extLst>
      <p:ext uri="{BB962C8B-B14F-4D97-AF65-F5344CB8AC3E}">
        <p14:creationId xmlns:p14="http://schemas.microsoft.com/office/powerpoint/2010/main" val="26149554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Solved </a:t>
            </a:r>
            <a:r>
              <a:rPr lang="en-US" dirty="0" err="1" smtClean="0">
                <a:solidFill>
                  <a:srgbClr val="FF0000"/>
                </a:solidFill>
              </a:rPr>
              <a:t>vs</a:t>
            </a:r>
            <a:r>
              <a:rPr lang="en-US" dirty="0" smtClean="0">
                <a:solidFill>
                  <a:srgbClr val="FF0000"/>
                </a:solidFill>
              </a:rPr>
              <a:t> Unsolved Problem</a:t>
            </a:r>
            <a:endParaRPr lang="en-US" dirty="0">
              <a:solidFill>
                <a:srgbClr val="FF0000"/>
              </a:solidFill>
            </a:endParaRPr>
          </a:p>
        </p:txBody>
      </p:sp>
      <p:sp>
        <p:nvSpPr>
          <p:cNvPr id="3" name="Content Placeholder 2"/>
          <p:cNvSpPr>
            <a:spLocks noGrp="1"/>
          </p:cNvSpPr>
          <p:nvPr>
            <p:ph idx="1"/>
          </p:nvPr>
        </p:nvSpPr>
        <p:spPr>
          <a:xfrm>
            <a:off x="457200" y="1564918"/>
            <a:ext cx="8450868" cy="4944669"/>
          </a:xfrm>
        </p:spPr>
        <p:txBody>
          <a:bodyPr>
            <a:normAutofit fontScale="77500" lnSpcReduction="20000"/>
          </a:bodyPr>
          <a:lstStyle/>
          <a:p>
            <a:r>
              <a:rPr lang="en-US" dirty="0" smtClean="0">
                <a:solidFill>
                  <a:srgbClr val="0000FF"/>
                </a:solidFill>
              </a:rPr>
              <a:t>Taylor’s theory of RFP’s is an example of a solved thermodynamic problem in plasma physics.</a:t>
            </a:r>
          </a:p>
          <a:p>
            <a:r>
              <a:rPr lang="en-US" dirty="0" err="1" smtClean="0"/>
              <a:t>No,it</a:t>
            </a:r>
            <a:r>
              <a:rPr lang="en-US" dirty="0" smtClean="0"/>
              <a:t> is not perfect and does not explain finite pressure effects.</a:t>
            </a:r>
          </a:p>
          <a:p>
            <a:r>
              <a:rPr lang="en-US" dirty="0" smtClean="0">
                <a:solidFill>
                  <a:srgbClr val="0000FF"/>
                </a:solidFill>
              </a:rPr>
              <a:t>Applied to </a:t>
            </a:r>
            <a:r>
              <a:rPr lang="en-US" dirty="0" err="1" smtClean="0">
                <a:solidFill>
                  <a:srgbClr val="0000FF"/>
                </a:solidFill>
              </a:rPr>
              <a:t>tokamaks</a:t>
            </a:r>
            <a:r>
              <a:rPr lang="en-US" dirty="0" smtClean="0">
                <a:solidFill>
                  <a:srgbClr val="0000FF"/>
                </a:solidFill>
              </a:rPr>
              <a:t> blindly, it gives </a:t>
            </a:r>
            <a:r>
              <a:rPr lang="en-US" dirty="0" err="1" smtClean="0">
                <a:solidFill>
                  <a:srgbClr val="0000FF"/>
                </a:solidFill>
              </a:rPr>
              <a:t>toroidal</a:t>
            </a:r>
            <a:r>
              <a:rPr lang="en-US" dirty="0" smtClean="0">
                <a:solidFill>
                  <a:srgbClr val="0000FF"/>
                </a:solidFill>
              </a:rPr>
              <a:t> J ~ flat, something which happens at disruptions; this makes sense since that is when </a:t>
            </a:r>
            <a:r>
              <a:rPr lang="en-US" dirty="0" err="1" smtClean="0">
                <a:solidFill>
                  <a:srgbClr val="0000FF"/>
                </a:solidFill>
              </a:rPr>
              <a:t>tokamak</a:t>
            </a:r>
            <a:r>
              <a:rPr lang="en-US" dirty="0" smtClean="0">
                <a:solidFill>
                  <a:srgbClr val="0000FF"/>
                </a:solidFill>
              </a:rPr>
              <a:t> field lines are stochastic over the whole volume.  Most of the time </a:t>
            </a:r>
            <a:r>
              <a:rPr lang="en-US" dirty="0" err="1" smtClean="0">
                <a:solidFill>
                  <a:srgbClr val="0000FF"/>
                </a:solidFill>
              </a:rPr>
              <a:t>tokamak</a:t>
            </a:r>
            <a:r>
              <a:rPr lang="en-US" dirty="0" smtClean="0">
                <a:solidFill>
                  <a:srgbClr val="0000FF"/>
                </a:solidFill>
              </a:rPr>
              <a:t> is protected  by the barrier of </a:t>
            </a:r>
            <a:r>
              <a:rPr lang="en-US" dirty="0" err="1" smtClean="0">
                <a:solidFill>
                  <a:srgbClr val="0000FF"/>
                </a:solidFill>
              </a:rPr>
              <a:t>stochasticity</a:t>
            </a:r>
            <a:r>
              <a:rPr lang="en-US" dirty="0" smtClean="0">
                <a:solidFill>
                  <a:srgbClr val="0000FF"/>
                </a:solidFill>
              </a:rPr>
              <a:t> between q =1 and 2  surfaces !</a:t>
            </a:r>
          </a:p>
          <a:p>
            <a:r>
              <a:rPr lang="en-US" dirty="0" smtClean="0"/>
              <a:t>Plasma current profile evolution in a </a:t>
            </a:r>
            <a:r>
              <a:rPr lang="en-US" dirty="0" err="1" smtClean="0"/>
              <a:t>tokamak</a:t>
            </a:r>
            <a:r>
              <a:rPr lang="en-US" dirty="0" smtClean="0"/>
              <a:t> is slow and energy/particle transport   time scales are comparable.</a:t>
            </a:r>
          </a:p>
          <a:p>
            <a:r>
              <a:rPr lang="en-US" dirty="0" smtClean="0">
                <a:solidFill>
                  <a:srgbClr val="0000FF"/>
                </a:solidFill>
              </a:rPr>
              <a:t>Hence a driven steady state …. Unsolved problem in a thermodynamic sense.  What is plasma </a:t>
            </a:r>
            <a:r>
              <a:rPr lang="en-US" dirty="0" err="1" smtClean="0">
                <a:solidFill>
                  <a:srgbClr val="0000FF"/>
                </a:solidFill>
              </a:rPr>
              <a:t>optimising</a:t>
            </a:r>
            <a:r>
              <a:rPr lang="en-US" dirty="0" smtClean="0">
                <a:solidFill>
                  <a:srgbClr val="0000FF"/>
                </a:solidFill>
              </a:rPr>
              <a:t> </a:t>
            </a:r>
            <a:r>
              <a:rPr lang="en-US" dirty="0" smtClean="0"/>
              <a:t>?</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0082726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0000"/>
                </a:solidFill>
                <a:latin typeface="Times"/>
                <a:cs typeface="Times"/>
              </a:rPr>
              <a:t>Negentropy</a:t>
            </a:r>
            <a:r>
              <a:rPr lang="en-US" b="1" dirty="0" smtClean="0">
                <a:solidFill>
                  <a:srgbClr val="FF0000"/>
                </a:solidFill>
                <a:latin typeface="Times"/>
                <a:cs typeface="Times"/>
              </a:rPr>
              <a:t> machines</a:t>
            </a:r>
            <a:endParaRPr lang="en-US" b="1" dirty="0">
              <a:solidFill>
                <a:srgbClr val="FF0000"/>
              </a:solidFill>
              <a:latin typeface="Times"/>
              <a:cs typeface="Times"/>
            </a:endParaRPr>
          </a:p>
        </p:txBody>
      </p:sp>
      <p:sp>
        <p:nvSpPr>
          <p:cNvPr id="3" name="Content Placeholder 2"/>
          <p:cNvSpPr>
            <a:spLocks noGrp="1"/>
          </p:cNvSpPr>
          <p:nvPr>
            <p:ph idx="1"/>
          </p:nvPr>
        </p:nvSpPr>
        <p:spPr>
          <a:xfrm>
            <a:off x="457200" y="1600200"/>
            <a:ext cx="8229600" cy="5078487"/>
          </a:xfrm>
        </p:spPr>
        <p:txBody>
          <a:bodyPr>
            <a:normAutofit fontScale="92500" lnSpcReduction="10000"/>
          </a:bodyPr>
          <a:lstStyle/>
          <a:p>
            <a:pPr marL="0" indent="0" algn="just">
              <a:buNone/>
            </a:pPr>
            <a:endParaRPr lang="en-US" dirty="0" smtClean="0">
              <a:solidFill>
                <a:srgbClr val="FF6600"/>
              </a:solidFill>
              <a:latin typeface="Times"/>
              <a:cs typeface="Times"/>
            </a:endParaRPr>
          </a:p>
          <a:p>
            <a:pPr algn="just"/>
            <a:endParaRPr lang="en-US" dirty="0" smtClean="0">
              <a:solidFill>
                <a:srgbClr val="FF6600"/>
              </a:solidFill>
              <a:latin typeface="Times"/>
              <a:cs typeface="Times"/>
            </a:endParaRPr>
          </a:p>
          <a:p>
            <a:pPr algn="just"/>
            <a:r>
              <a:rPr lang="en-US" dirty="0" err="1" smtClean="0">
                <a:solidFill>
                  <a:srgbClr val="3366FF"/>
                </a:solidFill>
                <a:latin typeface="Times"/>
                <a:cs typeface="Times"/>
              </a:rPr>
              <a:t>Negentropy</a:t>
            </a:r>
            <a:r>
              <a:rPr lang="en-US" dirty="0" smtClean="0">
                <a:solidFill>
                  <a:srgbClr val="3366FF"/>
                </a:solidFill>
                <a:latin typeface="Times"/>
                <a:cs typeface="Times"/>
              </a:rPr>
              <a:t> machine is a system which </a:t>
            </a:r>
            <a:r>
              <a:rPr lang="en-US" dirty="0">
                <a:solidFill>
                  <a:srgbClr val="3366FF"/>
                </a:solidFill>
                <a:latin typeface="Times"/>
                <a:cs typeface="Times"/>
              </a:rPr>
              <a:t>i</a:t>
            </a:r>
            <a:r>
              <a:rPr lang="en-US" dirty="0" smtClean="0">
                <a:solidFill>
                  <a:srgbClr val="3366FF"/>
                </a:solidFill>
                <a:latin typeface="Times"/>
                <a:cs typeface="Times"/>
              </a:rPr>
              <a:t>ngests matter and low entropy energy from its environment, creates and preserves  internal structure or information during its growth and excretes matter and high entropy energy back into the environment.</a:t>
            </a:r>
          </a:p>
          <a:p>
            <a:pPr algn="just"/>
            <a:endParaRPr lang="en-US" dirty="0" smtClean="0">
              <a:solidFill>
                <a:srgbClr val="3366FF"/>
              </a:solidFill>
              <a:latin typeface="Times"/>
              <a:cs typeface="Times"/>
            </a:endParaRPr>
          </a:p>
          <a:p>
            <a:pPr algn="just"/>
            <a:r>
              <a:rPr lang="en-US" dirty="0" smtClean="0">
                <a:solidFill>
                  <a:srgbClr val="FF6600"/>
                </a:solidFill>
                <a:latin typeface="Times"/>
                <a:cs typeface="Times"/>
              </a:rPr>
              <a:t>The excess entropy efflux through the boundaries creates negentropy or information in the system.</a:t>
            </a:r>
          </a:p>
        </p:txBody>
      </p:sp>
    </p:spTree>
    <p:extLst>
      <p:ext uri="{BB962C8B-B14F-4D97-AF65-F5344CB8AC3E}">
        <p14:creationId xmlns:p14="http://schemas.microsoft.com/office/powerpoint/2010/main" val="24109877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7902" r="-17902"/>
          <a:stretch>
            <a:fillRect/>
          </a:stretch>
        </p:blipFill>
        <p:spPr>
          <a:xfrm>
            <a:off x="457200" y="587913"/>
            <a:ext cx="8229600" cy="5538251"/>
          </a:xfrm>
        </p:spPr>
      </p:pic>
    </p:spTree>
    <p:extLst>
      <p:ext uri="{BB962C8B-B14F-4D97-AF65-F5344CB8AC3E}">
        <p14:creationId xmlns:p14="http://schemas.microsoft.com/office/powerpoint/2010/main" val="15262122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Times"/>
                <a:cs typeface="Times"/>
              </a:rPr>
              <a:t>ADITYA</a:t>
            </a:r>
            <a:endParaRPr lang="en-US" b="1" dirty="0">
              <a:solidFill>
                <a:srgbClr val="FF0000"/>
              </a:solidFill>
              <a:latin typeface="Times"/>
              <a:cs typeface="Times"/>
            </a:endParaRPr>
          </a:p>
        </p:txBody>
      </p:sp>
      <p:sp>
        <p:nvSpPr>
          <p:cNvPr id="3" name="Content Placeholder 2"/>
          <p:cNvSpPr>
            <a:spLocks noGrp="1"/>
          </p:cNvSpPr>
          <p:nvPr>
            <p:ph idx="1"/>
          </p:nvPr>
        </p:nvSpPr>
        <p:spPr/>
        <p:txBody>
          <a:bodyPr>
            <a:normAutofit fontScale="70000" lnSpcReduction="20000"/>
          </a:bodyPr>
          <a:lstStyle/>
          <a:p>
            <a:pPr algn="just">
              <a:buFont typeface="Wingdings" charset="2"/>
              <a:buChar char="§"/>
            </a:pPr>
            <a:r>
              <a:rPr lang="en-US" dirty="0" smtClean="0">
                <a:solidFill>
                  <a:srgbClr val="FF0000"/>
                </a:solidFill>
                <a:latin typeface="Times"/>
                <a:cs typeface="Times"/>
              </a:rPr>
              <a:t>ADITYA is the First Indian Tokamak built in Institute for Plasma Research, Ahmedabad in 1989.</a:t>
            </a:r>
          </a:p>
          <a:p>
            <a:pPr algn="just">
              <a:buFont typeface="Wingdings" charset="2"/>
              <a:buChar char="§"/>
            </a:pPr>
            <a:r>
              <a:rPr lang="en-US" dirty="0" smtClean="0">
                <a:solidFill>
                  <a:srgbClr val="3366FF"/>
                </a:solidFill>
                <a:latin typeface="Times"/>
                <a:cs typeface="Times"/>
              </a:rPr>
              <a:t>ADITYA plasma is formed by evacuating its toroidal vacuum vessel to </a:t>
            </a:r>
            <a:r>
              <a:rPr lang="en-US" dirty="0" smtClean="0">
                <a:solidFill>
                  <a:srgbClr val="FF6600"/>
                </a:solidFill>
                <a:latin typeface="Times"/>
                <a:cs typeface="Times"/>
              </a:rPr>
              <a:t>10</a:t>
            </a:r>
            <a:r>
              <a:rPr lang="en-US" baseline="30000" dirty="0" smtClean="0">
                <a:solidFill>
                  <a:srgbClr val="FF6600"/>
                </a:solidFill>
                <a:latin typeface="Times"/>
                <a:cs typeface="Times"/>
              </a:rPr>
              <a:t>-8</a:t>
            </a:r>
            <a:r>
              <a:rPr lang="en-US" dirty="0" smtClean="0">
                <a:solidFill>
                  <a:srgbClr val="FF6600"/>
                </a:solidFill>
                <a:latin typeface="Times"/>
                <a:cs typeface="Times"/>
              </a:rPr>
              <a:t> torr</a:t>
            </a:r>
            <a:r>
              <a:rPr lang="en-US" dirty="0" smtClean="0">
                <a:solidFill>
                  <a:srgbClr val="3366FF"/>
                </a:solidFill>
                <a:latin typeface="Times"/>
                <a:cs typeface="Times"/>
              </a:rPr>
              <a:t>, filling it with hydrogen gas at </a:t>
            </a:r>
            <a:r>
              <a:rPr lang="en-US" dirty="0" smtClean="0">
                <a:solidFill>
                  <a:srgbClr val="FF6600"/>
                </a:solidFill>
                <a:latin typeface="Times"/>
                <a:cs typeface="Times"/>
              </a:rPr>
              <a:t>10</a:t>
            </a:r>
            <a:r>
              <a:rPr lang="en-US" baseline="30000" dirty="0" smtClean="0">
                <a:solidFill>
                  <a:srgbClr val="FF6600"/>
                </a:solidFill>
                <a:latin typeface="Times"/>
                <a:cs typeface="Times"/>
              </a:rPr>
              <a:t>-4 </a:t>
            </a:r>
            <a:r>
              <a:rPr lang="en-US" dirty="0" smtClean="0">
                <a:solidFill>
                  <a:srgbClr val="FF6600"/>
                </a:solidFill>
                <a:latin typeface="Times"/>
                <a:cs typeface="Times"/>
              </a:rPr>
              <a:t>torr</a:t>
            </a:r>
            <a:r>
              <a:rPr lang="en-US" dirty="0" smtClean="0">
                <a:solidFill>
                  <a:srgbClr val="3366FF"/>
                </a:solidFill>
                <a:latin typeface="Times"/>
                <a:cs typeface="Times"/>
              </a:rPr>
              <a:t>, producing a toroidal field of </a:t>
            </a:r>
            <a:r>
              <a:rPr lang="en-US" dirty="0" smtClean="0">
                <a:solidFill>
                  <a:srgbClr val="FF6600"/>
                </a:solidFill>
                <a:latin typeface="Times"/>
                <a:cs typeface="Times"/>
              </a:rPr>
              <a:t>1.5 Tesla </a:t>
            </a:r>
            <a:r>
              <a:rPr lang="en-US" dirty="0" smtClean="0">
                <a:solidFill>
                  <a:srgbClr val="3366FF"/>
                </a:solidFill>
                <a:latin typeface="Times"/>
                <a:cs typeface="Times"/>
              </a:rPr>
              <a:t>inside it and by striking a toroidal current discharge in it with the help of voltage produced by an Ohmic transformer. Toroidal voltage of </a:t>
            </a:r>
            <a:r>
              <a:rPr lang="en-US" dirty="0" smtClean="0">
                <a:solidFill>
                  <a:srgbClr val="FF6600"/>
                </a:solidFill>
                <a:latin typeface="Times"/>
                <a:cs typeface="Times"/>
              </a:rPr>
              <a:t>20 volts </a:t>
            </a:r>
            <a:r>
              <a:rPr lang="en-US" dirty="0" smtClean="0">
                <a:solidFill>
                  <a:srgbClr val="3366FF"/>
                </a:solidFill>
                <a:latin typeface="Times"/>
                <a:cs typeface="Times"/>
              </a:rPr>
              <a:t>around the machine breaks the gas down and produces a high conductivity plasma. </a:t>
            </a:r>
          </a:p>
          <a:p>
            <a:pPr algn="just">
              <a:buFont typeface="Wingdings" charset="2"/>
              <a:buChar char="§"/>
            </a:pPr>
            <a:r>
              <a:rPr lang="en-US" dirty="0" smtClean="0">
                <a:solidFill>
                  <a:srgbClr val="FF0000"/>
                </a:solidFill>
                <a:latin typeface="Times"/>
                <a:cs typeface="Times"/>
              </a:rPr>
              <a:t>Resistive heating of the plasma (</a:t>
            </a:r>
            <a:r>
              <a:rPr lang="en-US" dirty="0" smtClean="0">
                <a:solidFill>
                  <a:srgbClr val="3366FF"/>
                </a:solidFill>
                <a:latin typeface="Times"/>
                <a:cs typeface="Times"/>
              </a:rPr>
              <a:t>~ 250-300 Kilowatt</a:t>
            </a:r>
            <a:r>
              <a:rPr lang="en-US" dirty="0" smtClean="0">
                <a:solidFill>
                  <a:srgbClr val="FF0000"/>
                </a:solidFill>
                <a:latin typeface="Times"/>
                <a:cs typeface="Times"/>
              </a:rPr>
              <a:t>) makes it more conducting and the plasma current increases to more than </a:t>
            </a:r>
            <a:r>
              <a:rPr lang="en-US" dirty="0" smtClean="0">
                <a:solidFill>
                  <a:srgbClr val="3366FF"/>
                </a:solidFill>
                <a:latin typeface="Times"/>
                <a:cs typeface="Times"/>
              </a:rPr>
              <a:t>100000 amperes</a:t>
            </a:r>
            <a:r>
              <a:rPr lang="en-US" dirty="0" smtClean="0">
                <a:solidFill>
                  <a:srgbClr val="FF0000"/>
                </a:solidFill>
                <a:latin typeface="Times"/>
                <a:cs typeface="Times"/>
              </a:rPr>
              <a:t>. Sometimes we also put in extra rf power (</a:t>
            </a:r>
            <a:r>
              <a:rPr lang="en-US" dirty="0" smtClean="0">
                <a:solidFill>
                  <a:srgbClr val="0000FF"/>
                </a:solidFill>
                <a:latin typeface="Times"/>
                <a:cs typeface="Times"/>
              </a:rPr>
              <a:t>~200 kilowatt</a:t>
            </a:r>
            <a:r>
              <a:rPr lang="en-US" dirty="0" smtClean="0">
                <a:solidFill>
                  <a:srgbClr val="FF0000"/>
                </a:solidFill>
                <a:latin typeface="Times"/>
                <a:cs typeface="Times"/>
              </a:rPr>
              <a:t>) at tens of MHZ to heat the plasma to temperatures </a:t>
            </a:r>
            <a:r>
              <a:rPr lang="en-US" dirty="0" err="1" smtClean="0">
                <a:solidFill>
                  <a:srgbClr val="FF0000"/>
                </a:solidFill>
                <a:latin typeface="Times"/>
                <a:cs typeface="Times"/>
              </a:rPr>
              <a:t>upto</a:t>
            </a:r>
            <a:r>
              <a:rPr lang="en-US" dirty="0" smtClean="0">
                <a:solidFill>
                  <a:srgbClr val="FF0000"/>
                </a:solidFill>
                <a:latin typeface="Times"/>
                <a:cs typeface="Times"/>
              </a:rPr>
              <a:t> </a:t>
            </a:r>
            <a:r>
              <a:rPr lang="en-US" dirty="0" smtClean="0">
                <a:solidFill>
                  <a:srgbClr val="0000FF"/>
                </a:solidFill>
                <a:latin typeface="Times"/>
                <a:cs typeface="Times"/>
              </a:rPr>
              <a:t>7-8 million K</a:t>
            </a:r>
            <a:r>
              <a:rPr lang="en-US" dirty="0" smtClean="0">
                <a:solidFill>
                  <a:srgbClr val="FF0000"/>
                </a:solidFill>
                <a:latin typeface="Times"/>
                <a:cs typeface="Times"/>
              </a:rPr>
              <a:t>. </a:t>
            </a:r>
          </a:p>
          <a:p>
            <a:pPr algn="just">
              <a:buFont typeface="Wingdings" charset="2"/>
              <a:buChar char="§"/>
            </a:pPr>
            <a:r>
              <a:rPr lang="en-US" dirty="0">
                <a:solidFill>
                  <a:srgbClr val="008000"/>
                </a:solidFill>
                <a:latin typeface="Times"/>
                <a:cs typeface="Times"/>
              </a:rPr>
              <a:t>Impurities are generated at the surfaces where the plasma leans on a  graphite tiled steel limiter, diffuse inwards and radiate some energy in the form of visible, UV and soft  </a:t>
            </a:r>
            <a:r>
              <a:rPr lang="en-US" dirty="0" err="1">
                <a:solidFill>
                  <a:srgbClr val="008000"/>
                </a:solidFill>
                <a:latin typeface="Times"/>
                <a:cs typeface="Times"/>
              </a:rPr>
              <a:t>Xrays</a:t>
            </a:r>
            <a:endParaRPr lang="en-US" dirty="0">
              <a:solidFill>
                <a:srgbClr val="008000"/>
              </a:solidFill>
              <a:latin typeface="Times"/>
              <a:cs typeface="Times"/>
            </a:endParaRPr>
          </a:p>
        </p:txBody>
      </p:sp>
      <p:sp>
        <p:nvSpPr>
          <p:cNvPr id="5" name="TextBox 4"/>
          <p:cNvSpPr txBox="1"/>
          <p:nvPr/>
        </p:nvSpPr>
        <p:spPr>
          <a:xfrm>
            <a:off x="8960988" y="10408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404275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52400"/>
            <a:ext cx="8229600" cy="1143000"/>
          </a:xfrm>
        </p:spPr>
        <p:txBody>
          <a:bodyPr/>
          <a:lstStyle/>
          <a:p>
            <a:r>
              <a:rPr lang="en-US">
                <a:solidFill>
                  <a:srgbClr val="0000FF"/>
                </a:solidFill>
                <a:latin typeface="Calibri" charset="0"/>
                <a:ea typeface="ＭＳ Ｐゴシック" charset="0"/>
                <a:cs typeface="ＭＳ Ｐゴシック" charset="0"/>
              </a:rPr>
              <a:t>Tokamak : decent magnetic cage ?</a:t>
            </a:r>
          </a:p>
        </p:txBody>
      </p:sp>
      <p:sp>
        <p:nvSpPr>
          <p:cNvPr id="4" name="Content Placeholder 2"/>
          <p:cNvSpPr>
            <a:spLocks noGrp="1"/>
          </p:cNvSpPr>
          <p:nvPr>
            <p:ph idx="1"/>
          </p:nvPr>
        </p:nvSpPr>
        <p:spPr>
          <a:xfrm>
            <a:off x="381000" y="967323"/>
            <a:ext cx="8763000" cy="5715000"/>
          </a:xfrm>
        </p:spPr>
        <p:txBody>
          <a:bodyPr>
            <a:normAutofit fontScale="25000" lnSpcReduction="20000"/>
          </a:bodyPr>
          <a:lstStyle/>
          <a:p>
            <a:pPr marL="0" indent="0" algn="just">
              <a:buFont typeface="Arial" charset="0"/>
              <a:buNone/>
              <a:defRPr/>
            </a:pPr>
            <a:endParaRPr lang="en-US" sz="7400" dirty="0" smtClean="0">
              <a:solidFill>
                <a:srgbClr val="FF6600"/>
              </a:solidFill>
              <a:latin typeface="Times"/>
              <a:cs typeface="Times"/>
            </a:endParaRPr>
          </a:p>
          <a:p>
            <a:pPr algn="just">
              <a:defRPr/>
            </a:pPr>
            <a:r>
              <a:rPr lang="en-US" sz="7400" dirty="0">
                <a:solidFill>
                  <a:srgbClr val="FF0000"/>
                </a:solidFill>
                <a:latin typeface="Times"/>
                <a:cs typeface="Times"/>
              </a:rPr>
              <a:t>A well confined </a:t>
            </a:r>
            <a:r>
              <a:rPr lang="en-US" sz="7400" dirty="0" err="1">
                <a:solidFill>
                  <a:srgbClr val="FF0000"/>
                </a:solidFill>
                <a:latin typeface="Times"/>
                <a:cs typeface="Times"/>
              </a:rPr>
              <a:t>tokamak</a:t>
            </a:r>
            <a:r>
              <a:rPr lang="en-US" sz="7400" dirty="0">
                <a:solidFill>
                  <a:srgbClr val="FF0000"/>
                </a:solidFill>
                <a:latin typeface="Times"/>
                <a:cs typeface="Times"/>
              </a:rPr>
              <a:t> discharge </a:t>
            </a:r>
            <a:r>
              <a:rPr lang="en-US" sz="7400" dirty="0" smtClean="0">
                <a:solidFill>
                  <a:srgbClr val="FF0000"/>
                </a:solidFill>
                <a:latin typeface="Times"/>
                <a:cs typeface="Times"/>
              </a:rPr>
              <a:t>is to be thought of as a complex pattern  of wiggling electromagnetic fields which includes the nested magnetic surfaces due to the mean </a:t>
            </a:r>
            <a:r>
              <a:rPr lang="en-US" sz="7400" dirty="0" err="1" smtClean="0">
                <a:solidFill>
                  <a:srgbClr val="FF0000"/>
                </a:solidFill>
                <a:latin typeface="Times"/>
                <a:cs typeface="Times"/>
              </a:rPr>
              <a:t>currrent</a:t>
            </a:r>
            <a:r>
              <a:rPr lang="en-US" sz="7400" dirty="0" smtClean="0">
                <a:solidFill>
                  <a:srgbClr val="FF0000"/>
                </a:solidFill>
                <a:latin typeface="Times"/>
                <a:cs typeface="Times"/>
              </a:rPr>
              <a:t> profile typically unstable to slowly evolving  resistive tearing </a:t>
            </a:r>
            <a:r>
              <a:rPr lang="en-US" sz="7400" dirty="0">
                <a:solidFill>
                  <a:srgbClr val="FF0000"/>
                </a:solidFill>
                <a:latin typeface="Times"/>
                <a:cs typeface="Times"/>
              </a:rPr>
              <a:t>instabilities with  low amplitude magnetic islands at low order rational surfaces</a:t>
            </a:r>
            <a:r>
              <a:rPr lang="en-US" sz="7400" dirty="0" smtClean="0">
                <a:solidFill>
                  <a:srgbClr val="FF0000"/>
                </a:solidFill>
                <a:latin typeface="Times"/>
                <a:cs typeface="Times"/>
              </a:rPr>
              <a:t>.</a:t>
            </a:r>
          </a:p>
          <a:p>
            <a:pPr algn="just">
              <a:defRPr/>
            </a:pPr>
            <a:endParaRPr lang="en-US" sz="7400" dirty="0" smtClean="0">
              <a:solidFill>
                <a:srgbClr val="FF0000"/>
              </a:solidFill>
              <a:latin typeface="Times"/>
              <a:cs typeface="Times"/>
            </a:endParaRPr>
          </a:p>
          <a:p>
            <a:pPr algn="just">
              <a:defRPr/>
            </a:pPr>
            <a:r>
              <a:rPr lang="en-US" sz="7400" dirty="0" smtClean="0">
                <a:solidFill>
                  <a:srgbClr val="3366FF"/>
                </a:solidFill>
                <a:latin typeface="Times"/>
                <a:cs typeface="Times"/>
              </a:rPr>
              <a:t>At a </a:t>
            </a:r>
            <a:r>
              <a:rPr lang="en-US" sz="7400" dirty="0" err="1" smtClean="0">
                <a:solidFill>
                  <a:srgbClr val="3366FF"/>
                </a:solidFill>
                <a:latin typeface="Times"/>
                <a:cs typeface="Times"/>
              </a:rPr>
              <a:t>microlevel</a:t>
            </a:r>
            <a:r>
              <a:rPr lang="en-US" sz="7400" dirty="0" smtClean="0">
                <a:solidFill>
                  <a:srgbClr val="3366FF"/>
                </a:solidFill>
                <a:latin typeface="Times"/>
                <a:cs typeface="Times"/>
              </a:rPr>
              <a:t>, there are further electrostatic and electromagnetic structures  called </a:t>
            </a:r>
            <a:r>
              <a:rPr lang="en-US" sz="7400" dirty="0" err="1">
                <a:solidFill>
                  <a:srgbClr val="3366FF"/>
                </a:solidFill>
                <a:latin typeface="Times"/>
                <a:cs typeface="Times"/>
              </a:rPr>
              <a:t>microturbulence</a:t>
            </a:r>
            <a:r>
              <a:rPr lang="en-US" sz="7400" dirty="0">
                <a:solidFill>
                  <a:srgbClr val="3366FF"/>
                </a:solidFill>
                <a:latin typeface="Times"/>
                <a:cs typeface="Times"/>
              </a:rPr>
              <a:t> </a:t>
            </a:r>
            <a:r>
              <a:rPr lang="en-US" sz="7400" dirty="0" smtClean="0">
                <a:solidFill>
                  <a:srgbClr val="3366FF"/>
                </a:solidFill>
                <a:latin typeface="Times"/>
                <a:cs typeface="Times"/>
              </a:rPr>
              <a:t>which are driven </a:t>
            </a:r>
            <a:r>
              <a:rPr lang="en-US" sz="7400" dirty="0">
                <a:solidFill>
                  <a:srgbClr val="3366FF"/>
                </a:solidFill>
                <a:latin typeface="Times"/>
                <a:cs typeface="Times"/>
              </a:rPr>
              <a:t>by ion temperature gradients and density </a:t>
            </a:r>
            <a:r>
              <a:rPr lang="en-US" sz="7400" dirty="0" smtClean="0">
                <a:solidFill>
                  <a:srgbClr val="3366FF"/>
                </a:solidFill>
                <a:latin typeface="Times"/>
                <a:cs typeface="Times"/>
              </a:rPr>
              <a:t>gradients.  This turbulence in turn  controls the plasma particle and heat loss from the bottle and ensures that the hot plasma core stays thermally isolated  from the cold edge plasma for a typical energy confinement time.</a:t>
            </a:r>
          </a:p>
          <a:p>
            <a:pPr algn="just">
              <a:defRPr/>
            </a:pPr>
            <a:r>
              <a:rPr lang="en-US" sz="7400" dirty="0" smtClean="0">
                <a:solidFill>
                  <a:srgbClr val="FF0000"/>
                </a:solidFill>
                <a:latin typeface="Times"/>
                <a:cs typeface="Times"/>
              </a:rPr>
              <a:t>The fact that in spite of instabilities, turbulence and nonlinear effects, the </a:t>
            </a:r>
            <a:r>
              <a:rPr lang="en-US" sz="7400" dirty="0" err="1" smtClean="0">
                <a:solidFill>
                  <a:srgbClr val="FF0000"/>
                </a:solidFill>
                <a:latin typeface="Times"/>
                <a:cs typeface="Times"/>
              </a:rPr>
              <a:t>tokamak</a:t>
            </a:r>
            <a:r>
              <a:rPr lang="en-US" sz="7400" dirty="0" smtClean="0">
                <a:solidFill>
                  <a:srgbClr val="FF0000"/>
                </a:solidFill>
                <a:latin typeface="Times"/>
                <a:cs typeface="Times"/>
              </a:rPr>
              <a:t> cage isolates heat for sufficient time to give temperatures in most successful devices like JT-60 </a:t>
            </a:r>
            <a:r>
              <a:rPr lang="en-US" sz="7400" dirty="0" err="1" smtClean="0">
                <a:solidFill>
                  <a:srgbClr val="FF0000"/>
                </a:solidFill>
                <a:latin typeface="Times"/>
                <a:cs typeface="Times"/>
              </a:rPr>
              <a:t>upto</a:t>
            </a:r>
            <a:r>
              <a:rPr lang="en-US" sz="7400" dirty="0" smtClean="0">
                <a:solidFill>
                  <a:srgbClr val="FF0000"/>
                </a:solidFill>
                <a:latin typeface="Times"/>
                <a:cs typeface="Times"/>
              </a:rPr>
              <a:t> about 40 </a:t>
            </a:r>
            <a:r>
              <a:rPr lang="en-US" sz="7400" dirty="0" err="1" smtClean="0">
                <a:solidFill>
                  <a:srgbClr val="FF0000"/>
                </a:solidFill>
                <a:latin typeface="Times"/>
                <a:cs typeface="Times"/>
              </a:rPr>
              <a:t>keV</a:t>
            </a:r>
            <a:r>
              <a:rPr lang="en-US" sz="7400" dirty="0" smtClean="0">
                <a:solidFill>
                  <a:srgbClr val="FF0000"/>
                </a:solidFill>
                <a:latin typeface="Times"/>
                <a:cs typeface="Times"/>
              </a:rPr>
              <a:t> and acceptable triple product (near ignition values) indicates it is a decent cage.  It is not perfect e.g. we have to make it large due to anomalous transport and this adds to the cost. The possible control of turbulent transport by velocity shear promoted in various ways is a good thing.</a:t>
            </a:r>
          </a:p>
          <a:p>
            <a:pPr algn="just">
              <a:defRPr/>
            </a:pPr>
            <a:r>
              <a:rPr lang="en-US" sz="7400" dirty="0" smtClean="0">
                <a:solidFill>
                  <a:srgbClr val="3366FF"/>
                </a:solidFill>
                <a:latin typeface="Times"/>
                <a:cs typeface="Times"/>
              </a:rPr>
              <a:t>One may wonder where does this macroscopic order in the </a:t>
            </a:r>
            <a:r>
              <a:rPr lang="en-US" sz="7400" dirty="0" err="1" smtClean="0">
                <a:solidFill>
                  <a:srgbClr val="3366FF"/>
                </a:solidFill>
                <a:latin typeface="Times"/>
                <a:cs typeface="Times"/>
              </a:rPr>
              <a:t>tokamak</a:t>
            </a:r>
            <a:r>
              <a:rPr lang="en-US" sz="7400" dirty="0" smtClean="0">
                <a:solidFill>
                  <a:srgbClr val="3366FF"/>
                </a:solidFill>
                <a:latin typeface="Times"/>
                <a:cs typeface="Times"/>
              </a:rPr>
              <a:t> come from ?</a:t>
            </a:r>
            <a:endParaRPr lang="en-US" sz="7400" dirty="0" smtClean="0">
              <a:solidFill>
                <a:srgbClr val="FF0000"/>
              </a:solidFill>
              <a:latin typeface="Times"/>
              <a:cs typeface="Times"/>
            </a:endParaRPr>
          </a:p>
          <a:p>
            <a:pPr algn="just">
              <a:defRPr/>
            </a:pPr>
            <a:r>
              <a:rPr lang="en-US" sz="7400" dirty="0" smtClean="0">
                <a:solidFill>
                  <a:srgbClr val="FF0000"/>
                </a:solidFill>
                <a:latin typeface="Times"/>
                <a:cs typeface="Times"/>
              </a:rPr>
              <a:t>We only applied a breakdown voltage in a </a:t>
            </a:r>
            <a:r>
              <a:rPr lang="en-US" sz="7400" dirty="0" err="1" smtClean="0">
                <a:solidFill>
                  <a:srgbClr val="FF0000"/>
                </a:solidFill>
                <a:latin typeface="Times"/>
                <a:cs typeface="Times"/>
              </a:rPr>
              <a:t>toroidal</a:t>
            </a:r>
            <a:r>
              <a:rPr lang="en-US" sz="7400" dirty="0" smtClean="0">
                <a:solidFill>
                  <a:srgbClr val="FF0000"/>
                </a:solidFill>
                <a:latin typeface="Times"/>
                <a:cs typeface="Times"/>
              </a:rPr>
              <a:t> vacuum chamber and followed it up with heating by dc currents, RF and neutral beams.</a:t>
            </a:r>
          </a:p>
          <a:p>
            <a:pPr>
              <a:defRPr/>
            </a:pPr>
            <a:endParaRPr lang="en-US" sz="3000" dirty="0"/>
          </a:p>
        </p:txBody>
      </p:sp>
    </p:spTree>
    <p:extLst>
      <p:ext uri="{BB962C8B-B14F-4D97-AF65-F5344CB8AC3E}">
        <p14:creationId xmlns:p14="http://schemas.microsoft.com/office/powerpoint/2010/main" val="391635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solidFill>
                  <a:srgbClr val="0000FF"/>
                </a:solidFill>
                <a:latin typeface="Calibri" charset="0"/>
                <a:ea typeface="ＭＳ Ｐゴシック" charset="0"/>
                <a:cs typeface="ＭＳ Ｐゴシック" charset="0"/>
              </a:rPr>
              <a:t>Tokamak : Negentropy machine</a:t>
            </a:r>
          </a:p>
        </p:txBody>
      </p:sp>
      <p:sp>
        <p:nvSpPr>
          <p:cNvPr id="58370" name="Content Placeholder 2"/>
          <p:cNvSpPr>
            <a:spLocks noGrp="1"/>
          </p:cNvSpPr>
          <p:nvPr>
            <p:ph idx="1"/>
          </p:nvPr>
        </p:nvSpPr>
        <p:spPr/>
        <p:txBody>
          <a:bodyPr>
            <a:normAutofit lnSpcReduction="10000"/>
          </a:bodyPr>
          <a:lstStyle/>
          <a:p>
            <a:r>
              <a:rPr lang="en-US" sz="2000" dirty="0" err="1">
                <a:solidFill>
                  <a:srgbClr val="FF0000"/>
                </a:solidFill>
                <a:latin typeface="Calibri" charset="0"/>
                <a:ea typeface="ＭＳ Ｐゴシック" charset="0"/>
                <a:cs typeface="ＭＳ Ｐゴシック" charset="0"/>
              </a:rPr>
              <a:t>Tokamak</a:t>
            </a:r>
            <a:r>
              <a:rPr lang="en-US" sz="2000" dirty="0">
                <a:solidFill>
                  <a:srgbClr val="FF0000"/>
                </a:solidFill>
                <a:latin typeface="Calibri" charset="0"/>
                <a:ea typeface="ＭＳ Ｐゴシック" charset="0"/>
                <a:cs typeface="ＭＳ Ｐゴシック" charset="0"/>
              </a:rPr>
              <a:t> is able to create this order because it is a </a:t>
            </a:r>
            <a:r>
              <a:rPr lang="en-US" sz="2000" dirty="0" err="1">
                <a:solidFill>
                  <a:srgbClr val="FF0000"/>
                </a:solidFill>
                <a:latin typeface="Calibri" charset="0"/>
                <a:ea typeface="ＭＳ Ｐゴシック" charset="0"/>
                <a:cs typeface="ＭＳ Ｐゴシック" charset="0"/>
              </a:rPr>
              <a:t>negentropy</a:t>
            </a:r>
            <a:r>
              <a:rPr lang="en-US" sz="2000" dirty="0">
                <a:solidFill>
                  <a:srgbClr val="FF0000"/>
                </a:solidFill>
                <a:latin typeface="Calibri" charset="0"/>
                <a:ea typeface="ＭＳ Ｐゴシック" charset="0"/>
                <a:cs typeface="ＭＳ Ｐゴシック" charset="0"/>
              </a:rPr>
              <a:t> machine like us, living systems</a:t>
            </a:r>
          </a:p>
          <a:p>
            <a:r>
              <a:rPr lang="en-US" sz="2000" dirty="0">
                <a:solidFill>
                  <a:srgbClr val="0000FF"/>
                </a:solidFill>
                <a:latin typeface="Calibri" charset="0"/>
                <a:ea typeface="ＭＳ Ｐゴシック" charset="0"/>
                <a:cs typeface="ＭＳ Ｐゴシック" charset="0"/>
              </a:rPr>
              <a:t>Both </a:t>
            </a:r>
            <a:r>
              <a:rPr lang="en-US" sz="2000" dirty="0" err="1">
                <a:solidFill>
                  <a:srgbClr val="0000FF"/>
                </a:solidFill>
                <a:latin typeface="Calibri" charset="0"/>
                <a:ea typeface="ＭＳ Ｐゴシック" charset="0"/>
                <a:cs typeface="ＭＳ Ｐゴシック" charset="0"/>
              </a:rPr>
              <a:t>tokamaks</a:t>
            </a:r>
            <a:r>
              <a:rPr lang="en-US" sz="2000" dirty="0">
                <a:solidFill>
                  <a:srgbClr val="0000FF"/>
                </a:solidFill>
                <a:latin typeface="Calibri" charset="0"/>
                <a:ea typeface="ＭＳ Ｐゴシック" charset="0"/>
                <a:cs typeface="ＭＳ Ｐゴシック" charset="0"/>
              </a:rPr>
              <a:t> and </a:t>
            </a:r>
            <a:r>
              <a:rPr lang="en-US" sz="2000" dirty="0" err="1">
                <a:solidFill>
                  <a:srgbClr val="0000FF"/>
                </a:solidFill>
                <a:latin typeface="Calibri" charset="0"/>
                <a:ea typeface="ＭＳ Ｐゴシック" charset="0"/>
                <a:cs typeface="ＭＳ Ｐゴシック" charset="0"/>
              </a:rPr>
              <a:t>liviing</a:t>
            </a:r>
            <a:r>
              <a:rPr lang="en-US" sz="2000" dirty="0">
                <a:solidFill>
                  <a:srgbClr val="0000FF"/>
                </a:solidFill>
                <a:latin typeface="Calibri" charset="0"/>
                <a:ea typeface="ＭＳ Ｐゴシック" charset="0"/>
                <a:cs typeface="ＭＳ Ｐゴシック" charset="0"/>
              </a:rPr>
              <a:t> systems are driven dissipative systems  with flux of matter and energy through them. Both ingest low entropy energy, produce a lot of entropy by dissipative processes inside and then expel this energy as high entropy heat/infrared radiation. </a:t>
            </a:r>
          </a:p>
          <a:p>
            <a:r>
              <a:rPr lang="en-US" sz="2000" dirty="0">
                <a:solidFill>
                  <a:srgbClr val="FF0000"/>
                </a:solidFill>
                <a:latin typeface="Calibri" charset="0"/>
                <a:ea typeface="ＭＳ Ｐゴシック" charset="0"/>
                <a:cs typeface="ＭＳ Ｐゴシック" charset="0"/>
              </a:rPr>
              <a:t> During the growth period, there is an imbalance with efflux exceeding what is generated and what came in.  This then produces </a:t>
            </a:r>
            <a:r>
              <a:rPr lang="en-US" sz="2000" dirty="0" err="1">
                <a:solidFill>
                  <a:srgbClr val="FF0000"/>
                </a:solidFill>
                <a:latin typeface="Calibri" charset="0"/>
                <a:ea typeface="ＭＳ Ｐゴシック" charset="0"/>
                <a:cs typeface="ＭＳ Ｐゴシック" charset="0"/>
              </a:rPr>
              <a:t>negentropy</a:t>
            </a:r>
            <a:r>
              <a:rPr lang="en-US" sz="2000" dirty="0">
                <a:solidFill>
                  <a:srgbClr val="FF0000"/>
                </a:solidFill>
                <a:latin typeface="Calibri" charset="0"/>
                <a:ea typeface="ＭＳ Ｐゴシック" charset="0"/>
                <a:cs typeface="ＭＳ Ｐゴシック" charset="0"/>
              </a:rPr>
              <a:t> or order inside these machines.</a:t>
            </a:r>
          </a:p>
          <a:p>
            <a:r>
              <a:rPr lang="en-US" sz="2000" dirty="0">
                <a:solidFill>
                  <a:srgbClr val="0000FF"/>
                </a:solidFill>
                <a:latin typeface="Calibri" charset="0"/>
                <a:ea typeface="ＭＳ Ｐゴシック" charset="0"/>
                <a:cs typeface="ＭＳ Ｐゴシック" charset="0"/>
              </a:rPr>
              <a:t>One may show quantitatively that the amount of information stored in the ordered patterns of a </a:t>
            </a:r>
            <a:r>
              <a:rPr lang="en-US" sz="2000" dirty="0" err="1">
                <a:solidFill>
                  <a:srgbClr val="0000FF"/>
                </a:solidFill>
                <a:latin typeface="Calibri" charset="0"/>
                <a:ea typeface="ＭＳ Ｐゴシック" charset="0"/>
                <a:cs typeface="ＭＳ Ｐゴシック" charset="0"/>
              </a:rPr>
              <a:t>tokamak</a:t>
            </a:r>
            <a:r>
              <a:rPr lang="en-US" sz="2000" dirty="0">
                <a:solidFill>
                  <a:srgbClr val="0000FF"/>
                </a:solidFill>
                <a:latin typeface="Calibri" charset="0"/>
                <a:ea typeface="ＭＳ Ｐゴシック" charset="0"/>
                <a:cs typeface="ＭＳ Ｐゴシック" charset="0"/>
              </a:rPr>
              <a:t> plasma  can be generated by an </a:t>
            </a:r>
            <a:r>
              <a:rPr lang="en-US" sz="2000" dirty="0" smtClean="0">
                <a:solidFill>
                  <a:srgbClr val="0000FF"/>
                </a:solidFill>
                <a:latin typeface="Calibri" charset="0"/>
                <a:ea typeface="ＭＳ Ｐゴシック" charset="0"/>
                <a:cs typeface="ＭＳ Ｐゴシック" charset="0"/>
              </a:rPr>
              <a:t>unbalanced </a:t>
            </a:r>
            <a:r>
              <a:rPr lang="en-US" sz="2000" dirty="0">
                <a:solidFill>
                  <a:srgbClr val="0000FF"/>
                </a:solidFill>
                <a:latin typeface="Calibri" charset="0"/>
                <a:ea typeface="ＭＳ Ｐゴシック" charset="0"/>
                <a:cs typeface="ＭＳ Ｐゴシック" charset="0"/>
              </a:rPr>
              <a:t>efflux of high entropy radiation in time scales ~ tens of milliseconds, period of formation.   On the other hand same exercise in a human being takes time ~  few years whereas the whole web of life takes hundreds of millions of years.  </a:t>
            </a:r>
          </a:p>
        </p:txBody>
      </p:sp>
      <p:sp>
        <p:nvSpPr>
          <p:cNvPr id="2" name="TextBox 1"/>
          <p:cNvSpPr txBox="1"/>
          <p:nvPr/>
        </p:nvSpPr>
        <p:spPr>
          <a:xfrm>
            <a:off x="-3757265" y="102318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858069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ADITYA-2</a:t>
            </a:r>
            <a:endParaRPr lang="en-US" b="1" dirty="0">
              <a:solidFill>
                <a:srgbClr val="FF0000"/>
              </a:solidFill>
            </a:endParaRPr>
          </a:p>
        </p:txBody>
      </p:sp>
      <p:sp>
        <p:nvSpPr>
          <p:cNvPr id="3" name="Content Placeholder 2"/>
          <p:cNvSpPr>
            <a:spLocks noGrp="1"/>
          </p:cNvSpPr>
          <p:nvPr>
            <p:ph idx="1"/>
          </p:nvPr>
        </p:nvSpPr>
        <p:spPr>
          <a:xfrm>
            <a:off x="457200" y="1623716"/>
            <a:ext cx="8229600" cy="4525963"/>
          </a:xfrm>
        </p:spPr>
        <p:txBody>
          <a:bodyPr>
            <a:normAutofit fontScale="85000" lnSpcReduction="10000"/>
          </a:bodyPr>
          <a:lstStyle/>
          <a:p>
            <a:pPr algn="just"/>
            <a:r>
              <a:rPr lang="en-US" dirty="0" smtClean="0">
                <a:solidFill>
                  <a:srgbClr val="3366FF"/>
                </a:solidFill>
                <a:latin typeface="Times"/>
                <a:cs typeface="Times"/>
              </a:rPr>
              <a:t>The approximately </a:t>
            </a:r>
            <a:r>
              <a:rPr lang="en-US" dirty="0" smtClean="0">
                <a:solidFill>
                  <a:srgbClr val="FF6600"/>
                </a:solidFill>
                <a:latin typeface="Times"/>
                <a:cs typeface="Times"/>
              </a:rPr>
              <a:t>500 kilowatt </a:t>
            </a:r>
            <a:r>
              <a:rPr lang="en-US" dirty="0" smtClean="0">
                <a:solidFill>
                  <a:srgbClr val="3366FF"/>
                </a:solidFill>
                <a:latin typeface="Times"/>
                <a:cs typeface="Times"/>
              </a:rPr>
              <a:t>of Ohmic and RF power input in the central hot core of the tokamak is partially (say </a:t>
            </a:r>
            <a:r>
              <a:rPr lang="en-US" dirty="0">
                <a:solidFill>
                  <a:srgbClr val="FF6600"/>
                </a:solidFill>
                <a:latin typeface="Times"/>
                <a:cs typeface="Times"/>
              </a:rPr>
              <a:t>3</a:t>
            </a:r>
            <a:r>
              <a:rPr lang="en-US" dirty="0" smtClean="0">
                <a:solidFill>
                  <a:srgbClr val="FF6600"/>
                </a:solidFill>
                <a:latin typeface="Times"/>
                <a:cs typeface="Times"/>
              </a:rPr>
              <a:t>0%</a:t>
            </a:r>
            <a:r>
              <a:rPr lang="en-US" dirty="0" smtClean="0">
                <a:solidFill>
                  <a:srgbClr val="3366FF"/>
                </a:solidFill>
                <a:latin typeface="Times"/>
                <a:cs typeface="Times"/>
              </a:rPr>
              <a:t>) expelled  by high Z impurity radiation in the core itself, partially radiated after conduction to the edge (~ 40 %) by low Z impurities in the less than </a:t>
            </a:r>
            <a:r>
              <a:rPr lang="en-US" dirty="0">
                <a:solidFill>
                  <a:srgbClr val="FF6600"/>
                </a:solidFill>
                <a:latin typeface="Times"/>
                <a:cs typeface="Times"/>
              </a:rPr>
              <a:t>1</a:t>
            </a:r>
            <a:r>
              <a:rPr lang="en-US" dirty="0" smtClean="0">
                <a:solidFill>
                  <a:srgbClr val="FF6600"/>
                </a:solidFill>
                <a:latin typeface="Times"/>
                <a:cs typeface="Times"/>
              </a:rPr>
              <a:t>0-20 </a:t>
            </a:r>
            <a:r>
              <a:rPr lang="en-US" dirty="0" err="1" smtClean="0">
                <a:solidFill>
                  <a:srgbClr val="FF6600"/>
                </a:solidFill>
                <a:latin typeface="Times"/>
                <a:cs typeface="Times"/>
              </a:rPr>
              <a:t>eV</a:t>
            </a:r>
            <a:r>
              <a:rPr lang="en-US" dirty="0" smtClean="0">
                <a:solidFill>
                  <a:srgbClr val="FF6600"/>
                </a:solidFill>
                <a:latin typeface="Times"/>
                <a:cs typeface="Times"/>
              </a:rPr>
              <a:t> </a:t>
            </a:r>
            <a:r>
              <a:rPr lang="en-US" dirty="0" smtClean="0">
                <a:solidFill>
                  <a:srgbClr val="3366FF"/>
                </a:solidFill>
                <a:latin typeface="Times"/>
                <a:cs typeface="Times"/>
              </a:rPr>
              <a:t>cold edge region and the rest by convection to the limiter/</a:t>
            </a:r>
            <a:r>
              <a:rPr lang="en-US" dirty="0" err="1" smtClean="0">
                <a:solidFill>
                  <a:srgbClr val="3366FF"/>
                </a:solidFill>
                <a:latin typeface="Times"/>
                <a:cs typeface="Times"/>
              </a:rPr>
              <a:t>divertor</a:t>
            </a:r>
            <a:r>
              <a:rPr lang="en-US" dirty="0" smtClean="0">
                <a:solidFill>
                  <a:srgbClr val="3366FF"/>
                </a:solidFill>
                <a:latin typeface="Times"/>
                <a:cs typeface="Times"/>
              </a:rPr>
              <a:t> region. The efflux of high entropy radiation/convection at the edge during the formation time </a:t>
            </a:r>
            <a:r>
              <a:rPr lang="en-US" dirty="0" smtClean="0">
                <a:solidFill>
                  <a:srgbClr val="FF6600"/>
                </a:solidFill>
                <a:latin typeface="Times"/>
                <a:cs typeface="Times"/>
              </a:rPr>
              <a:t>(~ 30--40 msec</a:t>
            </a:r>
            <a:r>
              <a:rPr lang="en-US" dirty="0" smtClean="0">
                <a:solidFill>
                  <a:srgbClr val="3366FF"/>
                </a:solidFill>
                <a:latin typeface="Times"/>
                <a:cs typeface="Times"/>
              </a:rPr>
              <a:t>) creates the negentropy in the tokamak plasma and should explain the amount of information, created and stored in it</a:t>
            </a:r>
            <a:r>
              <a:rPr lang="en-US" dirty="0" smtClean="0">
                <a:solidFill>
                  <a:srgbClr val="FF6600"/>
                </a:solidFill>
                <a:latin typeface="Times"/>
                <a:cs typeface="Times"/>
              </a:rPr>
              <a:t>.(Kaw 1996)</a:t>
            </a:r>
          </a:p>
        </p:txBody>
      </p:sp>
    </p:spTree>
    <p:extLst>
      <p:ext uri="{BB962C8B-B14F-4D97-AF65-F5344CB8AC3E}">
        <p14:creationId xmlns:p14="http://schemas.microsoft.com/office/powerpoint/2010/main" val="20709640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151"/>
            <a:ext cx="8229600" cy="1143000"/>
          </a:xfrm>
        </p:spPr>
        <p:txBody>
          <a:bodyPr/>
          <a:lstStyle/>
          <a:p>
            <a:r>
              <a:rPr lang="en-US" b="1" dirty="0" smtClean="0">
                <a:solidFill>
                  <a:srgbClr val="FF0000"/>
                </a:solidFill>
              </a:rPr>
              <a:t>ADITYA-3</a:t>
            </a:r>
            <a:endParaRPr lang="en-US" b="1" dirty="0">
              <a:solidFill>
                <a:srgbClr val="FF0000"/>
              </a:solidFill>
            </a:endParaRPr>
          </a:p>
        </p:txBody>
      </p:sp>
      <p:sp>
        <p:nvSpPr>
          <p:cNvPr id="3" name="Content Placeholder 2"/>
          <p:cNvSpPr>
            <a:spLocks noGrp="1"/>
          </p:cNvSpPr>
          <p:nvPr>
            <p:ph idx="1"/>
          </p:nvPr>
        </p:nvSpPr>
        <p:spPr>
          <a:xfrm>
            <a:off x="457200" y="752528"/>
            <a:ext cx="8229600" cy="5373635"/>
          </a:xfrm>
        </p:spPr>
        <p:txBody>
          <a:bodyPr>
            <a:normAutofit fontScale="92500"/>
          </a:bodyPr>
          <a:lstStyle/>
          <a:p>
            <a:pPr algn="just"/>
            <a:r>
              <a:rPr lang="en-US" dirty="0" smtClean="0">
                <a:solidFill>
                  <a:srgbClr val="3366FF"/>
                </a:solidFill>
                <a:latin typeface="Times"/>
                <a:cs typeface="Times"/>
              </a:rPr>
              <a:t>Energy is input by the </a:t>
            </a:r>
            <a:r>
              <a:rPr lang="en-US" dirty="0" err="1" smtClean="0">
                <a:solidFill>
                  <a:srgbClr val="3366FF"/>
                </a:solidFill>
                <a:latin typeface="Times"/>
                <a:cs typeface="Times"/>
              </a:rPr>
              <a:t>ohmic</a:t>
            </a:r>
            <a:r>
              <a:rPr lang="en-US" dirty="0" smtClean="0">
                <a:solidFill>
                  <a:srgbClr val="3366FF"/>
                </a:solidFill>
                <a:latin typeface="Times"/>
                <a:cs typeface="Times"/>
              </a:rPr>
              <a:t> </a:t>
            </a:r>
            <a:r>
              <a:rPr lang="en-US" dirty="0" smtClean="0">
                <a:solidFill>
                  <a:srgbClr val="3366FF"/>
                </a:solidFill>
                <a:latin typeface="Times"/>
                <a:cs typeface="Times"/>
              </a:rPr>
              <a:t>/ RF fields</a:t>
            </a:r>
            <a:r>
              <a:rPr lang="en-US" dirty="0" smtClean="0">
                <a:solidFill>
                  <a:srgbClr val="3366FF"/>
                </a:solidFill>
                <a:latin typeface="Times"/>
                <a:cs typeface="Times"/>
              </a:rPr>
              <a:t> </a:t>
            </a:r>
            <a:r>
              <a:rPr lang="en-US" dirty="0" smtClean="0">
                <a:solidFill>
                  <a:srgbClr val="3366FF"/>
                </a:solidFill>
                <a:latin typeface="Times"/>
                <a:cs typeface="Times"/>
              </a:rPr>
              <a:t>– Highly </a:t>
            </a:r>
            <a:r>
              <a:rPr lang="en-US" dirty="0" err="1" smtClean="0">
                <a:solidFill>
                  <a:srgbClr val="3366FF"/>
                </a:solidFill>
                <a:latin typeface="Times"/>
                <a:cs typeface="Times"/>
              </a:rPr>
              <a:t>organised</a:t>
            </a:r>
            <a:r>
              <a:rPr lang="en-US" dirty="0" smtClean="0">
                <a:solidFill>
                  <a:srgbClr val="3366FF"/>
                </a:solidFill>
                <a:latin typeface="Times"/>
                <a:cs typeface="Times"/>
              </a:rPr>
              <a:t> form – neglect       </a:t>
            </a:r>
          </a:p>
          <a:p>
            <a:pPr algn="just"/>
            <a:r>
              <a:rPr lang="en-US" dirty="0">
                <a:solidFill>
                  <a:srgbClr val="FF0000"/>
                </a:solidFill>
                <a:latin typeface="Times"/>
                <a:cs typeface="Times"/>
              </a:rPr>
              <a:t>E</a:t>
            </a:r>
            <a:r>
              <a:rPr lang="en-US" dirty="0" smtClean="0">
                <a:solidFill>
                  <a:srgbClr val="FF0000"/>
                </a:solidFill>
                <a:latin typeface="Times"/>
                <a:cs typeface="Times"/>
              </a:rPr>
              <a:t>nergy </a:t>
            </a:r>
            <a:r>
              <a:rPr lang="en-US" dirty="0" err="1" smtClean="0">
                <a:solidFill>
                  <a:srgbClr val="FF0000"/>
                </a:solidFill>
                <a:latin typeface="Times"/>
                <a:cs typeface="Times"/>
              </a:rPr>
              <a:t>outflux</a:t>
            </a:r>
            <a:r>
              <a:rPr lang="en-US" dirty="0" smtClean="0">
                <a:solidFill>
                  <a:srgbClr val="FF0000"/>
                </a:solidFill>
                <a:latin typeface="Times"/>
                <a:cs typeface="Times"/>
              </a:rPr>
              <a:t> at boundary is mostly due to low Z radiation/convection induced by ~ </a:t>
            </a:r>
            <a:r>
              <a:rPr lang="en-US" dirty="0">
                <a:solidFill>
                  <a:srgbClr val="008000"/>
                </a:solidFill>
                <a:latin typeface="Times"/>
                <a:cs typeface="Times"/>
              </a:rPr>
              <a:t>1</a:t>
            </a:r>
            <a:r>
              <a:rPr lang="en-US" dirty="0" smtClean="0">
                <a:solidFill>
                  <a:srgbClr val="008000"/>
                </a:solidFill>
                <a:latin typeface="Times"/>
                <a:cs typeface="Times"/>
              </a:rPr>
              <a:t>0eV </a:t>
            </a:r>
            <a:r>
              <a:rPr lang="en-US" dirty="0" smtClean="0">
                <a:solidFill>
                  <a:srgbClr val="FF0000"/>
                </a:solidFill>
                <a:latin typeface="Times"/>
                <a:cs typeface="Times"/>
              </a:rPr>
              <a:t>electrons:</a:t>
            </a:r>
          </a:p>
          <a:p>
            <a:pPr algn="just"/>
            <a:endParaRPr lang="en-US" dirty="0">
              <a:latin typeface="Times"/>
              <a:cs typeface="Times"/>
            </a:endParaRPr>
          </a:p>
          <a:p>
            <a:pPr algn="just"/>
            <a:endParaRPr lang="en-US" dirty="0" smtClean="0">
              <a:latin typeface="Times"/>
              <a:cs typeface="Times"/>
            </a:endParaRPr>
          </a:p>
          <a:p>
            <a:pPr algn="just"/>
            <a:endParaRPr lang="en-US" dirty="0" smtClean="0">
              <a:latin typeface="Times"/>
              <a:cs typeface="Times"/>
            </a:endParaRPr>
          </a:p>
          <a:p>
            <a:pPr algn="just"/>
            <a:r>
              <a:rPr lang="en-US" dirty="0" smtClean="0">
                <a:solidFill>
                  <a:srgbClr val="3366FF"/>
                </a:solidFill>
                <a:latin typeface="Times"/>
                <a:cs typeface="Times"/>
              </a:rPr>
              <a:t>The discharge evolution time is ~ 35msec. Hence the </a:t>
            </a:r>
            <a:r>
              <a:rPr lang="en-US" dirty="0" err="1">
                <a:solidFill>
                  <a:srgbClr val="3366FF"/>
                </a:solidFill>
                <a:latin typeface="Times"/>
                <a:cs typeface="Times"/>
              </a:rPr>
              <a:t>n</a:t>
            </a:r>
            <a:r>
              <a:rPr lang="en-US" dirty="0" err="1" smtClean="0">
                <a:solidFill>
                  <a:srgbClr val="3366FF"/>
                </a:solidFill>
                <a:latin typeface="Times"/>
                <a:cs typeface="Times"/>
              </a:rPr>
              <a:t>egentropy</a:t>
            </a:r>
            <a:r>
              <a:rPr lang="en-US" dirty="0" smtClean="0">
                <a:solidFill>
                  <a:srgbClr val="3366FF"/>
                </a:solidFill>
                <a:latin typeface="Times"/>
                <a:cs typeface="Times"/>
              </a:rPr>
              <a:t> created during the formation of ADITYA is </a:t>
            </a:r>
          </a:p>
          <a:p>
            <a:pPr marL="0" indent="0" algn="just">
              <a:buNone/>
            </a:pPr>
            <a:endParaRPr lang="en-US" dirty="0" smtClean="0">
              <a:latin typeface="Times"/>
              <a:cs typeface="Times"/>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3267116305"/>
              </p:ext>
            </p:extLst>
          </p:nvPr>
        </p:nvGraphicFramePr>
        <p:xfrm>
          <a:off x="6229465" y="1104844"/>
          <a:ext cx="442913" cy="703263"/>
        </p:xfrm>
        <a:graphic>
          <a:graphicData uri="http://schemas.openxmlformats.org/presentationml/2006/ole">
            <mc:AlternateContent xmlns:mc="http://schemas.openxmlformats.org/markup-compatibility/2006">
              <mc:Choice xmlns:v="urn:schemas-microsoft-com:vml" Requires="v">
                <p:oleObj spid="_x0000_s6498" name="Equation" r:id="rId4" imgW="152400" imgH="241300" progId="Equation.3">
                  <p:embed/>
                </p:oleObj>
              </mc:Choice>
              <mc:Fallback>
                <p:oleObj name="Equation" r:id="rId4" imgW="152400" imgH="241300" progId="Equation.3">
                  <p:embed/>
                  <p:pic>
                    <p:nvPicPr>
                      <p:cNvPr id="0" name=""/>
                      <p:cNvPicPr>
                        <a:picLocks noChangeAspect="1" noChangeArrowheads="1"/>
                      </p:cNvPicPr>
                      <p:nvPr/>
                    </p:nvPicPr>
                    <p:blipFill>
                      <a:blip r:embed="rId5"/>
                      <a:srcRect/>
                      <a:stretch>
                        <a:fillRect/>
                      </a:stretch>
                    </p:blipFill>
                    <p:spPr bwMode="auto">
                      <a:xfrm>
                        <a:off x="6229465" y="1104844"/>
                        <a:ext cx="442913" cy="703263"/>
                      </a:xfrm>
                      <a:prstGeom prst="rect">
                        <a:avLst/>
                      </a:prstGeom>
                      <a:noFill/>
                      <a:ln w="28575" cmpd="sng">
                        <a:solidFill>
                          <a:srgbClr val="FF6600"/>
                        </a:solidFill>
                      </a:ln>
                      <a:effec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902108379"/>
              </p:ext>
            </p:extLst>
          </p:nvPr>
        </p:nvGraphicFramePr>
        <p:xfrm>
          <a:off x="2840038" y="2843213"/>
          <a:ext cx="4224337" cy="1519237"/>
        </p:xfrm>
        <a:graphic>
          <a:graphicData uri="http://schemas.openxmlformats.org/presentationml/2006/ole">
            <mc:AlternateContent xmlns:mc="http://schemas.openxmlformats.org/markup-compatibility/2006">
              <mc:Choice xmlns:v="urn:schemas-microsoft-com:vml" Requires="v">
                <p:oleObj spid="_x0000_s6499" name="Equation" r:id="rId6" imgW="1587500" imgH="901700" progId="Equation.3">
                  <p:embed/>
                </p:oleObj>
              </mc:Choice>
              <mc:Fallback>
                <p:oleObj name="Equation" r:id="rId6" imgW="1587500" imgH="901700" progId="Equation.3">
                  <p:embed/>
                  <p:pic>
                    <p:nvPicPr>
                      <p:cNvPr id="0" name=""/>
                      <p:cNvPicPr>
                        <a:picLocks noChangeAspect="1" noChangeArrowheads="1"/>
                      </p:cNvPicPr>
                      <p:nvPr/>
                    </p:nvPicPr>
                    <p:blipFill>
                      <a:blip r:embed="rId7"/>
                      <a:srcRect/>
                      <a:stretch>
                        <a:fillRect/>
                      </a:stretch>
                    </p:blipFill>
                    <p:spPr bwMode="auto">
                      <a:xfrm>
                        <a:off x="2840038" y="2843213"/>
                        <a:ext cx="4224337" cy="1519237"/>
                      </a:xfrm>
                      <a:prstGeom prst="rect">
                        <a:avLst/>
                      </a:prstGeom>
                      <a:noFill/>
                      <a:ln w="28575" cmpd="sng">
                        <a:solidFill>
                          <a:srgbClr val="FF6600"/>
                        </a:solid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379882693"/>
              </p:ext>
            </p:extLst>
          </p:nvPr>
        </p:nvGraphicFramePr>
        <p:xfrm>
          <a:off x="2855119" y="5757413"/>
          <a:ext cx="3981913" cy="1012753"/>
        </p:xfrm>
        <a:graphic>
          <a:graphicData uri="http://schemas.openxmlformats.org/presentationml/2006/ole">
            <mc:AlternateContent xmlns:mc="http://schemas.openxmlformats.org/markup-compatibility/2006">
              <mc:Choice xmlns:v="urn:schemas-microsoft-com:vml" Requires="v">
                <p:oleObj spid="_x0000_s6500" name="Equation" r:id="rId8" imgW="1371600" imgH="444500" progId="Equation.3">
                  <p:embed/>
                </p:oleObj>
              </mc:Choice>
              <mc:Fallback>
                <p:oleObj name="Equation" r:id="rId8" imgW="1371600" imgH="444500" progId="Equation.3">
                  <p:embed/>
                  <p:pic>
                    <p:nvPicPr>
                      <p:cNvPr id="0" name=""/>
                      <p:cNvPicPr>
                        <a:picLocks noChangeAspect="1" noChangeArrowheads="1"/>
                      </p:cNvPicPr>
                      <p:nvPr/>
                    </p:nvPicPr>
                    <p:blipFill>
                      <a:blip r:embed="rId9"/>
                      <a:srcRect/>
                      <a:stretch>
                        <a:fillRect/>
                      </a:stretch>
                    </p:blipFill>
                    <p:spPr bwMode="auto">
                      <a:xfrm>
                        <a:off x="2855119" y="5757413"/>
                        <a:ext cx="3981913" cy="1012753"/>
                      </a:xfrm>
                      <a:prstGeom prst="rect">
                        <a:avLst/>
                      </a:prstGeom>
                      <a:noFill/>
                      <a:ln w="28575" cmpd="sng">
                        <a:solidFill>
                          <a:srgbClr val="FF6600"/>
                        </a:solidFill>
                      </a:ln>
                      <a:effectLst/>
                    </p:spPr>
                  </p:pic>
                </p:oleObj>
              </mc:Fallback>
            </mc:AlternateContent>
          </a:graphicData>
        </a:graphic>
      </p:graphicFrame>
      <p:sp>
        <p:nvSpPr>
          <p:cNvPr id="8" name="TextBox 7"/>
          <p:cNvSpPr txBox="1"/>
          <p:nvPr/>
        </p:nvSpPr>
        <p:spPr>
          <a:xfrm>
            <a:off x="5697636" y="700354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222771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smtClean="0">
                <a:solidFill>
                  <a:srgbClr val="FF6600"/>
                </a:solidFill>
              </a:rPr>
              <a:t>Introduction</a:t>
            </a:r>
            <a:endParaRPr lang="en-US" b="1" dirty="0">
              <a:solidFill>
                <a:srgbClr val="FF6600"/>
              </a:solidFill>
            </a:endParaRPr>
          </a:p>
        </p:txBody>
      </p:sp>
      <p:sp>
        <p:nvSpPr>
          <p:cNvPr id="3" name="Content Placeholder 2"/>
          <p:cNvSpPr>
            <a:spLocks noGrp="1"/>
          </p:cNvSpPr>
          <p:nvPr>
            <p:ph idx="1"/>
          </p:nvPr>
        </p:nvSpPr>
        <p:spPr>
          <a:xfrm>
            <a:off x="457200" y="1600200"/>
            <a:ext cx="8229600" cy="4525963"/>
          </a:xfrm>
          <a:solidFill>
            <a:schemeClr val="bg1"/>
          </a:solidFill>
          <a:ln w="28575" cmpd="sng">
            <a:solidFill>
              <a:srgbClr val="FF6600"/>
            </a:solidFill>
          </a:ln>
        </p:spPr>
        <p:txBody>
          <a:bodyPr>
            <a:normAutofit fontScale="62500" lnSpcReduction="20000"/>
          </a:bodyPr>
          <a:lstStyle/>
          <a:p>
            <a:pPr algn="just"/>
            <a:r>
              <a:rPr lang="en-US" dirty="0" smtClean="0">
                <a:solidFill>
                  <a:srgbClr val="000090"/>
                </a:solidFill>
              </a:rPr>
              <a:t>Nature abounds in examples of nonlinear systems hung up in thermodynamically far from equilibrium states with a lot of complex structure.</a:t>
            </a:r>
          </a:p>
          <a:p>
            <a:pPr marL="0" indent="0" algn="just">
              <a:buNone/>
            </a:pPr>
            <a:endParaRPr lang="en-US" dirty="0" smtClean="0">
              <a:solidFill>
                <a:srgbClr val="000090"/>
              </a:solidFill>
            </a:endParaRPr>
          </a:p>
          <a:p>
            <a:pPr algn="just"/>
            <a:r>
              <a:rPr lang="en-US" dirty="0" smtClean="0">
                <a:solidFill>
                  <a:srgbClr val="FF0000"/>
                </a:solidFill>
              </a:rPr>
              <a:t>Examples are a plasma born with a lot of free energy  which drives up the amplitudes of collective modes of oscillation to nonlinear levels, where they saturate giving the observed complex structure. Conventional methods of understanding such systems rely on stability analysis of some assumed equilibrium, nonlinear growth of unstable waves and final saturation leading to the complex structure that is observed. </a:t>
            </a:r>
            <a:r>
              <a:rPr lang="en-US" dirty="0">
                <a:solidFill>
                  <a:srgbClr val="FF0000"/>
                </a:solidFill>
              </a:rPr>
              <a:t>T</a:t>
            </a:r>
            <a:r>
              <a:rPr lang="en-US" dirty="0" smtClean="0">
                <a:solidFill>
                  <a:srgbClr val="FF0000"/>
                </a:solidFill>
              </a:rPr>
              <a:t>his usually turns out to be tedious.</a:t>
            </a:r>
          </a:p>
          <a:p>
            <a:pPr algn="just"/>
            <a:endParaRPr lang="en-US" dirty="0" smtClean="0">
              <a:solidFill>
                <a:schemeClr val="accent5">
                  <a:lumMod val="75000"/>
                </a:schemeClr>
              </a:solidFill>
            </a:endParaRPr>
          </a:p>
          <a:p>
            <a:pPr algn="just"/>
            <a:r>
              <a:rPr lang="en-US" dirty="0" smtClean="0">
                <a:solidFill>
                  <a:schemeClr val="accent5">
                    <a:lumMod val="75000"/>
                  </a:schemeClr>
                </a:solidFill>
              </a:rPr>
              <a:t> </a:t>
            </a:r>
            <a:r>
              <a:rPr lang="en-US" dirty="0">
                <a:solidFill>
                  <a:schemeClr val="accent5">
                    <a:lumMod val="75000"/>
                  </a:schemeClr>
                </a:solidFill>
              </a:rPr>
              <a:t>If the system can be considered as isolated for time scales of structure formation, thermodynamic arguments like minimization of free energy subject to dynamic constraints can often lead to some information about the final state</a:t>
            </a:r>
            <a:r>
              <a:rPr lang="en-US" dirty="0">
                <a:solidFill>
                  <a:srgbClr val="000090"/>
                </a:solidFill>
              </a:rPr>
              <a:t>. </a:t>
            </a:r>
          </a:p>
          <a:p>
            <a:endParaRPr lang="en-US" dirty="0">
              <a:solidFill>
                <a:srgbClr val="000090"/>
              </a:solidFill>
            </a:endParaRPr>
          </a:p>
        </p:txBody>
      </p:sp>
    </p:spTree>
    <p:extLst>
      <p:ext uri="{BB962C8B-B14F-4D97-AF65-F5344CB8AC3E}">
        <p14:creationId xmlns:p14="http://schemas.microsoft.com/office/powerpoint/2010/main" val="29711782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a:cs typeface="Times"/>
              </a:rPr>
              <a:t>ADITYA-3 </a:t>
            </a:r>
            <a:r>
              <a:rPr lang="en-US" b="1" dirty="0" err="1">
                <a:solidFill>
                  <a:srgbClr val="FF0000"/>
                </a:solidFill>
                <a:latin typeface="Times"/>
                <a:cs typeface="Times"/>
              </a:rPr>
              <a:t>c</a:t>
            </a:r>
            <a:r>
              <a:rPr lang="en-US" b="1" dirty="0" err="1" smtClean="0">
                <a:solidFill>
                  <a:srgbClr val="FF0000"/>
                </a:solidFill>
                <a:latin typeface="Times"/>
                <a:cs typeface="Times"/>
              </a:rPr>
              <a:t>ontd</a:t>
            </a:r>
            <a:r>
              <a:rPr lang="en-US" b="1" dirty="0" smtClean="0">
                <a:solidFill>
                  <a:srgbClr val="FF0000"/>
                </a:solidFill>
                <a:latin typeface="Times"/>
                <a:cs typeface="Times"/>
              </a:rPr>
              <a:t>…</a:t>
            </a:r>
            <a:endParaRPr lang="en-US" b="1" dirty="0">
              <a:solidFill>
                <a:srgbClr val="FF0000"/>
              </a:solidFill>
              <a:latin typeface="Times"/>
              <a:cs typeface="Times"/>
            </a:endParaRPr>
          </a:p>
        </p:txBody>
      </p:sp>
      <p:sp>
        <p:nvSpPr>
          <p:cNvPr id="3" name="Content Placeholder 2"/>
          <p:cNvSpPr>
            <a:spLocks noGrp="1"/>
          </p:cNvSpPr>
          <p:nvPr>
            <p:ph idx="1"/>
          </p:nvPr>
        </p:nvSpPr>
        <p:spPr>
          <a:xfrm>
            <a:off x="386080" y="1600200"/>
            <a:ext cx="8229600" cy="5071359"/>
          </a:xfrm>
        </p:spPr>
        <p:txBody>
          <a:bodyPr>
            <a:normAutofit fontScale="85000" lnSpcReduction="20000"/>
          </a:bodyPr>
          <a:lstStyle/>
          <a:p>
            <a:pPr algn="just"/>
            <a:r>
              <a:rPr lang="en-US" sz="3100" dirty="0" smtClean="0">
                <a:solidFill>
                  <a:srgbClr val="3366FF"/>
                </a:solidFill>
                <a:latin typeface="Times"/>
                <a:cs typeface="Times"/>
              </a:rPr>
              <a:t>We </a:t>
            </a:r>
            <a:r>
              <a:rPr lang="en-US" sz="3100" dirty="0">
                <a:solidFill>
                  <a:srgbClr val="3366FF"/>
                </a:solidFill>
                <a:latin typeface="Times"/>
                <a:cs typeface="Times"/>
              </a:rPr>
              <a:t>now estimate this number from other considerations. ADITYA plasma is made up of  </a:t>
            </a:r>
            <a:r>
              <a:rPr lang="en-US" sz="3100" dirty="0" smtClean="0">
                <a:solidFill>
                  <a:srgbClr val="FF6600"/>
                </a:solidFill>
                <a:latin typeface="Times"/>
                <a:cs typeface="Times"/>
              </a:rPr>
              <a:t>10</a:t>
            </a:r>
            <a:r>
              <a:rPr lang="en-US" sz="3100" baseline="30000" dirty="0" smtClean="0">
                <a:solidFill>
                  <a:srgbClr val="FF6600"/>
                </a:solidFill>
                <a:latin typeface="Times"/>
                <a:cs typeface="Times"/>
              </a:rPr>
              <a:t>19</a:t>
            </a:r>
            <a:r>
              <a:rPr lang="en-US" sz="3100" dirty="0" smtClean="0">
                <a:solidFill>
                  <a:srgbClr val="3366FF"/>
                </a:solidFill>
                <a:latin typeface="Times"/>
                <a:cs typeface="Times"/>
              </a:rPr>
              <a:t> </a:t>
            </a:r>
            <a:r>
              <a:rPr lang="en-US" sz="3100" dirty="0">
                <a:solidFill>
                  <a:srgbClr val="3366FF"/>
                </a:solidFill>
                <a:latin typeface="Times"/>
                <a:cs typeface="Times"/>
              </a:rPr>
              <a:t>particles.  One may roughly arrange them in </a:t>
            </a:r>
            <a:r>
              <a:rPr lang="en-US" sz="3100" dirty="0" smtClean="0">
                <a:solidFill>
                  <a:srgbClr val="FF6600"/>
                </a:solidFill>
                <a:latin typeface="Times"/>
                <a:cs typeface="Times"/>
              </a:rPr>
              <a:t>(10</a:t>
            </a:r>
            <a:r>
              <a:rPr lang="en-US" sz="3100" baseline="30000" dirty="0" smtClean="0">
                <a:solidFill>
                  <a:srgbClr val="FF6600"/>
                </a:solidFill>
                <a:latin typeface="Times"/>
                <a:cs typeface="Times"/>
              </a:rPr>
              <a:t>19</a:t>
            </a:r>
            <a:r>
              <a:rPr lang="en-US" sz="3100" dirty="0" smtClean="0">
                <a:solidFill>
                  <a:srgbClr val="FF6600"/>
                </a:solidFill>
                <a:latin typeface="Times"/>
                <a:cs typeface="Times"/>
              </a:rPr>
              <a:t>!) </a:t>
            </a:r>
            <a:r>
              <a:rPr lang="en-US" sz="3100" dirty="0">
                <a:solidFill>
                  <a:srgbClr val="3366FF"/>
                </a:solidFill>
                <a:latin typeface="Times"/>
                <a:cs typeface="Times"/>
              </a:rPr>
              <a:t>c</a:t>
            </a:r>
            <a:r>
              <a:rPr lang="en-US" sz="3100" dirty="0" smtClean="0">
                <a:solidFill>
                  <a:srgbClr val="3366FF"/>
                </a:solidFill>
                <a:latin typeface="Times"/>
                <a:cs typeface="Times"/>
              </a:rPr>
              <a:t>onfigurations</a:t>
            </a:r>
            <a:r>
              <a:rPr lang="en-US" sz="3100" dirty="0">
                <a:solidFill>
                  <a:srgbClr val="3366FF"/>
                </a:solidFill>
                <a:latin typeface="Times"/>
                <a:cs typeface="Times"/>
              </a:rPr>
              <a:t>. For a given configuration, which is </a:t>
            </a:r>
            <a:r>
              <a:rPr lang="en-US" sz="3100" dirty="0" smtClean="0">
                <a:solidFill>
                  <a:srgbClr val="3366FF"/>
                </a:solidFill>
                <a:latin typeface="Times"/>
                <a:cs typeface="Times"/>
              </a:rPr>
              <a:t>representative of a relatively unique structure of electromagnetic patterns found in a given ADITYA discharge, </a:t>
            </a:r>
            <a:r>
              <a:rPr lang="en-US" sz="3100" dirty="0">
                <a:solidFill>
                  <a:srgbClr val="3366FF"/>
                </a:solidFill>
                <a:latin typeface="Times"/>
                <a:cs typeface="Times"/>
              </a:rPr>
              <a:t>the probability </a:t>
            </a:r>
            <a:r>
              <a:rPr lang="en-US" sz="3100" dirty="0">
                <a:solidFill>
                  <a:srgbClr val="FF6600"/>
                </a:solidFill>
                <a:latin typeface="Times"/>
                <a:cs typeface="Times"/>
              </a:rPr>
              <a:t>W ~ </a:t>
            </a:r>
            <a:r>
              <a:rPr lang="en-US" sz="3100" dirty="0" smtClean="0">
                <a:solidFill>
                  <a:srgbClr val="FF6600"/>
                </a:solidFill>
                <a:latin typeface="Times"/>
                <a:cs typeface="Times"/>
              </a:rPr>
              <a:t>R/ (10</a:t>
            </a:r>
            <a:r>
              <a:rPr lang="en-US" sz="3100" baseline="30000" dirty="0" smtClean="0">
                <a:solidFill>
                  <a:srgbClr val="FF6600"/>
                </a:solidFill>
                <a:latin typeface="Times"/>
                <a:cs typeface="Times"/>
              </a:rPr>
              <a:t>19</a:t>
            </a:r>
            <a:r>
              <a:rPr lang="en-US" sz="3100" dirty="0" smtClean="0">
                <a:solidFill>
                  <a:srgbClr val="FF6600"/>
                </a:solidFill>
                <a:latin typeface="Times"/>
                <a:cs typeface="Times"/>
              </a:rPr>
              <a:t>!), where R is a redundancy factor taking account  of the fact that R different molecular configurations may lead to similar macroscopic electromagnetic configurations</a:t>
            </a:r>
            <a:r>
              <a:rPr lang="en-US" sz="3100" dirty="0" smtClean="0">
                <a:solidFill>
                  <a:srgbClr val="3366FF"/>
                </a:solidFill>
                <a:latin typeface="Times"/>
                <a:cs typeface="Times"/>
              </a:rPr>
              <a:t>. This </a:t>
            </a:r>
            <a:r>
              <a:rPr lang="en-US" sz="3100" dirty="0">
                <a:solidFill>
                  <a:srgbClr val="3366FF"/>
                </a:solidFill>
                <a:latin typeface="Times"/>
                <a:cs typeface="Times"/>
              </a:rPr>
              <a:t>gives a rough estimate of maximum </a:t>
            </a:r>
            <a:r>
              <a:rPr lang="en-US" sz="3100" dirty="0" err="1">
                <a:solidFill>
                  <a:srgbClr val="3366FF"/>
                </a:solidFill>
                <a:latin typeface="Times"/>
                <a:cs typeface="Times"/>
              </a:rPr>
              <a:t>negentropy</a:t>
            </a:r>
            <a:r>
              <a:rPr lang="en-US" sz="3100" dirty="0">
                <a:solidFill>
                  <a:srgbClr val="3366FF"/>
                </a:solidFill>
                <a:latin typeface="Times"/>
                <a:cs typeface="Times"/>
              </a:rPr>
              <a:t> that may be stored </a:t>
            </a:r>
            <a:r>
              <a:rPr lang="en-US" sz="3100" dirty="0" smtClean="0">
                <a:solidFill>
                  <a:srgbClr val="3366FF"/>
                </a:solidFill>
                <a:latin typeface="Times"/>
                <a:cs typeface="Times"/>
              </a:rPr>
              <a:t>in such </a:t>
            </a:r>
            <a:r>
              <a:rPr lang="en-US" sz="3100" dirty="0" err="1">
                <a:solidFill>
                  <a:srgbClr val="3366FF"/>
                </a:solidFill>
                <a:latin typeface="Times"/>
                <a:cs typeface="Times"/>
              </a:rPr>
              <a:t>tokamak</a:t>
            </a:r>
            <a:r>
              <a:rPr lang="en-US" sz="3100" dirty="0">
                <a:solidFill>
                  <a:srgbClr val="3366FF"/>
                </a:solidFill>
                <a:latin typeface="Times"/>
                <a:cs typeface="Times"/>
              </a:rPr>
              <a:t> </a:t>
            </a:r>
            <a:r>
              <a:rPr lang="en-US" sz="3100" dirty="0" smtClean="0">
                <a:solidFill>
                  <a:srgbClr val="3366FF"/>
                </a:solidFill>
                <a:latin typeface="Times"/>
                <a:cs typeface="Times"/>
              </a:rPr>
              <a:t>configurations </a:t>
            </a:r>
            <a:r>
              <a:rPr lang="en-US" sz="3100" dirty="0">
                <a:solidFill>
                  <a:srgbClr val="3366FF"/>
                </a:solidFill>
                <a:latin typeface="Times"/>
                <a:cs typeface="Times"/>
              </a:rPr>
              <a:t>to </a:t>
            </a:r>
            <a:r>
              <a:rPr lang="en-US" sz="3100" dirty="0" smtClean="0">
                <a:solidFill>
                  <a:srgbClr val="3366FF"/>
                </a:solidFill>
                <a:latin typeface="Times"/>
                <a:cs typeface="Times"/>
              </a:rPr>
              <a:t>be ( using </a:t>
            </a:r>
            <a:r>
              <a:rPr lang="en-US" sz="3100" dirty="0" err="1" smtClean="0">
                <a:solidFill>
                  <a:srgbClr val="3366FF"/>
                </a:solidFill>
                <a:latin typeface="Times"/>
                <a:cs typeface="Times"/>
              </a:rPr>
              <a:t>Stirling’s</a:t>
            </a:r>
            <a:r>
              <a:rPr lang="en-US" sz="3100" dirty="0" smtClean="0">
                <a:solidFill>
                  <a:srgbClr val="3366FF"/>
                </a:solidFill>
                <a:latin typeface="Times"/>
                <a:cs typeface="Times"/>
              </a:rPr>
              <a:t> Theorem and noting that </a:t>
            </a:r>
            <a:r>
              <a:rPr lang="en-US" sz="3100" dirty="0" err="1" smtClean="0">
                <a:solidFill>
                  <a:srgbClr val="3366FF"/>
                </a:solidFill>
                <a:latin typeface="Times"/>
                <a:cs typeface="Times"/>
              </a:rPr>
              <a:t>ln</a:t>
            </a:r>
            <a:r>
              <a:rPr lang="en-US" sz="3100" dirty="0" smtClean="0">
                <a:solidFill>
                  <a:srgbClr val="3366FF"/>
                </a:solidFill>
                <a:latin typeface="Times"/>
                <a:cs typeface="Times"/>
              </a:rPr>
              <a:t> R may be neglected until R exceeds 10</a:t>
            </a:r>
            <a:r>
              <a:rPr lang="en-US" sz="3100" baseline="30000" dirty="0" smtClean="0">
                <a:solidFill>
                  <a:srgbClr val="3366FF"/>
                </a:solidFill>
                <a:latin typeface="Times"/>
                <a:cs typeface="Times"/>
              </a:rPr>
              <a:t>18  </a:t>
            </a:r>
            <a:r>
              <a:rPr lang="en-US" sz="3100" dirty="0" smtClean="0">
                <a:solidFill>
                  <a:srgbClr val="3366FF"/>
                </a:solidFill>
                <a:latin typeface="Times"/>
                <a:cs typeface="Times"/>
              </a:rPr>
              <a:t>!  ):</a:t>
            </a:r>
          </a:p>
          <a:p>
            <a:pPr marL="0" indent="0" algn="ctr">
              <a:buNone/>
            </a:pPr>
            <a:r>
              <a:rPr lang="en-US" sz="3100" dirty="0" smtClean="0">
                <a:latin typeface="Times"/>
                <a:cs typeface="Times"/>
              </a:rPr>
              <a:t>	- </a:t>
            </a:r>
            <a:r>
              <a:rPr lang="en-US" sz="3100" dirty="0" smtClean="0">
                <a:solidFill>
                  <a:srgbClr val="FF6600"/>
                </a:solidFill>
                <a:latin typeface="Times"/>
                <a:cs typeface="Times"/>
              </a:rPr>
              <a:t>S</a:t>
            </a:r>
            <a:r>
              <a:rPr lang="en-US" sz="3100" baseline="-25000" dirty="0" smtClean="0">
                <a:solidFill>
                  <a:srgbClr val="FF6600"/>
                </a:solidFill>
                <a:latin typeface="Times"/>
                <a:cs typeface="Times"/>
              </a:rPr>
              <a:t> </a:t>
            </a:r>
            <a:r>
              <a:rPr lang="en-US" sz="3100" baseline="-25000" dirty="0">
                <a:solidFill>
                  <a:srgbClr val="FF6600"/>
                </a:solidFill>
                <a:latin typeface="Times"/>
                <a:cs typeface="Times"/>
              </a:rPr>
              <a:t>max</a:t>
            </a:r>
            <a:r>
              <a:rPr lang="en-US" sz="3100" dirty="0">
                <a:solidFill>
                  <a:srgbClr val="FF6600"/>
                </a:solidFill>
                <a:latin typeface="Times"/>
                <a:cs typeface="Times"/>
              </a:rPr>
              <a:t>~ k </a:t>
            </a:r>
            <a:r>
              <a:rPr lang="en-US" sz="3100" dirty="0" err="1" smtClean="0">
                <a:solidFill>
                  <a:srgbClr val="FF6600"/>
                </a:solidFill>
                <a:latin typeface="Times"/>
                <a:cs typeface="Times"/>
              </a:rPr>
              <a:t>ln</a:t>
            </a:r>
            <a:r>
              <a:rPr lang="en-US" sz="3100" dirty="0" smtClean="0">
                <a:solidFill>
                  <a:srgbClr val="FF6600"/>
                </a:solidFill>
                <a:latin typeface="Times"/>
                <a:cs typeface="Times"/>
              </a:rPr>
              <a:t> W  </a:t>
            </a:r>
            <a:r>
              <a:rPr lang="en-US" sz="3100" dirty="0">
                <a:solidFill>
                  <a:srgbClr val="FF6600"/>
                </a:solidFill>
                <a:latin typeface="Times"/>
                <a:cs typeface="Times"/>
              </a:rPr>
              <a:t>~ 1.38 * </a:t>
            </a:r>
            <a:r>
              <a:rPr lang="en-US" sz="3100" dirty="0" smtClean="0">
                <a:solidFill>
                  <a:srgbClr val="FF6600"/>
                </a:solidFill>
                <a:latin typeface="Times"/>
                <a:cs typeface="Times"/>
              </a:rPr>
              <a:t>10</a:t>
            </a:r>
            <a:r>
              <a:rPr lang="en-US" sz="3100" baseline="30000" dirty="0" smtClean="0">
                <a:solidFill>
                  <a:srgbClr val="FF6600"/>
                </a:solidFill>
                <a:latin typeface="Times"/>
                <a:cs typeface="Times"/>
              </a:rPr>
              <a:t>-16</a:t>
            </a:r>
            <a:r>
              <a:rPr lang="en-US" sz="3100" dirty="0" smtClean="0">
                <a:solidFill>
                  <a:srgbClr val="FF6600"/>
                </a:solidFill>
                <a:latin typeface="Times"/>
                <a:cs typeface="Times"/>
              </a:rPr>
              <a:t> </a:t>
            </a:r>
            <a:r>
              <a:rPr lang="en-US" sz="3100" dirty="0">
                <a:solidFill>
                  <a:srgbClr val="FF6600"/>
                </a:solidFill>
                <a:latin typeface="Times"/>
                <a:cs typeface="Times"/>
              </a:rPr>
              <a:t>* </a:t>
            </a:r>
            <a:r>
              <a:rPr lang="en-US" sz="3100" dirty="0" smtClean="0">
                <a:solidFill>
                  <a:srgbClr val="FF6600"/>
                </a:solidFill>
                <a:latin typeface="Times"/>
                <a:cs typeface="Times"/>
              </a:rPr>
              <a:t>10</a:t>
            </a:r>
            <a:r>
              <a:rPr lang="en-US" sz="3100" baseline="30000" dirty="0" smtClean="0">
                <a:solidFill>
                  <a:srgbClr val="FF6600"/>
                </a:solidFill>
                <a:latin typeface="Times"/>
                <a:cs typeface="Times"/>
              </a:rPr>
              <a:t>19</a:t>
            </a:r>
            <a:r>
              <a:rPr lang="en-US" sz="3100" dirty="0" smtClean="0">
                <a:solidFill>
                  <a:srgbClr val="FF6600"/>
                </a:solidFill>
                <a:latin typeface="Times"/>
                <a:cs typeface="Times"/>
              </a:rPr>
              <a:t> </a:t>
            </a:r>
            <a:r>
              <a:rPr lang="en-US" sz="3100" dirty="0">
                <a:solidFill>
                  <a:srgbClr val="FF6600"/>
                </a:solidFill>
                <a:latin typeface="Times"/>
                <a:cs typeface="Times"/>
              </a:rPr>
              <a:t>*19 * </a:t>
            </a:r>
            <a:r>
              <a:rPr lang="en-US" sz="3100" dirty="0" err="1">
                <a:solidFill>
                  <a:srgbClr val="FF6600"/>
                </a:solidFill>
                <a:latin typeface="Times"/>
                <a:cs typeface="Times"/>
              </a:rPr>
              <a:t>ln</a:t>
            </a:r>
            <a:r>
              <a:rPr lang="en-US" sz="3100" dirty="0">
                <a:solidFill>
                  <a:srgbClr val="FF6600"/>
                </a:solidFill>
                <a:latin typeface="Times"/>
                <a:cs typeface="Times"/>
              </a:rPr>
              <a:t> 10 </a:t>
            </a:r>
            <a:endParaRPr lang="en-US" sz="3100" dirty="0" smtClean="0">
              <a:solidFill>
                <a:srgbClr val="FF6600"/>
              </a:solidFill>
              <a:latin typeface="Times"/>
              <a:cs typeface="Times"/>
            </a:endParaRPr>
          </a:p>
          <a:p>
            <a:pPr marL="0" indent="0" algn="ctr">
              <a:buNone/>
            </a:pPr>
            <a:r>
              <a:rPr lang="en-US" sz="3100" dirty="0" smtClean="0">
                <a:solidFill>
                  <a:srgbClr val="FF6600"/>
                </a:solidFill>
                <a:latin typeface="Times"/>
                <a:cs typeface="Times"/>
              </a:rPr>
              <a:t>		  ~ 10</a:t>
            </a:r>
            <a:r>
              <a:rPr lang="en-US" sz="3100" baseline="30000" dirty="0" smtClean="0">
                <a:solidFill>
                  <a:srgbClr val="FF6600"/>
                </a:solidFill>
                <a:latin typeface="Times"/>
                <a:cs typeface="Times"/>
              </a:rPr>
              <a:t>5</a:t>
            </a:r>
            <a:r>
              <a:rPr lang="en-US" sz="3100" dirty="0" smtClean="0">
                <a:solidFill>
                  <a:srgbClr val="FF6600"/>
                </a:solidFill>
                <a:latin typeface="Times"/>
                <a:cs typeface="Times"/>
              </a:rPr>
              <a:t> </a:t>
            </a:r>
            <a:r>
              <a:rPr lang="en-US" sz="3100" dirty="0">
                <a:solidFill>
                  <a:srgbClr val="FF6600"/>
                </a:solidFill>
                <a:latin typeface="Times"/>
                <a:cs typeface="Times"/>
              </a:rPr>
              <a:t>ergs</a:t>
            </a:r>
            <a:r>
              <a:rPr lang="en-US" sz="3100" dirty="0" smtClean="0">
                <a:solidFill>
                  <a:srgbClr val="FF6600"/>
                </a:solidFill>
                <a:latin typeface="Times"/>
                <a:cs typeface="Times"/>
              </a:rPr>
              <a:t>/</a:t>
            </a:r>
            <a:r>
              <a:rPr lang="en-US" sz="3100" baseline="30000" dirty="0" smtClean="0">
                <a:solidFill>
                  <a:srgbClr val="FF6600"/>
                </a:solidFill>
                <a:latin typeface="Times"/>
                <a:cs typeface="Times"/>
              </a:rPr>
              <a:t>0</a:t>
            </a:r>
            <a:r>
              <a:rPr lang="en-US" sz="3100" dirty="0" smtClean="0">
                <a:solidFill>
                  <a:srgbClr val="FF6600"/>
                </a:solidFill>
                <a:latin typeface="Times"/>
                <a:cs typeface="Times"/>
              </a:rPr>
              <a:t>K  </a:t>
            </a:r>
          </a:p>
          <a:p>
            <a:pPr marL="0" indent="0" algn="ctr">
              <a:buNone/>
            </a:pPr>
            <a:endParaRPr lang="en-US" sz="3100" dirty="0">
              <a:solidFill>
                <a:srgbClr val="FF6600"/>
              </a:solidFill>
              <a:latin typeface="Times"/>
              <a:cs typeface="Times"/>
            </a:endParaRPr>
          </a:p>
          <a:p>
            <a:endParaRPr lang="en-US" dirty="0"/>
          </a:p>
        </p:txBody>
      </p:sp>
    </p:spTree>
    <p:extLst>
      <p:ext uri="{BB962C8B-B14F-4D97-AF65-F5344CB8AC3E}">
        <p14:creationId xmlns:p14="http://schemas.microsoft.com/office/powerpoint/2010/main" val="17245525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ADITYA -  FINAL</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solidFill>
                  <a:srgbClr val="FF0000"/>
                </a:solidFill>
                <a:latin typeface="Times"/>
                <a:cs typeface="Times"/>
              </a:rPr>
              <a:t>We see that the two estimates of the stored information are very close. If  the stored information is less, it can be created more comfortably by using partial imbalance of input and outgoing entropy fluxes.  </a:t>
            </a:r>
          </a:p>
          <a:p>
            <a:pPr algn="just"/>
            <a:r>
              <a:rPr lang="en-US" dirty="0">
                <a:solidFill>
                  <a:srgbClr val="3366FF"/>
                </a:solidFill>
                <a:latin typeface="Times"/>
                <a:cs typeface="Times"/>
              </a:rPr>
              <a:t>This favorable quantitative comparison shows that our basic thesis, viz. that  the excess entropy efflux at the boundary during formation phase </a:t>
            </a:r>
            <a:r>
              <a:rPr lang="en-US" dirty="0" smtClean="0">
                <a:solidFill>
                  <a:srgbClr val="3366FF"/>
                </a:solidFill>
                <a:latin typeface="Times"/>
                <a:cs typeface="Times"/>
              </a:rPr>
              <a:t>may be  </a:t>
            </a:r>
            <a:r>
              <a:rPr lang="en-US" dirty="0">
                <a:solidFill>
                  <a:srgbClr val="3366FF"/>
                </a:solidFill>
                <a:latin typeface="Times"/>
                <a:cs typeface="Times"/>
              </a:rPr>
              <a:t>the source of information stored in the patterns of ADITYA discharge, is a viable idea. We now illustrate our basic thesis with two other examples.</a:t>
            </a:r>
          </a:p>
          <a:p>
            <a:pPr>
              <a:buFontTx/>
              <a:buChar char="-"/>
            </a:pPr>
            <a:endParaRPr lang="en-US" dirty="0">
              <a:latin typeface="Times"/>
              <a:cs typeface="Times"/>
            </a:endParaRPr>
          </a:p>
          <a:p>
            <a:endParaRPr lang="en-US" dirty="0"/>
          </a:p>
        </p:txBody>
      </p:sp>
    </p:spTree>
    <p:extLst>
      <p:ext uri="{BB962C8B-B14F-4D97-AF65-F5344CB8AC3E}">
        <p14:creationId xmlns:p14="http://schemas.microsoft.com/office/powerpoint/2010/main" val="31750930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a:cs typeface="Times"/>
              </a:rPr>
              <a:t>What is living matter ?</a:t>
            </a:r>
            <a:endParaRPr lang="en-US" b="1" dirty="0">
              <a:solidFill>
                <a:srgbClr val="FF0000"/>
              </a:solidFill>
              <a:latin typeface="Times"/>
              <a:cs typeface="Times"/>
            </a:endParaRP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algn="just"/>
            <a:r>
              <a:rPr lang="en-US" dirty="0" smtClean="0">
                <a:solidFill>
                  <a:srgbClr val="3366FF"/>
                </a:solidFill>
                <a:latin typeface="Times"/>
                <a:cs typeface="Times"/>
              </a:rPr>
              <a:t>A piece of living matter typically ingests matter and energy from its environment, uses it to maintain its internal structure and typically excretes waste products and waste heat (infrared radiation) back into the environment. </a:t>
            </a:r>
          </a:p>
          <a:p>
            <a:pPr algn="just"/>
            <a:r>
              <a:rPr lang="en-US" dirty="0" smtClean="0">
                <a:solidFill>
                  <a:srgbClr val="FF6600"/>
                </a:solidFill>
                <a:latin typeface="Times"/>
                <a:cs typeface="Times"/>
              </a:rPr>
              <a:t>It is thus like a typical negentropy machine which sustains creation of information by an exccess efflux of entropy from its boundaries during its growth phase.</a:t>
            </a:r>
          </a:p>
          <a:p>
            <a:pPr algn="just"/>
            <a:r>
              <a:rPr lang="en-US" dirty="0" smtClean="0">
                <a:solidFill>
                  <a:srgbClr val="3366FF"/>
                </a:solidFill>
                <a:latin typeface="Times"/>
                <a:cs typeface="Times"/>
              </a:rPr>
              <a:t>Let us see how to make a semi-quantitative assessment !</a:t>
            </a:r>
            <a:endParaRPr lang="en-US" dirty="0">
              <a:solidFill>
                <a:srgbClr val="3366FF"/>
              </a:solidFill>
              <a:latin typeface="Times"/>
              <a:cs typeface="Times"/>
            </a:endParaRPr>
          </a:p>
        </p:txBody>
      </p:sp>
    </p:spTree>
    <p:extLst>
      <p:ext uri="{BB962C8B-B14F-4D97-AF65-F5344CB8AC3E}">
        <p14:creationId xmlns:p14="http://schemas.microsoft.com/office/powerpoint/2010/main" val="30489532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a:cs typeface="Times"/>
              </a:rPr>
              <a:t>Sidhartha- a 10 year old</a:t>
            </a:r>
            <a:endParaRPr lang="en-US" b="1" dirty="0">
              <a:solidFill>
                <a:srgbClr val="FF0000"/>
              </a:solidFill>
              <a:latin typeface="Times"/>
              <a:cs typeface="Times"/>
            </a:endParaRPr>
          </a:p>
        </p:txBody>
      </p:sp>
      <p:sp>
        <p:nvSpPr>
          <p:cNvPr id="3" name="Content Placeholder 2"/>
          <p:cNvSpPr>
            <a:spLocks noGrp="1"/>
          </p:cNvSpPr>
          <p:nvPr>
            <p:ph idx="1"/>
          </p:nvPr>
        </p:nvSpPr>
        <p:spPr/>
        <p:txBody>
          <a:bodyPr>
            <a:normAutofit fontScale="85000" lnSpcReduction="10000"/>
          </a:bodyPr>
          <a:lstStyle/>
          <a:p>
            <a:pPr algn="just"/>
            <a:r>
              <a:rPr lang="en-US" dirty="0" smtClean="0">
                <a:solidFill>
                  <a:srgbClr val="3366FF"/>
                </a:solidFill>
                <a:latin typeface="Times"/>
                <a:cs typeface="Times"/>
              </a:rPr>
              <a:t>A ten year old Indian kid  weighs nearly </a:t>
            </a:r>
            <a:r>
              <a:rPr lang="en-US" dirty="0" smtClean="0">
                <a:solidFill>
                  <a:srgbClr val="008000"/>
                </a:solidFill>
                <a:latin typeface="Times"/>
                <a:cs typeface="Times"/>
              </a:rPr>
              <a:t>40 kg</a:t>
            </a:r>
            <a:r>
              <a:rPr lang="en-US" dirty="0" smtClean="0">
                <a:solidFill>
                  <a:srgbClr val="3366FF"/>
                </a:solidFill>
                <a:latin typeface="Times"/>
                <a:cs typeface="Times"/>
              </a:rPr>
              <a:t>.  By the time he is twenty he weighs nearly seventy.  Thus he adds about </a:t>
            </a:r>
            <a:r>
              <a:rPr lang="en-US" dirty="0" smtClean="0">
                <a:solidFill>
                  <a:srgbClr val="008000"/>
                </a:solidFill>
                <a:latin typeface="Times"/>
                <a:cs typeface="Times"/>
              </a:rPr>
              <a:t>30 Kgms </a:t>
            </a:r>
            <a:r>
              <a:rPr lang="en-US" dirty="0" smtClean="0">
                <a:solidFill>
                  <a:srgbClr val="3366FF"/>
                </a:solidFill>
                <a:latin typeface="Times"/>
                <a:cs typeface="Times"/>
              </a:rPr>
              <a:t>in </a:t>
            </a:r>
            <a:r>
              <a:rPr lang="en-US" dirty="0" smtClean="0">
                <a:solidFill>
                  <a:srgbClr val="008000"/>
                </a:solidFill>
                <a:latin typeface="Times"/>
                <a:cs typeface="Times"/>
              </a:rPr>
              <a:t>10 years</a:t>
            </a:r>
            <a:r>
              <a:rPr lang="en-US" dirty="0" smtClean="0">
                <a:solidFill>
                  <a:srgbClr val="3366FF"/>
                </a:solidFill>
                <a:latin typeface="Times"/>
                <a:cs typeface="Times"/>
              </a:rPr>
              <a:t>.</a:t>
            </a:r>
          </a:p>
          <a:p>
            <a:pPr algn="just"/>
            <a:r>
              <a:rPr lang="en-US" dirty="0" smtClean="0">
                <a:solidFill>
                  <a:srgbClr val="FF6600"/>
                </a:solidFill>
                <a:latin typeface="Times"/>
                <a:cs typeface="Times"/>
              </a:rPr>
              <a:t>All the information stored in those </a:t>
            </a:r>
            <a:r>
              <a:rPr lang="en-US" dirty="0" smtClean="0">
                <a:solidFill>
                  <a:srgbClr val="008000"/>
                </a:solidFill>
                <a:latin typeface="Times"/>
                <a:cs typeface="Times"/>
              </a:rPr>
              <a:t>30 Kgms </a:t>
            </a:r>
            <a:r>
              <a:rPr lang="en-US" dirty="0" smtClean="0">
                <a:solidFill>
                  <a:srgbClr val="FF6600"/>
                </a:solidFill>
                <a:latin typeface="Times"/>
                <a:cs typeface="Times"/>
              </a:rPr>
              <a:t>of growth is created by eating food, taking energetic input at low entropy  through enzymatic chemical reactions in his body and radiating waste heat as infrared radiation.</a:t>
            </a:r>
          </a:p>
          <a:p>
            <a:pPr algn="just"/>
            <a:r>
              <a:rPr lang="en-US" dirty="0" smtClean="0">
                <a:solidFill>
                  <a:srgbClr val="3366FF"/>
                </a:solidFill>
                <a:latin typeface="Times"/>
                <a:cs typeface="Times"/>
              </a:rPr>
              <a:t>His intake ~ </a:t>
            </a:r>
            <a:r>
              <a:rPr lang="en-US" dirty="0" smtClean="0">
                <a:solidFill>
                  <a:srgbClr val="008000"/>
                </a:solidFill>
                <a:latin typeface="Times"/>
                <a:cs typeface="Times"/>
              </a:rPr>
              <a:t>2500 K Cals </a:t>
            </a:r>
            <a:r>
              <a:rPr lang="en-US" dirty="0" smtClean="0">
                <a:solidFill>
                  <a:srgbClr val="3366FF"/>
                </a:solidFill>
                <a:latin typeface="Times"/>
                <a:cs typeface="Times"/>
              </a:rPr>
              <a:t>/ day and radiated power output of about ~ </a:t>
            </a:r>
            <a:r>
              <a:rPr lang="en-US" dirty="0" smtClean="0">
                <a:solidFill>
                  <a:srgbClr val="008000"/>
                </a:solidFill>
                <a:latin typeface="Times"/>
                <a:cs typeface="Times"/>
              </a:rPr>
              <a:t>100 watts </a:t>
            </a:r>
            <a:r>
              <a:rPr lang="en-US" dirty="0" smtClean="0">
                <a:solidFill>
                  <a:srgbClr val="3366FF"/>
                </a:solidFill>
                <a:latin typeface="Times"/>
                <a:cs typeface="Times"/>
              </a:rPr>
              <a:t>from his body which is typically at about </a:t>
            </a:r>
            <a:r>
              <a:rPr lang="en-US" dirty="0" smtClean="0">
                <a:solidFill>
                  <a:srgbClr val="008000"/>
                </a:solidFill>
                <a:latin typeface="Times"/>
                <a:cs typeface="Times"/>
              </a:rPr>
              <a:t>300  </a:t>
            </a:r>
            <a:r>
              <a:rPr lang="en-US" baseline="30000" dirty="0" smtClean="0">
                <a:solidFill>
                  <a:srgbClr val="008000"/>
                </a:solidFill>
                <a:latin typeface="Times"/>
                <a:cs typeface="Times"/>
              </a:rPr>
              <a:t>0</a:t>
            </a:r>
            <a:r>
              <a:rPr lang="en-US" dirty="0" smtClean="0">
                <a:solidFill>
                  <a:srgbClr val="008000"/>
                </a:solidFill>
                <a:latin typeface="Times"/>
                <a:cs typeface="Times"/>
              </a:rPr>
              <a:t>K</a:t>
            </a:r>
            <a:r>
              <a:rPr lang="en-US" dirty="0" smtClean="0">
                <a:solidFill>
                  <a:srgbClr val="3366FF"/>
                </a:solidFill>
                <a:latin typeface="Times"/>
                <a:cs typeface="Times"/>
              </a:rPr>
              <a:t>.</a:t>
            </a:r>
            <a:endParaRPr lang="en-US" dirty="0">
              <a:solidFill>
                <a:srgbClr val="3366FF"/>
              </a:solidFill>
              <a:latin typeface="Times"/>
              <a:cs typeface="Times"/>
            </a:endParaRPr>
          </a:p>
        </p:txBody>
      </p:sp>
    </p:spTree>
    <p:extLst>
      <p:ext uri="{BB962C8B-B14F-4D97-AF65-F5344CB8AC3E}">
        <p14:creationId xmlns:p14="http://schemas.microsoft.com/office/powerpoint/2010/main" val="19380783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a:cs typeface="Times"/>
              </a:rPr>
              <a:t>More on Sidhartha</a:t>
            </a:r>
            <a:endParaRPr lang="en-US" b="1" dirty="0">
              <a:solidFill>
                <a:srgbClr val="FF0000"/>
              </a:solidFill>
              <a:latin typeface="Times"/>
              <a:cs typeface="Times"/>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3366FF"/>
                </a:solidFill>
                <a:latin typeface="Times"/>
                <a:cs typeface="Times"/>
              </a:rPr>
              <a:t>In a steady state, the entropy efflux entirely balances the entropy production inside (entropy input is very low because food energy is low entropy energy).  During growth period, there will be an imbalance between the two :   a comfortable margin of imbalance  is nearly </a:t>
            </a:r>
            <a:r>
              <a:rPr lang="en-US" dirty="0" smtClean="0">
                <a:solidFill>
                  <a:srgbClr val="660066"/>
                </a:solidFill>
                <a:latin typeface="Times"/>
                <a:cs typeface="Times"/>
              </a:rPr>
              <a:t>1%</a:t>
            </a:r>
            <a:r>
              <a:rPr lang="en-US" dirty="0" smtClean="0">
                <a:solidFill>
                  <a:srgbClr val="3366FF"/>
                </a:solidFill>
                <a:latin typeface="Times"/>
                <a:cs typeface="Times"/>
              </a:rPr>
              <a:t>.</a:t>
            </a:r>
          </a:p>
          <a:p>
            <a:r>
              <a:rPr lang="en-US" dirty="0" smtClean="0">
                <a:solidFill>
                  <a:srgbClr val="008000"/>
                </a:solidFill>
                <a:latin typeface="Times"/>
                <a:cs typeface="Times"/>
              </a:rPr>
              <a:t>Thus  </a:t>
            </a:r>
            <a:r>
              <a:rPr lang="en-US" b="1" dirty="0" smtClean="0">
                <a:solidFill>
                  <a:srgbClr val="660066"/>
                </a:solidFill>
                <a:latin typeface="Times"/>
                <a:cs typeface="Times"/>
              </a:rPr>
              <a:t>~</a:t>
            </a:r>
            <a:r>
              <a:rPr lang="en-US" b="1" dirty="0">
                <a:solidFill>
                  <a:srgbClr val="660066"/>
                </a:solidFill>
                <a:latin typeface="Times"/>
                <a:cs typeface="Times"/>
              </a:rPr>
              <a:t> </a:t>
            </a:r>
            <a:r>
              <a:rPr lang="en-US" b="1" dirty="0" smtClean="0">
                <a:solidFill>
                  <a:srgbClr val="660066"/>
                </a:solidFill>
                <a:latin typeface="Times"/>
                <a:cs typeface="Times"/>
              </a:rPr>
              <a:t>few watts</a:t>
            </a:r>
            <a:r>
              <a:rPr lang="en-US" dirty="0" smtClean="0">
                <a:solidFill>
                  <a:srgbClr val="008000"/>
                </a:solidFill>
                <a:latin typeface="Times"/>
                <a:cs typeface="Times"/>
              </a:rPr>
              <a:t> of radiated power at </a:t>
            </a:r>
            <a:r>
              <a:rPr lang="en-US" b="1" dirty="0" smtClean="0">
                <a:solidFill>
                  <a:srgbClr val="660066"/>
                </a:solidFill>
                <a:latin typeface="Times"/>
                <a:cs typeface="Times"/>
              </a:rPr>
              <a:t>300 </a:t>
            </a:r>
            <a:r>
              <a:rPr lang="en-US" b="1" baseline="30000" dirty="0" smtClean="0">
                <a:solidFill>
                  <a:srgbClr val="660066"/>
                </a:solidFill>
                <a:latin typeface="Times"/>
                <a:cs typeface="Times"/>
              </a:rPr>
              <a:t>0</a:t>
            </a:r>
            <a:r>
              <a:rPr lang="en-US" b="1" dirty="0" smtClean="0">
                <a:solidFill>
                  <a:srgbClr val="660066"/>
                </a:solidFill>
                <a:latin typeface="Times"/>
                <a:cs typeface="Times"/>
              </a:rPr>
              <a:t>K</a:t>
            </a:r>
            <a:r>
              <a:rPr lang="en-US" dirty="0">
                <a:solidFill>
                  <a:srgbClr val="008000"/>
                </a:solidFill>
                <a:latin typeface="Times"/>
                <a:cs typeface="Times"/>
              </a:rPr>
              <a:t> </a:t>
            </a:r>
            <a:r>
              <a:rPr lang="en-US" dirty="0" smtClean="0">
                <a:solidFill>
                  <a:srgbClr val="008000"/>
                </a:solidFill>
                <a:latin typeface="Times"/>
                <a:cs typeface="Times"/>
              </a:rPr>
              <a:t>maybe  being used for negentropy creation.</a:t>
            </a:r>
          </a:p>
          <a:p>
            <a:r>
              <a:rPr lang="en-US" dirty="0" smtClean="0">
                <a:solidFill>
                  <a:srgbClr val="3366FF"/>
                </a:solidFill>
                <a:latin typeface="Times"/>
                <a:cs typeface="Times"/>
              </a:rPr>
              <a:t>Negentropy created in ten years</a:t>
            </a:r>
          </a:p>
          <a:p>
            <a:pPr marL="0" indent="0">
              <a:buNone/>
            </a:pPr>
            <a:r>
              <a:rPr lang="en-US" dirty="0" smtClean="0">
                <a:solidFill>
                  <a:srgbClr val="3366FF"/>
                </a:solidFill>
                <a:latin typeface="Times"/>
                <a:cs typeface="Times"/>
              </a:rPr>
              <a:t> 		 </a:t>
            </a:r>
            <a:r>
              <a:rPr lang="en-US" dirty="0" smtClean="0">
                <a:solidFill>
                  <a:srgbClr val="FF6600"/>
                </a:solidFill>
                <a:latin typeface="Times"/>
                <a:cs typeface="Times"/>
              </a:rPr>
              <a:t>- S  ~  1 * 10</a:t>
            </a:r>
            <a:r>
              <a:rPr lang="en-US" baseline="30000" dirty="0" smtClean="0">
                <a:solidFill>
                  <a:srgbClr val="FF6600"/>
                </a:solidFill>
                <a:latin typeface="Times"/>
                <a:cs typeface="Times"/>
              </a:rPr>
              <a:t>7</a:t>
            </a:r>
            <a:r>
              <a:rPr lang="en-US" dirty="0" smtClean="0">
                <a:solidFill>
                  <a:srgbClr val="FF6600"/>
                </a:solidFill>
                <a:latin typeface="Times"/>
                <a:cs typeface="Times"/>
              </a:rPr>
              <a:t> * 3 * 10</a:t>
            </a:r>
            <a:r>
              <a:rPr lang="en-US" baseline="30000" dirty="0" smtClean="0">
                <a:solidFill>
                  <a:srgbClr val="FF6600"/>
                </a:solidFill>
                <a:latin typeface="Times"/>
                <a:cs typeface="Times"/>
              </a:rPr>
              <a:t>8</a:t>
            </a:r>
            <a:r>
              <a:rPr lang="en-US" dirty="0" smtClean="0">
                <a:solidFill>
                  <a:srgbClr val="FF6600"/>
                </a:solidFill>
                <a:latin typeface="Times"/>
                <a:cs typeface="Times"/>
              </a:rPr>
              <a:t>/ 300  ergs/</a:t>
            </a:r>
            <a:r>
              <a:rPr lang="en-US" baseline="30000" dirty="0" smtClean="0">
                <a:solidFill>
                  <a:srgbClr val="FF6600"/>
                </a:solidFill>
                <a:latin typeface="Times"/>
                <a:cs typeface="Times"/>
              </a:rPr>
              <a:t>0</a:t>
            </a:r>
            <a:r>
              <a:rPr lang="en-US" dirty="0" smtClean="0">
                <a:solidFill>
                  <a:srgbClr val="FF6600"/>
                </a:solidFill>
                <a:latin typeface="Times"/>
                <a:cs typeface="Times"/>
              </a:rPr>
              <a:t>K </a:t>
            </a:r>
          </a:p>
          <a:p>
            <a:pPr marL="0" indent="0">
              <a:buNone/>
            </a:pPr>
            <a:r>
              <a:rPr lang="en-US" dirty="0">
                <a:solidFill>
                  <a:srgbClr val="FF6600"/>
                </a:solidFill>
                <a:latin typeface="Times"/>
                <a:cs typeface="Times"/>
              </a:rPr>
              <a:t> </a:t>
            </a:r>
            <a:r>
              <a:rPr lang="en-US" dirty="0" smtClean="0">
                <a:solidFill>
                  <a:srgbClr val="FF6600"/>
                </a:solidFill>
                <a:latin typeface="Times"/>
                <a:cs typeface="Times"/>
              </a:rPr>
              <a:t>        			~   10</a:t>
            </a:r>
            <a:r>
              <a:rPr lang="en-US" baseline="30000" dirty="0" smtClean="0">
                <a:solidFill>
                  <a:srgbClr val="FF6600"/>
                </a:solidFill>
                <a:latin typeface="Times"/>
                <a:cs typeface="Times"/>
              </a:rPr>
              <a:t>13</a:t>
            </a:r>
            <a:r>
              <a:rPr lang="en-US" dirty="0" smtClean="0">
                <a:solidFill>
                  <a:srgbClr val="FF6600"/>
                </a:solidFill>
                <a:latin typeface="Times"/>
                <a:cs typeface="Times"/>
              </a:rPr>
              <a:t>   ergs/</a:t>
            </a:r>
            <a:r>
              <a:rPr lang="en-US" baseline="30000" dirty="0" smtClean="0">
                <a:solidFill>
                  <a:srgbClr val="FF6600"/>
                </a:solidFill>
                <a:latin typeface="Times"/>
                <a:cs typeface="Times"/>
              </a:rPr>
              <a:t>0</a:t>
            </a:r>
            <a:r>
              <a:rPr lang="en-US" dirty="0" smtClean="0">
                <a:solidFill>
                  <a:srgbClr val="FF6600"/>
                </a:solidFill>
                <a:latin typeface="Times"/>
                <a:cs typeface="Times"/>
              </a:rPr>
              <a:t>K</a:t>
            </a:r>
            <a:endParaRPr lang="en-US" dirty="0">
              <a:solidFill>
                <a:srgbClr val="FF6600"/>
              </a:solidFill>
              <a:latin typeface="Times"/>
              <a:cs typeface="Times"/>
            </a:endParaRPr>
          </a:p>
        </p:txBody>
      </p:sp>
    </p:spTree>
    <p:extLst>
      <p:ext uri="{BB962C8B-B14F-4D97-AF65-F5344CB8AC3E}">
        <p14:creationId xmlns:p14="http://schemas.microsoft.com/office/powerpoint/2010/main" val="12675453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a:cs typeface="Times"/>
              </a:rPr>
              <a:t>Sidhartha - 3</a:t>
            </a:r>
            <a:endParaRPr lang="en-US" b="1" dirty="0">
              <a:solidFill>
                <a:srgbClr val="FF0000"/>
              </a:solidFill>
              <a:latin typeface="Times"/>
              <a:cs typeface="Times"/>
            </a:endParaRPr>
          </a:p>
        </p:txBody>
      </p:sp>
      <p:sp>
        <p:nvSpPr>
          <p:cNvPr id="3" name="Content Placeholder 2"/>
          <p:cNvSpPr>
            <a:spLocks noGrp="1"/>
          </p:cNvSpPr>
          <p:nvPr>
            <p:ph idx="1"/>
          </p:nvPr>
        </p:nvSpPr>
        <p:spPr/>
        <p:txBody>
          <a:bodyPr>
            <a:normAutofit fontScale="70000" lnSpcReduction="20000"/>
          </a:bodyPr>
          <a:lstStyle/>
          <a:p>
            <a:r>
              <a:rPr lang="en-US" dirty="0" smtClean="0">
                <a:solidFill>
                  <a:srgbClr val="008000"/>
                </a:solidFill>
                <a:latin typeface="Times"/>
                <a:cs typeface="Times"/>
              </a:rPr>
              <a:t>30 </a:t>
            </a:r>
            <a:r>
              <a:rPr lang="en-US" dirty="0" err="1" smtClean="0">
                <a:solidFill>
                  <a:srgbClr val="008000"/>
                </a:solidFill>
                <a:latin typeface="Times"/>
                <a:cs typeface="Times"/>
              </a:rPr>
              <a:t>k</a:t>
            </a:r>
            <a:r>
              <a:rPr lang="en-US" dirty="0" smtClean="0">
                <a:solidFill>
                  <a:srgbClr val="008000"/>
                </a:solidFill>
                <a:latin typeface="Times"/>
                <a:cs typeface="Times"/>
              </a:rPr>
              <a:t>g</a:t>
            </a:r>
            <a:r>
              <a:rPr lang="en-US" dirty="0" err="1" smtClean="0">
                <a:solidFill>
                  <a:srgbClr val="008000"/>
                </a:solidFill>
                <a:latin typeface="Times"/>
                <a:cs typeface="Times"/>
              </a:rPr>
              <a:t>ms</a:t>
            </a:r>
            <a:r>
              <a:rPr lang="en-US" dirty="0" smtClean="0">
                <a:solidFill>
                  <a:srgbClr val="008000"/>
                </a:solidFill>
                <a:latin typeface="Times"/>
                <a:cs typeface="Times"/>
              </a:rPr>
              <a:t> </a:t>
            </a:r>
            <a:r>
              <a:rPr lang="en-US" dirty="0" smtClean="0">
                <a:solidFill>
                  <a:srgbClr val="3366FF"/>
                </a:solidFill>
                <a:latin typeface="Times"/>
                <a:cs typeface="Times"/>
              </a:rPr>
              <a:t>of Sidhartha comprise of a unique configuration of about</a:t>
            </a:r>
          </a:p>
          <a:p>
            <a:pPr marL="0" indent="0" algn="ctr">
              <a:buNone/>
            </a:pPr>
            <a:r>
              <a:rPr lang="en-US" dirty="0" smtClean="0">
                <a:latin typeface="Times"/>
                <a:cs typeface="Times"/>
              </a:rPr>
              <a:t>          </a:t>
            </a:r>
            <a:r>
              <a:rPr lang="en-US" dirty="0" smtClean="0">
                <a:solidFill>
                  <a:srgbClr val="FF0000"/>
                </a:solidFill>
                <a:latin typeface="Times"/>
                <a:cs typeface="Times"/>
              </a:rPr>
              <a:t> </a:t>
            </a:r>
          </a:p>
          <a:p>
            <a:pPr marL="0" indent="0" algn="ctr">
              <a:buNone/>
            </a:pPr>
            <a:r>
              <a:rPr lang="en-US" dirty="0" smtClean="0">
                <a:solidFill>
                  <a:srgbClr val="FF6600"/>
                </a:solidFill>
                <a:latin typeface="Times"/>
                <a:cs typeface="Times"/>
              </a:rPr>
              <a:t>{6*10</a:t>
            </a:r>
            <a:r>
              <a:rPr lang="en-US" baseline="30000" dirty="0" smtClean="0">
                <a:solidFill>
                  <a:srgbClr val="FF6600"/>
                </a:solidFill>
                <a:latin typeface="Times"/>
                <a:cs typeface="Times"/>
              </a:rPr>
              <a:t>23</a:t>
            </a:r>
            <a:r>
              <a:rPr lang="en-US" dirty="0" smtClean="0">
                <a:solidFill>
                  <a:srgbClr val="FF6600"/>
                </a:solidFill>
                <a:latin typeface="Times"/>
                <a:cs typeface="Times"/>
              </a:rPr>
              <a:t>/20} *30 * 10</a:t>
            </a:r>
            <a:r>
              <a:rPr lang="en-US" baseline="30000" dirty="0" smtClean="0">
                <a:solidFill>
                  <a:srgbClr val="FF6600"/>
                </a:solidFill>
                <a:latin typeface="Times"/>
                <a:cs typeface="Times"/>
              </a:rPr>
              <a:t>3</a:t>
            </a:r>
            <a:r>
              <a:rPr lang="en-US" dirty="0" smtClean="0">
                <a:solidFill>
                  <a:srgbClr val="FF6600"/>
                </a:solidFill>
                <a:latin typeface="Times"/>
                <a:cs typeface="Times"/>
              </a:rPr>
              <a:t>              ~ 10</a:t>
            </a:r>
            <a:r>
              <a:rPr lang="en-US" baseline="30000" dirty="0" smtClean="0">
                <a:solidFill>
                  <a:srgbClr val="FF6600"/>
                </a:solidFill>
                <a:latin typeface="Times"/>
                <a:cs typeface="Times"/>
              </a:rPr>
              <a:t>27</a:t>
            </a:r>
            <a:r>
              <a:rPr lang="en-US" dirty="0" smtClean="0">
                <a:solidFill>
                  <a:srgbClr val="FF6600"/>
                </a:solidFill>
                <a:latin typeface="Times"/>
                <a:cs typeface="Times"/>
              </a:rPr>
              <a:t> mols</a:t>
            </a:r>
          </a:p>
          <a:p>
            <a:pPr marL="0" indent="0" algn="ctr">
              <a:buNone/>
            </a:pPr>
            <a:r>
              <a:rPr lang="en-US" dirty="0" smtClean="0">
                <a:solidFill>
                  <a:srgbClr val="FF6600"/>
                </a:solidFill>
                <a:latin typeface="Times"/>
                <a:cs typeface="Times"/>
              </a:rPr>
              <a:t>Thus S  &lt;   S</a:t>
            </a:r>
            <a:r>
              <a:rPr lang="en-US" baseline="-25000" dirty="0" smtClean="0">
                <a:solidFill>
                  <a:srgbClr val="FF6600"/>
                </a:solidFill>
                <a:latin typeface="Times"/>
                <a:cs typeface="Times"/>
              </a:rPr>
              <a:t>max</a:t>
            </a:r>
            <a:r>
              <a:rPr lang="en-US" dirty="0" smtClean="0">
                <a:solidFill>
                  <a:srgbClr val="FF6600"/>
                </a:solidFill>
                <a:latin typeface="Times"/>
                <a:cs typeface="Times"/>
              </a:rPr>
              <a:t>  ~  k  ln  W  </a:t>
            </a:r>
          </a:p>
          <a:p>
            <a:pPr marL="0" indent="0" algn="ctr">
              <a:buNone/>
            </a:pPr>
            <a:r>
              <a:rPr lang="en-US" dirty="0">
                <a:solidFill>
                  <a:srgbClr val="FF6600"/>
                </a:solidFill>
                <a:latin typeface="Times"/>
                <a:cs typeface="Times"/>
              </a:rPr>
              <a:t> </a:t>
            </a:r>
            <a:r>
              <a:rPr lang="en-US" dirty="0" smtClean="0">
                <a:solidFill>
                  <a:srgbClr val="FF6600"/>
                </a:solidFill>
                <a:latin typeface="Times"/>
                <a:cs typeface="Times"/>
              </a:rPr>
              <a:t> ~    1.38 * 10</a:t>
            </a:r>
            <a:r>
              <a:rPr lang="en-US" baseline="30000" dirty="0" smtClean="0">
                <a:solidFill>
                  <a:srgbClr val="FF6600"/>
                </a:solidFill>
                <a:latin typeface="Times"/>
                <a:cs typeface="Times"/>
              </a:rPr>
              <a:t>-16</a:t>
            </a:r>
            <a:r>
              <a:rPr lang="en-US" dirty="0" smtClean="0">
                <a:solidFill>
                  <a:srgbClr val="FF6600"/>
                </a:solidFill>
                <a:latin typeface="Times"/>
                <a:cs typeface="Times"/>
              </a:rPr>
              <a:t>   ln [ R/ 10</a:t>
            </a:r>
            <a:r>
              <a:rPr lang="en-US" baseline="30000" dirty="0" smtClean="0">
                <a:solidFill>
                  <a:srgbClr val="FF6600"/>
                </a:solidFill>
                <a:latin typeface="Times"/>
                <a:cs typeface="Times"/>
              </a:rPr>
              <a:t>27</a:t>
            </a:r>
            <a:r>
              <a:rPr lang="en-US" dirty="0" smtClean="0">
                <a:solidFill>
                  <a:srgbClr val="FF6600"/>
                </a:solidFill>
                <a:latin typeface="Times"/>
                <a:cs typeface="Times"/>
              </a:rPr>
              <a:t> !]]</a:t>
            </a:r>
          </a:p>
          <a:p>
            <a:pPr marL="0" indent="0" algn="ctr">
              <a:buNone/>
            </a:pPr>
            <a:r>
              <a:rPr lang="en-US" dirty="0" smtClean="0">
                <a:solidFill>
                  <a:srgbClr val="FF6600"/>
                </a:solidFill>
                <a:latin typeface="Times"/>
                <a:cs typeface="Times"/>
              </a:rPr>
              <a:t>~ </a:t>
            </a:r>
            <a:r>
              <a:rPr lang="en-US" dirty="0" smtClean="0">
                <a:solidFill>
                  <a:srgbClr val="008000"/>
                </a:solidFill>
                <a:latin typeface="Times"/>
                <a:cs typeface="Times"/>
              </a:rPr>
              <a:t>10</a:t>
            </a:r>
            <a:r>
              <a:rPr lang="en-US" baseline="30000" dirty="0" smtClean="0">
                <a:solidFill>
                  <a:srgbClr val="008000"/>
                </a:solidFill>
                <a:latin typeface="Times"/>
                <a:cs typeface="Times"/>
              </a:rPr>
              <a:t>13</a:t>
            </a:r>
            <a:r>
              <a:rPr lang="en-US" dirty="0" smtClean="0">
                <a:solidFill>
                  <a:srgbClr val="008000"/>
                </a:solidFill>
                <a:latin typeface="Times"/>
                <a:cs typeface="Times"/>
              </a:rPr>
              <a:t>  ergs / </a:t>
            </a:r>
            <a:r>
              <a:rPr lang="en-US" baseline="30000" dirty="0" smtClean="0">
                <a:solidFill>
                  <a:srgbClr val="008000"/>
                </a:solidFill>
                <a:latin typeface="Times"/>
                <a:cs typeface="Times"/>
              </a:rPr>
              <a:t>0</a:t>
            </a:r>
            <a:r>
              <a:rPr lang="en-US" dirty="0" smtClean="0">
                <a:solidFill>
                  <a:srgbClr val="008000"/>
                </a:solidFill>
                <a:latin typeface="Times"/>
                <a:cs typeface="Times"/>
              </a:rPr>
              <a:t>K  </a:t>
            </a:r>
            <a:endParaRPr lang="en-US" dirty="0">
              <a:solidFill>
                <a:srgbClr val="008000"/>
              </a:solidFill>
              <a:latin typeface="Times"/>
              <a:cs typeface="Times"/>
            </a:endParaRPr>
          </a:p>
          <a:p>
            <a:pPr marL="0" indent="0" algn="ctr">
              <a:buNone/>
            </a:pPr>
            <a:endParaRPr lang="en-US" dirty="0">
              <a:latin typeface="Times"/>
              <a:cs typeface="Times"/>
            </a:endParaRPr>
          </a:p>
          <a:p>
            <a:r>
              <a:rPr lang="en-US" dirty="0" smtClean="0">
                <a:solidFill>
                  <a:srgbClr val="FF0000"/>
                </a:solidFill>
                <a:latin typeface="Times"/>
                <a:cs typeface="Times"/>
              </a:rPr>
              <a:t>The two numbers are uncannily close to each other again reinforcing our view that the excess efflux of entropy from the boundaries may be responsible for the creation of information in as complex an organism as a human. </a:t>
            </a:r>
          </a:p>
          <a:p>
            <a:r>
              <a:rPr lang="en-US" dirty="0" smtClean="0">
                <a:solidFill>
                  <a:srgbClr val="FF0000"/>
                </a:solidFill>
                <a:latin typeface="Times"/>
                <a:cs typeface="Times"/>
              </a:rPr>
              <a:t>This also gives a raison de itre for the invention of a cell membrane or wall during evolution before the living systems could prosper on this planet</a:t>
            </a:r>
            <a:endParaRPr lang="en-US" dirty="0">
              <a:solidFill>
                <a:srgbClr val="FF0000"/>
              </a:solidFill>
              <a:latin typeface="Times"/>
              <a:cs typeface="Times"/>
            </a:endParaRPr>
          </a:p>
        </p:txBody>
      </p:sp>
    </p:spTree>
    <p:extLst>
      <p:ext uri="{BB962C8B-B14F-4D97-AF65-F5344CB8AC3E}">
        <p14:creationId xmlns:p14="http://schemas.microsoft.com/office/powerpoint/2010/main" val="8193265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a:cs typeface="Times"/>
              </a:rPr>
              <a:t>Entire Web of Life</a:t>
            </a:r>
            <a:endParaRPr lang="en-US" b="1" dirty="0">
              <a:solidFill>
                <a:srgbClr val="FF0000"/>
              </a:solidFill>
              <a:latin typeface="Times"/>
              <a:cs typeface="Times"/>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3366FF"/>
                </a:solidFill>
                <a:latin typeface="Times"/>
                <a:cs typeface="Times"/>
              </a:rPr>
              <a:t>Our Sun emits  </a:t>
            </a:r>
            <a:r>
              <a:rPr lang="en-US" dirty="0" smtClean="0">
                <a:solidFill>
                  <a:srgbClr val="008000"/>
                </a:solidFill>
                <a:latin typeface="Times"/>
                <a:cs typeface="Times"/>
              </a:rPr>
              <a:t>10</a:t>
            </a:r>
            <a:r>
              <a:rPr lang="en-US" baseline="30000" dirty="0" smtClean="0">
                <a:solidFill>
                  <a:srgbClr val="008000"/>
                </a:solidFill>
                <a:latin typeface="Times"/>
                <a:cs typeface="Times"/>
              </a:rPr>
              <a:t>25</a:t>
            </a:r>
            <a:r>
              <a:rPr lang="en-US" dirty="0" smtClean="0">
                <a:solidFill>
                  <a:srgbClr val="008000"/>
                </a:solidFill>
                <a:latin typeface="Times"/>
                <a:cs typeface="Times"/>
              </a:rPr>
              <a:t> Watts </a:t>
            </a:r>
            <a:r>
              <a:rPr lang="en-US" dirty="0" smtClean="0">
                <a:solidFill>
                  <a:srgbClr val="3366FF"/>
                </a:solidFill>
                <a:latin typeface="Times"/>
                <a:cs typeface="Times"/>
              </a:rPr>
              <a:t>of low entropy photons, of which ~ </a:t>
            </a:r>
            <a:r>
              <a:rPr lang="en-US" dirty="0" smtClean="0">
                <a:solidFill>
                  <a:srgbClr val="008000"/>
                </a:solidFill>
                <a:latin typeface="Times"/>
                <a:cs typeface="Times"/>
              </a:rPr>
              <a:t>10</a:t>
            </a:r>
            <a:r>
              <a:rPr lang="en-US" baseline="30000" dirty="0" smtClean="0">
                <a:solidFill>
                  <a:srgbClr val="008000"/>
                </a:solidFill>
                <a:latin typeface="Times"/>
                <a:cs typeface="Times"/>
              </a:rPr>
              <a:t>17</a:t>
            </a:r>
            <a:r>
              <a:rPr lang="en-US" dirty="0" smtClean="0">
                <a:solidFill>
                  <a:srgbClr val="008000"/>
                </a:solidFill>
                <a:latin typeface="Times"/>
                <a:cs typeface="Times"/>
              </a:rPr>
              <a:t> Watts </a:t>
            </a:r>
            <a:r>
              <a:rPr lang="en-US" dirty="0" smtClean="0">
                <a:solidFill>
                  <a:srgbClr val="3366FF"/>
                </a:solidFill>
                <a:latin typeface="Times"/>
                <a:cs typeface="Times"/>
              </a:rPr>
              <a:t>fall on earth</a:t>
            </a:r>
          </a:p>
          <a:p>
            <a:r>
              <a:rPr lang="en-US" dirty="0" smtClean="0">
                <a:solidFill>
                  <a:srgbClr val="008000"/>
                </a:solidFill>
                <a:latin typeface="Times"/>
                <a:cs typeface="Times"/>
              </a:rPr>
              <a:t>0.01 %  </a:t>
            </a:r>
            <a:r>
              <a:rPr lang="en-US" dirty="0" smtClean="0">
                <a:solidFill>
                  <a:srgbClr val="FF0000"/>
                </a:solidFill>
                <a:latin typeface="Times"/>
                <a:cs typeface="Times"/>
              </a:rPr>
              <a:t>of this energy is absorbed by photosynthesis and seems to have organized and sustained the complex web of life we see.</a:t>
            </a:r>
          </a:p>
          <a:p>
            <a:r>
              <a:rPr lang="en-US" dirty="0" smtClean="0">
                <a:solidFill>
                  <a:srgbClr val="3366FF"/>
                </a:solidFill>
                <a:latin typeface="Times"/>
                <a:cs typeface="Times"/>
              </a:rPr>
              <a:t>This </a:t>
            </a:r>
            <a:r>
              <a:rPr lang="en-US" dirty="0" smtClean="0">
                <a:solidFill>
                  <a:srgbClr val="008000"/>
                </a:solidFill>
                <a:latin typeface="Times"/>
                <a:cs typeface="Times"/>
              </a:rPr>
              <a:t>10</a:t>
            </a:r>
            <a:r>
              <a:rPr lang="en-US" baseline="30000" dirty="0" smtClean="0">
                <a:solidFill>
                  <a:srgbClr val="008000"/>
                </a:solidFill>
                <a:latin typeface="Times"/>
                <a:cs typeface="Times"/>
              </a:rPr>
              <a:t>13</a:t>
            </a:r>
            <a:r>
              <a:rPr lang="en-US" dirty="0" smtClean="0">
                <a:solidFill>
                  <a:srgbClr val="3366FF"/>
                </a:solidFill>
                <a:latin typeface="Times"/>
                <a:cs typeface="Times"/>
              </a:rPr>
              <a:t> watts is finally re emitted by the biological material as infrared photons at room temperature ~</a:t>
            </a:r>
            <a:r>
              <a:rPr lang="en-US" dirty="0" smtClean="0">
                <a:solidFill>
                  <a:srgbClr val="008000"/>
                </a:solidFill>
                <a:latin typeface="Times"/>
                <a:cs typeface="Times"/>
              </a:rPr>
              <a:t> 300</a:t>
            </a:r>
            <a:r>
              <a:rPr lang="en-US" baseline="30000" dirty="0" smtClean="0">
                <a:solidFill>
                  <a:srgbClr val="008000"/>
                </a:solidFill>
                <a:latin typeface="Times"/>
                <a:cs typeface="Times"/>
              </a:rPr>
              <a:t>0</a:t>
            </a:r>
            <a:r>
              <a:rPr lang="en-US" dirty="0" smtClean="0">
                <a:solidFill>
                  <a:srgbClr val="008000"/>
                </a:solidFill>
                <a:latin typeface="Times"/>
                <a:cs typeface="Times"/>
              </a:rPr>
              <a:t>K</a:t>
            </a:r>
            <a:r>
              <a:rPr lang="en-US" dirty="0" smtClean="0">
                <a:solidFill>
                  <a:srgbClr val="3366FF"/>
                </a:solidFill>
                <a:latin typeface="Times"/>
                <a:cs typeface="Times"/>
              </a:rPr>
              <a:t>.</a:t>
            </a:r>
          </a:p>
          <a:p>
            <a:r>
              <a:rPr lang="en-US" dirty="0" smtClean="0">
                <a:solidFill>
                  <a:srgbClr val="FF0000"/>
                </a:solidFill>
                <a:latin typeface="Times"/>
                <a:cs typeface="Times"/>
              </a:rPr>
              <a:t>For sustenance the entropy efflux balances entropy production due to dissipative processes. A small imbalance (</a:t>
            </a:r>
            <a:r>
              <a:rPr lang="en-US" dirty="0" smtClean="0">
                <a:solidFill>
                  <a:srgbClr val="008000"/>
                </a:solidFill>
                <a:latin typeface="Times"/>
                <a:cs typeface="Times"/>
              </a:rPr>
              <a:t>say 1/100 %</a:t>
            </a:r>
            <a:r>
              <a:rPr lang="en-US" dirty="0" smtClean="0">
                <a:solidFill>
                  <a:srgbClr val="FF0000"/>
                </a:solidFill>
                <a:latin typeface="Times"/>
                <a:cs typeface="Times"/>
              </a:rPr>
              <a:t>) may be  available for creating new information .</a:t>
            </a:r>
          </a:p>
          <a:p>
            <a:r>
              <a:rPr lang="en-US" dirty="0" smtClean="0">
                <a:solidFill>
                  <a:srgbClr val="3366FF"/>
                </a:solidFill>
                <a:latin typeface="Times"/>
                <a:cs typeface="Times"/>
              </a:rPr>
              <a:t>Thus negentropy production/ year.</a:t>
            </a:r>
            <a:endParaRPr lang="en-US" dirty="0">
              <a:solidFill>
                <a:srgbClr val="3366FF"/>
              </a:solidFill>
              <a:latin typeface="Times"/>
              <a:cs typeface="Times"/>
            </a:endParaRPr>
          </a:p>
          <a:p>
            <a:pPr marL="0" indent="0">
              <a:buNone/>
            </a:pPr>
            <a:r>
              <a:rPr lang="en-US" dirty="0" smtClean="0">
                <a:solidFill>
                  <a:srgbClr val="FF0000"/>
                </a:solidFill>
                <a:latin typeface="Times"/>
                <a:cs typeface="Times"/>
              </a:rPr>
              <a:t>         </a:t>
            </a:r>
            <a:r>
              <a:rPr lang="en-US" dirty="0" smtClean="0">
                <a:solidFill>
                  <a:srgbClr val="FF6600"/>
                </a:solidFill>
                <a:latin typeface="Times"/>
                <a:cs typeface="Times"/>
              </a:rPr>
              <a:t> - S  ~  10</a:t>
            </a:r>
            <a:r>
              <a:rPr lang="en-US" baseline="30000" dirty="0">
                <a:solidFill>
                  <a:srgbClr val="FF6600"/>
                </a:solidFill>
                <a:latin typeface="Times"/>
                <a:cs typeface="Times"/>
              </a:rPr>
              <a:t>9</a:t>
            </a:r>
            <a:r>
              <a:rPr lang="en-US" dirty="0" smtClean="0">
                <a:solidFill>
                  <a:srgbClr val="FF6600"/>
                </a:solidFill>
                <a:latin typeface="Times"/>
                <a:cs typeface="Times"/>
              </a:rPr>
              <a:t>* 10</a:t>
            </a:r>
            <a:r>
              <a:rPr lang="en-US" baseline="30000" dirty="0" smtClean="0">
                <a:solidFill>
                  <a:srgbClr val="FF6600"/>
                </a:solidFill>
                <a:latin typeface="Times"/>
                <a:cs typeface="Times"/>
              </a:rPr>
              <a:t>7</a:t>
            </a:r>
            <a:r>
              <a:rPr lang="en-US" dirty="0" smtClean="0">
                <a:solidFill>
                  <a:srgbClr val="FF6600"/>
                </a:solidFill>
                <a:latin typeface="Times"/>
                <a:cs typeface="Times"/>
              </a:rPr>
              <a:t> *3*10</a:t>
            </a:r>
            <a:r>
              <a:rPr lang="en-US" baseline="30000" dirty="0" smtClean="0">
                <a:solidFill>
                  <a:srgbClr val="FF6600"/>
                </a:solidFill>
                <a:latin typeface="Times"/>
                <a:cs typeface="Times"/>
              </a:rPr>
              <a:t>7</a:t>
            </a:r>
            <a:r>
              <a:rPr lang="en-US" dirty="0" smtClean="0">
                <a:solidFill>
                  <a:srgbClr val="FF6600"/>
                </a:solidFill>
                <a:latin typeface="Times"/>
                <a:cs typeface="Times"/>
              </a:rPr>
              <a:t>/300 ~ </a:t>
            </a:r>
            <a:r>
              <a:rPr lang="en-US" dirty="0" smtClean="0">
                <a:solidFill>
                  <a:srgbClr val="008000"/>
                </a:solidFill>
                <a:latin typeface="Times"/>
                <a:cs typeface="Times"/>
              </a:rPr>
              <a:t>10</a:t>
            </a:r>
            <a:r>
              <a:rPr lang="en-US" baseline="30000" dirty="0" smtClean="0">
                <a:solidFill>
                  <a:srgbClr val="008000"/>
                </a:solidFill>
                <a:latin typeface="Times"/>
                <a:cs typeface="Times"/>
              </a:rPr>
              <a:t>21</a:t>
            </a:r>
            <a:r>
              <a:rPr lang="en-US" dirty="0" smtClean="0">
                <a:solidFill>
                  <a:srgbClr val="008000"/>
                </a:solidFill>
                <a:latin typeface="Times"/>
                <a:cs typeface="Times"/>
              </a:rPr>
              <a:t> ergs/</a:t>
            </a:r>
            <a:r>
              <a:rPr lang="en-US" baseline="30000" dirty="0" smtClean="0">
                <a:solidFill>
                  <a:srgbClr val="008000"/>
                </a:solidFill>
                <a:latin typeface="Times"/>
                <a:cs typeface="Times"/>
              </a:rPr>
              <a:t>0</a:t>
            </a:r>
            <a:r>
              <a:rPr lang="en-US" dirty="0" smtClean="0">
                <a:solidFill>
                  <a:srgbClr val="008000"/>
                </a:solidFill>
                <a:latin typeface="Times"/>
                <a:cs typeface="Times"/>
              </a:rPr>
              <a:t>K yr </a:t>
            </a:r>
            <a:endParaRPr lang="en-US" dirty="0">
              <a:solidFill>
                <a:srgbClr val="008000"/>
              </a:solidFill>
              <a:latin typeface="Times"/>
              <a:cs typeface="Times"/>
            </a:endParaRPr>
          </a:p>
        </p:txBody>
      </p:sp>
    </p:spTree>
    <p:extLst>
      <p:ext uri="{BB962C8B-B14F-4D97-AF65-F5344CB8AC3E}">
        <p14:creationId xmlns:p14="http://schemas.microsoft.com/office/powerpoint/2010/main" val="35060536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296"/>
            <a:ext cx="8229600" cy="1143000"/>
          </a:xfrm>
        </p:spPr>
        <p:txBody>
          <a:bodyPr/>
          <a:lstStyle/>
          <a:p>
            <a:r>
              <a:rPr lang="en-US" b="1" dirty="0" smtClean="0">
                <a:solidFill>
                  <a:srgbClr val="FF0000"/>
                </a:solidFill>
                <a:latin typeface="Times"/>
                <a:cs typeface="Times"/>
              </a:rPr>
              <a:t>Mass of Biological material</a:t>
            </a:r>
            <a:endParaRPr lang="en-US" b="1" dirty="0">
              <a:solidFill>
                <a:srgbClr val="FF0000"/>
              </a:solidFill>
              <a:latin typeface="Times"/>
              <a:cs typeface="Times"/>
            </a:endParaRPr>
          </a:p>
        </p:txBody>
      </p:sp>
      <p:sp>
        <p:nvSpPr>
          <p:cNvPr id="3" name="Content Placeholder 2"/>
          <p:cNvSpPr>
            <a:spLocks noGrp="1"/>
          </p:cNvSpPr>
          <p:nvPr>
            <p:ph idx="1"/>
          </p:nvPr>
        </p:nvSpPr>
        <p:spPr>
          <a:xfrm>
            <a:off x="457200" y="1534538"/>
            <a:ext cx="8229600" cy="4525963"/>
          </a:xfrm>
        </p:spPr>
        <p:txBody>
          <a:bodyPr>
            <a:normAutofit fontScale="92500" lnSpcReduction="10000"/>
          </a:bodyPr>
          <a:lstStyle/>
          <a:p>
            <a:r>
              <a:rPr lang="en-US" dirty="0" smtClean="0">
                <a:solidFill>
                  <a:srgbClr val="3366FF"/>
                </a:solidFill>
                <a:latin typeface="Times"/>
                <a:cs typeface="Times"/>
              </a:rPr>
              <a:t>Estimate of the mass of biological material on earth ~ </a:t>
            </a:r>
            <a:r>
              <a:rPr lang="en-US" dirty="0" smtClean="0">
                <a:solidFill>
                  <a:srgbClr val="008000"/>
                </a:solidFill>
                <a:latin typeface="Times"/>
                <a:cs typeface="Times"/>
              </a:rPr>
              <a:t>10</a:t>
            </a:r>
            <a:r>
              <a:rPr lang="en-US" baseline="30000" dirty="0" smtClean="0">
                <a:solidFill>
                  <a:srgbClr val="008000"/>
                </a:solidFill>
                <a:latin typeface="Times"/>
                <a:cs typeface="Times"/>
              </a:rPr>
              <a:t>20</a:t>
            </a:r>
            <a:r>
              <a:rPr lang="en-US" dirty="0" smtClean="0">
                <a:solidFill>
                  <a:srgbClr val="008000"/>
                </a:solidFill>
                <a:latin typeface="Times"/>
                <a:cs typeface="Times"/>
              </a:rPr>
              <a:t> gms </a:t>
            </a:r>
            <a:r>
              <a:rPr lang="en-US" dirty="0" smtClean="0">
                <a:solidFill>
                  <a:srgbClr val="3366FF"/>
                </a:solidFill>
                <a:latin typeface="Times"/>
                <a:cs typeface="Times"/>
              </a:rPr>
              <a:t>[ ~ </a:t>
            </a:r>
            <a:r>
              <a:rPr lang="en-US" dirty="0" smtClean="0">
                <a:solidFill>
                  <a:srgbClr val="008000"/>
                </a:solidFill>
                <a:latin typeface="Times"/>
                <a:cs typeface="Times"/>
              </a:rPr>
              <a:t>3 * 10</a:t>
            </a:r>
            <a:r>
              <a:rPr lang="en-US" baseline="30000" dirty="0" smtClean="0">
                <a:solidFill>
                  <a:srgbClr val="008000"/>
                </a:solidFill>
                <a:latin typeface="Times"/>
                <a:cs typeface="Times"/>
              </a:rPr>
              <a:t>42</a:t>
            </a:r>
            <a:r>
              <a:rPr lang="en-US" dirty="0" smtClean="0">
                <a:solidFill>
                  <a:srgbClr val="008000"/>
                </a:solidFill>
                <a:latin typeface="Times"/>
                <a:cs typeface="Times"/>
              </a:rPr>
              <a:t> mols</a:t>
            </a:r>
            <a:r>
              <a:rPr lang="en-US" dirty="0" smtClean="0">
                <a:solidFill>
                  <a:srgbClr val="3366FF"/>
                </a:solidFill>
                <a:latin typeface="Times"/>
                <a:cs typeface="Times"/>
              </a:rPr>
              <a:t>.]</a:t>
            </a:r>
          </a:p>
          <a:p>
            <a:r>
              <a:rPr lang="en-US" dirty="0" smtClean="0">
                <a:solidFill>
                  <a:srgbClr val="FF0000"/>
                </a:solidFill>
                <a:latin typeface="Times"/>
                <a:cs typeface="Times"/>
              </a:rPr>
              <a:t>This is consistent with the conversion of the top ~ 10 cm of the soil on earth into biological material by the cooking due to solar radiation</a:t>
            </a:r>
          </a:p>
          <a:p>
            <a:r>
              <a:rPr lang="en-US" dirty="0" smtClean="0">
                <a:solidFill>
                  <a:srgbClr val="3366FF"/>
                </a:solidFill>
                <a:latin typeface="Times"/>
                <a:cs typeface="Times"/>
              </a:rPr>
              <a:t>Negentropy storable in a unique configuration of these molecules  ~ </a:t>
            </a:r>
            <a:r>
              <a:rPr lang="en-US" dirty="0" smtClean="0">
                <a:solidFill>
                  <a:srgbClr val="008000"/>
                </a:solidFill>
                <a:latin typeface="Times"/>
                <a:cs typeface="Times"/>
              </a:rPr>
              <a:t>10</a:t>
            </a:r>
            <a:r>
              <a:rPr lang="en-US" baseline="30000" dirty="0" smtClean="0">
                <a:solidFill>
                  <a:srgbClr val="008000"/>
                </a:solidFill>
                <a:latin typeface="Times"/>
                <a:cs typeface="Times"/>
              </a:rPr>
              <a:t>29</a:t>
            </a:r>
            <a:r>
              <a:rPr lang="en-US" dirty="0" smtClean="0">
                <a:solidFill>
                  <a:srgbClr val="008000"/>
                </a:solidFill>
                <a:latin typeface="Times"/>
                <a:cs typeface="Times"/>
              </a:rPr>
              <a:t> ergs/</a:t>
            </a:r>
            <a:r>
              <a:rPr lang="en-US" baseline="30000" dirty="0" smtClean="0">
                <a:solidFill>
                  <a:srgbClr val="008000"/>
                </a:solidFill>
                <a:latin typeface="Times"/>
                <a:cs typeface="Times"/>
              </a:rPr>
              <a:t>0</a:t>
            </a:r>
            <a:r>
              <a:rPr lang="en-US" dirty="0" smtClean="0">
                <a:solidFill>
                  <a:srgbClr val="008000"/>
                </a:solidFill>
                <a:latin typeface="Times"/>
                <a:cs typeface="Times"/>
              </a:rPr>
              <a:t>K</a:t>
            </a:r>
          </a:p>
          <a:p>
            <a:r>
              <a:rPr lang="en-US" dirty="0" smtClean="0">
                <a:solidFill>
                  <a:srgbClr val="FF6600"/>
                </a:solidFill>
                <a:latin typeface="Times"/>
                <a:cs typeface="Times"/>
              </a:rPr>
              <a:t>Number of years needed to crea</a:t>
            </a:r>
            <a:r>
              <a:rPr lang="en-US" dirty="0">
                <a:solidFill>
                  <a:srgbClr val="FF6600"/>
                </a:solidFill>
                <a:latin typeface="Times"/>
                <a:cs typeface="Times"/>
              </a:rPr>
              <a:t>t</a:t>
            </a:r>
            <a:r>
              <a:rPr lang="en-US" dirty="0" smtClean="0">
                <a:solidFill>
                  <a:srgbClr val="FF6600"/>
                </a:solidFill>
                <a:latin typeface="Times"/>
                <a:cs typeface="Times"/>
              </a:rPr>
              <a:t>e the information in the web of life ~ </a:t>
            </a:r>
            <a:r>
              <a:rPr lang="en-US" dirty="0" smtClean="0">
                <a:solidFill>
                  <a:srgbClr val="008000"/>
                </a:solidFill>
                <a:latin typeface="Times"/>
                <a:cs typeface="Times"/>
              </a:rPr>
              <a:t>10</a:t>
            </a:r>
            <a:r>
              <a:rPr lang="en-US" baseline="30000" dirty="0">
                <a:solidFill>
                  <a:srgbClr val="008000"/>
                </a:solidFill>
                <a:latin typeface="Times"/>
                <a:cs typeface="Times"/>
              </a:rPr>
              <a:t>8</a:t>
            </a:r>
            <a:r>
              <a:rPr lang="en-US" dirty="0" smtClean="0">
                <a:solidFill>
                  <a:srgbClr val="FF6600"/>
                </a:solidFill>
                <a:latin typeface="Times"/>
                <a:cs typeface="Times"/>
              </a:rPr>
              <a:t> years which is eminently reasonable. </a:t>
            </a:r>
          </a:p>
          <a:p>
            <a:endParaRPr lang="en-US" dirty="0" smtClean="0">
              <a:latin typeface="Times"/>
              <a:cs typeface="Times"/>
            </a:endParaRPr>
          </a:p>
          <a:p>
            <a:endParaRPr lang="en-US" dirty="0">
              <a:latin typeface="Times"/>
              <a:cs typeface="Times"/>
            </a:endParaRPr>
          </a:p>
        </p:txBody>
      </p:sp>
    </p:spTree>
    <p:extLst>
      <p:ext uri="{BB962C8B-B14F-4D97-AF65-F5344CB8AC3E}">
        <p14:creationId xmlns:p14="http://schemas.microsoft.com/office/powerpoint/2010/main" val="40665797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Times"/>
                <a:cs typeface="Times"/>
              </a:rPr>
              <a:t>Thermodynamics of driven systems</a:t>
            </a:r>
            <a:endParaRPr lang="en-US" b="1" dirty="0">
              <a:solidFill>
                <a:srgbClr val="FF0000"/>
              </a:solidFill>
              <a:latin typeface="Times"/>
              <a:cs typeface="Times"/>
            </a:endParaRPr>
          </a:p>
        </p:txBody>
      </p:sp>
      <p:sp>
        <p:nvSpPr>
          <p:cNvPr id="3" name="Content Placeholder 2"/>
          <p:cNvSpPr>
            <a:spLocks noGrp="1"/>
          </p:cNvSpPr>
          <p:nvPr>
            <p:ph idx="1"/>
          </p:nvPr>
        </p:nvSpPr>
        <p:spPr>
          <a:xfrm>
            <a:off x="157324" y="1247377"/>
            <a:ext cx="8686800" cy="5257800"/>
          </a:xfrm>
        </p:spPr>
        <p:txBody>
          <a:bodyPr>
            <a:normAutofit/>
          </a:bodyPr>
          <a:lstStyle/>
          <a:p>
            <a:pPr algn="just"/>
            <a:r>
              <a:rPr lang="en-US" dirty="0" smtClean="0">
                <a:solidFill>
                  <a:srgbClr val="3366FF"/>
                </a:solidFill>
                <a:latin typeface="Times"/>
                <a:cs typeface="Times"/>
              </a:rPr>
              <a:t>I hope the above examples ranging in variety and scale from a </a:t>
            </a:r>
            <a:r>
              <a:rPr lang="en-US" dirty="0" err="1" smtClean="0">
                <a:solidFill>
                  <a:srgbClr val="3366FF"/>
                </a:solidFill>
                <a:latin typeface="Times"/>
                <a:cs typeface="Times"/>
              </a:rPr>
              <a:t>tokamak</a:t>
            </a:r>
            <a:r>
              <a:rPr lang="en-US" dirty="0" smtClean="0">
                <a:solidFill>
                  <a:srgbClr val="3366FF"/>
                </a:solidFill>
                <a:latin typeface="Times"/>
                <a:cs typeface="Times"/>
              </a:rPr>
              <a:t> to the entire web of life has intrigued you  about the possible universality and quantitative viability of the  basic principle of negentropy machines, </a:t>
            </a:r>
            <a:r>
              <a:rPr lang="en-US" dirty="0" err="1" smtClean="0">
                <a:solidFill>
                  <a:srgbClr val="3366FF"/>
                </a:solidFill>
                <a:latin typeface="Times"/>
                <a:cs typeface="Times"/>
              </a:rPr>
              <a:t>viz</a:t>
            </a:r>
            <a:endParaRPr lang="en-US" dirty="0" smtClean="0">
              <a:solidFill>
                <a:srgbClr val="3366FF"/>
              </a:solidFill>
              <a:latin typeface="Times"/>
              <a:cs typeface="Times"/>
            </a:endParaRPr>
          </a:p>
          <a:p>
            <a:pPr marL="0" indent="0" algn="ctr">
              <a:buNone/>
            </a:pPr>
            <a:r>
              <a:rPr lang="en-US" dirty="0">
                <a:latin typeface="Times"/>
                <a:cs typeface="Times"/>
              </a:rPr>
              <a:t> </a:t>
            </a:r>
            <a:r>
              <a:rPr lang="en-US" dirty="0" smtClean="0">
                <a:solidFill>
                  <a:srgbClr val="FF0000"/>
                </a:solidFill>
                <a:latin typeface="Times"/>
                <a:cs typeface="Times"/>
              </a:rPr>
              <a:t>“Information (hence organization) may be created within nonlinear systems driven by energy flux through them, by  the excess entropy flux radiating from their boundaries</a:t>
            </a:r>
            <a:r>
              <a:rPr lang="en-US" dirty="0">
                <a:solidFill>
                  <a:srgbClr val="FF0000"/>
                </a:solidFill>
                <a:latin typeface="Times"/>
                <a:cs typeface="Times"/>
              </a:rPr>
              <a:t> </a:t>
            </a:r>
            <a:r>
              <a:rPr lang="en-US" dirty="0" smtClean="0">
                <a:solidFill>
                  <a:srgbClr val="FF0000"/>
                </a:solidFill>
                <a:latin typeface="Times"/>
                <a:cs typeface="Times"/>
              </a:rPr>
              <a:t>“</a:t>
            </a:r>
          </a:p>
        </p:txBody>
      </p:sp>
    </p:spTree>
    <p:extLst>
      <p:ext uri="{BB962C8B-B14F-4D97-AF65-F5344CB8AC3E}">
        <p14:creationId xmlns:p14="http://schemas.microsoft.com/office/powerpoint/2010/main" val="29207115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0000FF"/>
                </a:solidFill>
              </a:rPr>
              <a:t>We advocate a thermodynamic approach   to understand the complex features observed in nonlinear systems found in far from equilibrium states</a:t>
            </a:r>
            <a:r>
              <a:rPr lang="en-US" dirty="0" smtClean="0"/>
              <a:t>.</a:t>
            </a:r>
          </a:p>
          <a:p>
            <a:r>
              <a:rPr lang="en-US" dirty="0" smtClean="0">
                <a:solidFill>
                  <a:srgbClr val="FF0000"/>
                </a:solidFill>
              </a:rPr>
              <a:t>For isolated systems a lot can be understood by minimization of the free energy subject to appropriately determined constraints. Ingenuity lies in deciphering what these constraints are</a:t>
            </a:r>
            <a:r>
              <a:rPr lang="en-US" dirty="0" smtClean="0"/>
              <a:t>.</a:t>
            </a:r>
            <a:endParaRPr lang="en-US" dirty="0"/>
          </a:p>
        </p:txBody>
      </p:sp>
    </p:spTree>
    <p:extLst>
      <p:ext uri="{BB962C8B-B14F-4D97-AF65-F5344CB8AC3E}">
        <p14:creationId xmlns:p14="http://schemas.microsoft.com/office/powerpoint/2010/main" val="1257906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Intro-contd</a:t>
            </a:r>
            <a:r>
              <a:rPr lang="en-US" b="1" dirty="0">
                <a:solidFill>
                  <a:srgbClr val="FF6600"/>
                </a:solidFill>
              </a:rPr>
              <a:t>.</a:t>
            </a:r>
            <a:r>
              <a:rPr lang="en-US" b="1" dirty="0" smtClean="0">
                <a:solidFill>
                  <a:srgbClr val="FF6600"/>
                </a:solidFill>
              </a:rPr>
              <a:t>.</a:t>
            </a:r>
            <a:endParaRPr lang="en-US" b="1" dirty="0">
              <a:solidFill>
                <a:srgbClr val="FF6600"/>
              </a:solidFill>
            </a:endParaRPr>
          </a:p>
        </p:txBody>
      </p:sp>
      <p:sp>
        <p:nvSpPr>
          <p:cNvPr id="3" name="Content Placeholder 2"/>
          <p:cNvSpPr>
            <a:spLocks noGrp="1"/>
          </p:cNvSpPr>
          <p:nvPr>
            <p:ph idx="1"/>
          </p:nvPr>
        </p:nvSpPr>
        <p:spPr>
          <a:ln w="28575" cmpd="sng">
            <a:solidFill>
              <a:srgbClr val="FF6600"/>
            </a:solidFill>
          </a:ln>
        </p:spPr>
        <p:txBody>
          <a:bodyPr>
            <a:normAutofit fontScale="77500" lnSpcReduction="20000"/>
          </a:bodyPr>
          <a:lstStyle/>
          <a:p>
            <a:pPr algn="just"/>
            <a:r>
              <a:rPr lang="en-US" dirty="0" smtClean="0">
                <a:solidFill>
                  <a:srgbClr val="0000FF"/>
                </a:solidFill>
              </a:rPr>
              <a:t>There  are other examples which can be called as driven far from equilibrium systems, where the system is connected to its environment and exchanges matter and energy with it. In such cases the system attempts to optimise some other quantity such as rate of entropy production etc.</a:t>
            </a:r>
            <a:r>
              <a:rPr lang="en-US" dirty="0">
                <a:solidFill>
                  <a:srgbClr val="0000FF"/>
                </a:solidFill>
              </a:rPr>
              <a:t> However, these </a:t>
            </a:r>
            <a:r>
              <a:rPr lang="en-US" dirty="0" err="1">
                <a:solidFill>
                  <a:srgbClr val="0000FF"/>
                </a:solidFill>
              </a:rPr>
              <a:t>optimisation</a:t>
            </a:r>
            <a:r>
              <a:rPr lang="en-US" dirty="0">
                <a:solidFill>
                  <a:srgbClr val="0000FF"/>
                </a:solidFill>
              </a:rPr>
              <a:t> principles are still controversial </a:t>
            </a:r>
            <a:r>
              <a:rPr lang="en-US" dirty="0" smtClean="0">
                <a:solidFill>
                  <a:srgbClr val="0000FF"/>
                </a:solidFill>
              </a:rPr>
              <a:t>. </a:t>
            </a:r>
          </a:p>
          <a:p>
            <a:pPr algn="just"/>
            <a:r>
              <a:rPr lang="en-US" dirty="0">
                <a:solidFill>
                  <a:srgbClr val="FF0000"/>
                </a:solidFill>
              </a:rPr>
              <a:t>F</a:t>
            </a:r>
            <a:r>
              <a:rPr lang="en-US" dirty="0" smtClean="0">
                <a:solidFill>
                  <a:srgbClr val="FF0000"/>
                </a:solidFill>
              </a:rPr>
              <a:t>or qualitative considerations, a new concept namely that of </a:t>
            </a:r>
            <a:r>
              <a:rPr lang="en-US" dirty="0" err="1" smtClean="0">
                <a:solidFill>
                  <a:srgbClr val="FF0000"/>
                </a:solidFill>
              </a:rPr>
              <a:t>negentropy</a:t>
            </a:r>
            <a:r>
              <a:rPr lang="en-US" dirty="0" smtClean="0">
                <a:solidFill>
                  <a:srgbClr val="FF0000"/>
                </a:solidFill>
              </a:rPr>
              <a:t> machines which create internal structure by entropy efflux at the boundaries during their evolution, turns out to be useful. An outstanding example of such a  negentropy machine is  a piece of living matter.</a:t>
            </a:r>
          </a:p>
          <a:p>
            <a:pPr algn="just"/>
            <a:r>
              <a:rPr lang="en-US" dirty="0" smtClean="0">
                <a:solidFill>
                  <a:srgbClr val="0000FF"/>
                </a:solidFill>
              </a:rPr>
              <a:t>We illustrate the above concepts with some well known and novel examples</a:t>
            </a:r>
            <a:r>
              <a:rPr lang="en-US" dirty="0">
                <a:solidFill>
                  <a:srgbClr val="0000FF"/>
                </a:solidFill>
              </a:rPr>
              <a:t> </a:t>
            </a:r>
            <a:r>
              <a:rPr lang="en-US" dirty="0" smtClean="0">
                <a:solidFill>
                  <a:srgbClr val="0000FF"/>
                </a:solidFill>
              </a:rPr>
              <a:t>.</a:t>
            </a:r>
          </a:p>
          <a:p>
            <a:endParaRPr lang="en-US" dirty="0"/>
          </a:p>
        </p:txBody>
      </p:sp>
    </p:spTree>
    <p:extLst>
      <p:ext uri="{BB962C8B-B14F-4D97-AF65-F5344CB8AC3E}">
        <p14:creationId xmlns:p14="http://schemas.microsoft.com/office/powerpoint/2010/main" val="34542173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Calibri" charset="0"/>
                <a:ea typeface="ＭＳ Ｐゴシック" charset="0"/>
                <a:cs typeface="ＭＳ Ｐゴシック" charset="0"/>
              </a:rPr>
              <a:t>Conclusions</a:t>
            </a:r>
          </a:p>
        </p:txBody>
      </p:sp>
      <p:sp>
        <p:nvSpPr>
          <p:cNvPr id="3" name="Content Placeholder 2"/>
          <p:cNvSpPr>
            <a:spLocks noGrp="1"/>
          </p:cNvSpPr>
          <p:nvPr>
            <p:ph idx="1"/>
          </p:nvPr>
        </p:nvSpPr>
        <p:spPr>
          <a:xfrm>
            <a:off x="457200" y="1600200"/>
            <a:ext cx="8686800" cy="5257800"/>
          </a:xfrm>
        </p:spPr>
        <p:txBody>
          <a:bodyPr>
            <a:normAutofit fontScale="77500" lnSpcReduction="20000"/>
          </a:bodyPr>
          <a:lstStyle/>
          <a:p>
            <a:pPr>
              <a:defRPr/>
            </a:pPr>
            <a:r>
              <a:rPr lang="en-US" dirty="0" smtClean="0">
                <a:solidFill>
                  <a:srgbClr val="008000"/>
                </a:solidFill>
              </a:rPr>
              <a:t>We found that </a:t>
            </a:r>
            <a:r>
              <a:rPr lang="en-US" dirty="0" err="1" smtClean="0">
                <a:solidFill>
                  <a:srgbClr val="008000"/>
                </a:solidFill>
              </a:rPr>
              <a:t>tokamaks</a:t>
            </a:r>
            <a:r>
              <a:rPr lang="en-US" dirty="0" smtClean="0">
                <a:solidFill>
                  <a:srgbClr val="008000"/>
                </a:solidFill>
              </a:rPr>
              <a:t> are </a:t>
            </a:r>
            <a:r>
              <a:rPr lang="en-US" dirty="0" err="1" smtClean="0">
                <a:solidFill>
                  <a:srgbClr val="008000"/>
                </a:solidFill>
              </a:rPr>
              <a:t>negentropy</a:t>
            </a:r>
            <a:r>
              <a:rPr lang="en-US" dirty="0" smtClean="0">
                <a:solidFill>
                  <a:srgbClr val="008000"/>
                </a:solidFill>
              </a:rPr>
              <a:t> machines  creating order in their interior by a strategy similar to that used by living matter. For such far from equilibrium driven systems which are exchanging matter and energy with the external world, we found that an important role in explaining the creation of complex structure in the interior is played by the excess entropy flux radiated at the boundaries.</a:t>
            </a:r>
          </a:p>
          <a:p>
            <a:pPr>
              <a:defRPr/>
            </a:pPr>
            <a:r>
              <a:rPr lang="en-US" dirty="0" smtClean="0">
                <a:solidFill>
                  <a:srgbClr val="FF0000"/>
                </a:solidFill>
              </a:rPr>
              <a:t> What are the optimization principles directing the magnitude of the radiated excess entropy flux is something we  still do not know ! Perhaps it is related to some generalized stability criterion for these fragile though tenacious configurations. Perhaps feedback control to improve performance is  a natural path for either of them. Whether we can use these   insights to improve the performance of </a:t>
            </a:r>
            <a:r>
              <a:rPr lang="en-US" dirty="0" err="1" smtClean="0">
                <a:solidFill>
                  <a:srgbClr val="FF0000"/>
                </a:solidFill>
              </a:rPr>
              <a:t>tokamaks</a:t>
            </a:r>
            <a:r>
              <a:rPr lang="en-US" dirty="0" smtClean="0">
                <a:solidFill>
                  <a:srgbClr val="FF0000"/>
                </a:solidFill>
              </a:rPr>
              <a:t>/living  beings is left for future investigation            </a:t>
            </a:r>
            <a:endParaRPr lang="en-US" dirty="0">
              <a:solidFill>
                <a:srgbClr val="FF0000"/>
              </a:solidFill>
            </a:endParaRPr>
          </a:p>
        </p:txBody>
      </p:sp>
    </p:spTree>
    <p:extLst>
      <p:ext uri="{BB962C8B-B14F-4D97-AF65-F5344CB8AC3E}">
        <p14:creationId xmlns:p14="http://schemas.microsoft.com/office/powerpoint/2010/main" val="20184203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480"/>
            <a:ext cx="8229600" cy="1798320"/>
          </a:xfrm>
        </p:spPr>
        <p:txBody>
          <a:bodyPr>
            <a:normAutofit/>
          </a:bodyPr>
          <a:lstStyle/>
          <a:p>
            <a:r>
              <a:rPr lang="en-US" sz="5400" b="1" i="1" dirty="0" smtClean="0">
                <a:solidFill>
                  <a:srgbClr val="FF0000"/>
                </a:solidFill>
              </a:rPr>
              <a:t>Thank You</a:t>
            </a:r>
            <a:endParaRPr lang="en-US" sz="5400" b="1" i="1" dirty="0">
              <a:solidFill>
                <a:srgbClr val="FF0000"/>
              </a:solidFill>
            </a:endParaRPr>
          </a:p>
        </p:txBody>
      </p:sp>
    </p:spTree>
    <p:extLst>
      <p:ext uri="{BB962C8B-B14F-4D97-AF65-F5344CB8AC3E}">
        <p14:creationId xmlns:p14="http://schemas.microsoft.com/office/powerpoint/2010/main" val="37102049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600"/>
                </a:solidFill>
              </a:rPr>
              <a:t>Plasma Current Filament in External Magnetic Fields: the RFP Configuration</a:t>
            </a:r>
            <a:endParaRPr lang="en-US" dirty="0">
              <a:solidFill>
                <a:srgbClr val="FF6600"/>
              </a:solidFill>
            </a:endParaRPr>
          </a:p>
        </p:txBody>
      </p:sp>
      <p:sp>
        <p:nvSpPr>
          <p:cNvPr id="3" name="Content Placeholder 2"/>
          <p:cNvSpPr>
            <a:spLocks noGrp="1"/>
          </p:cNvSpPr>
          <p:nvPr>
            <p:ph idx="1"/>
          </p:nvPr>
        </p:nvSpPr>
        <p:spPr>
          <a:ln w="28575" cmpd="sng">
            <a:solidFill>
              <a:srgbClr val="FF6600"/>
            </a:solidFill>
          </a:ln>
        </p:spPr>
        <p:txBody>
          <a:bodyPr>
            <a:normAutofit fontScale="77500" lnSpcReduction="20000"/>
          </a:bodyPr>
          <a:lstStyle/>
          <a:p>
            <a:pPr algn="just"/>
            <a:r>
              <a:rPr lang="en-US" dirty="0" smtClean="0">
                <a:solidFill>
                  <a:srgbClr val="0000FF"/>
                </a:solidFill>
                <a:latin typeface="Times"/>
                <a:cs typeface="Times"/>
              </a:rPr>
              <a:t>An outstanding example of an isolated system which obtains its observed state by a minimization of its free energy subject to constraints is a fusion bottle created by driving  toroidal plasma currents in  a torus which is immersed in external magnetic fields with </a:t>
            </a:r>
            <a:r>
              <a:rPr lang="en-US" dirty="0" smtClean="0">
                <a:solidFill>
                  <a:srgbClr val="FF6600"/>
                </a:solidFill>
                <a:latin typeface="Times"/>
                <a:cs typeface="Times"/>
              </a:rPr>
              <a:t>(B</a:t>
            </a:r>
            <a:r>
              <a:rPr lang="en-US" baseline="-25000" dirty="0" smtClean="0">
                <a:solidFill>
                  <a:srgbClr val="FF6600"/>
                </a:solidFill>
                <a:latin typeface="Times"/>
                <a:cs typeface="Times"/>
              </a:rPr>
              <a:t>T</a:t>
            </a:r>
            <a:r>
              <a:rPr lang="en-US" dirty="0" smtClean="0">
                <a:solidFill>
                  <a:srgbClr val="FF6600"/>
                </a:solidFill>
                <a:latin typeface="Times"/>
                <a:cs typeface="Times"/>
              </a:rPr>
              <a:t> ~ </a:t>
            </a:r>
            <a:r>
              <a:rPr lang="en-US" dirty="0" err="1" smtClean="0">
                <a:solidFill>
                  <a:srgbClr val="FF6600"/>
                </a:solidFill>
                <a:latin typeface="Times"/>
                <a:cs typeface="Times"/>
              </a:rPr>
              <a:t>B</a:t>
            </a:r>
            <a:r>
              <a:rPr lang="en-US" baseline="-25000" dirty="0" err="1" smtClean="0">
                <a:solidFill>
                  <a:srgbClr val="FF6600"/>
                </a:solidFill>
                <a:latin typeface="Times"/>
                <a:cs typeface="Times"/>
              </a:rPr>
              <a:t>p</a:t>
            </a:r>
            <a:r>
              <a:rPr lang="en-US" dirty="0" smtClean="0">
                <a:solidFill>
                  <a:srgbClr val="FF6600"/>
                </a:solidFill>
                <a:latin typeface="Times"/>
                <a:cs typeface="Times"/>
              </a:rPr>
              <a:t>), the so called reversed field pinch configuration.</a:t>
            </a:r>
          </a:p>
          <a:p>
            <a:pPr marL="0" indent="0" algn="just">
              <a:buNone/>
            </a:pPr>
            <a:endParaRPr lang="en-US" dirty="0" smtClean="0">
              <a:solidFill>
                <a:srgbClr val="FF6600"/>
              </a:solidFill>
              <a:latin typeface="Times"/>
              <a:cs typeface="Times"/>
            </a:endParaRPr>
          </a:p>
          <a:p>
            <a:pPr algn="just"/>
            <a:r>
              <a:rPr lang="en-US" dirty="0" smtClean="0">
                <a:solidFill>
                  <a:srgbClr val="FF0000"/>
                </a:solidFill>
                <a:latin typeface="Times"/>
                <a:cs typeface="Times"/>
              </a:rPr>
              <a:t> It is observed that once the discharge immersed in the </a:t>
            </a:r>
            <a:r>
              <a:rPr lang="en-US" dirty="0" err="1" smtClean="0">
                <a:solidFill>
                  <a:srgbClr val="FF0000"/>
                </a:solidFill>
                <a:latin typeface="Times"/>
                <a:cs typeface="Times"/>
              </a:rPr>
              <a:t>toroidal</a:t>
            </a:r>
            <a:r>
              <a:rPr lang="en-US" dirty="0" smtClean="0">
                <a:solidFill>
                  <a:srgbClr val="FF0000"/>
                </a:solidFill>
                <a:latin typeface="Times"/>
                <a:cs typeface="Times"/>
              </a:rPr>
              <a:t> field is subjected to intense  </a:t>
            </a:r>
            <a:r>
              <a:rPr lang="en-US" dirty="0" err="1" smtClean="0">
                <a:solidFill>
                  <a:srgbClr val="FF0000"/>
                </a:solidFill>
                <a:latin typeface="Times"/>
                <a:cs typeface="Times"/>
              </a:rPr>
              <a:t>Ohmic</a:t>
            </a:r>
            <a:r>
              <a:rPr lang="en-US" dirty="0" smtClean="0">
                <a:solidFill>
                  <a:srgbClr val="FF0000"/>
                </a:solidFill>
                <a:latin typeface="Times"/>
                <a:cs typeface="Times"/>
              </a:rPr>
              <a:t> drive, it goes through a violent relaxation process typically in a millisecond time scale and then settles down into a relatively quiescent state with a characteristic profile of  </a:t>
            </a:r>
            <a:r>
              <a:rPr lang="en-US" dirty="0" err="1" smtClean="0">
                <a:solidFill>
                  <a:srgbClr val="FF0000"/>
                </a:solidFill>
                <a:latin typeface="Times"/>
                <a:cs typeface="Times"/>
              </a:rPr>
              <a:t>poloidal</a:t>
            </a:r>
            <a:r>
              <a:rPr lang="en-US" dirty="0" smtClean="0">
                <a:solidFill>
                  <a:srgbClr val="FF0000"/>
                </a:solidFill>
                <a:latin typeface="Times"/>
                <a:cs typeface="Times"/>
              </a:rPr>
              <a:t> and </a:t>
            </a:r>
            <a:r>
              <a:rPr lang="en-US" dirty="0" err="1" smtClean="0">
                <a:solidFill>
                  <a:srgbClr val="FF0000"/>
                </a:solidFill>
                <a:latin typeface="Times"/>
                <a:cs typeface="Times"/>
              </a:rPr>
              <a:t>toroidal</a:t>
            </a:r>
            <a:r>
              <a:rPr lang="en-US" dirty="0" smtClean="0">
                <a:solidFill>
                  <a:srgbClr val="FF0000"/>
                </a:solidFill>
                <a:latin typeface="Times"/>
                <a:cs typeface="Times"/>
              </a:rPr>
              <a:t> fields, which includes reversal of </a:t>
            </a:r>
            <a:r>
              <a:rPr lang="en-US" dirty="0" err="1" smtClean="0">
                <a:solidFill>
                  <a:srgbClr val="FF0000"/>
                </a:solidFill>
                <a:latin typeface="Times"/>
                <a:cs typeface="Times"/>
              </a:rPr>
              <a:t>toroidal</a:t>
            </a:r>
            <a:r>
              <a:rPr lang="en-US" dirty="0" smtClean="0">
                <a:solidFill>
                  <a:srgbClr val="FF0000"/>
                </a:solidFill>
                <a:latin typeface="Times"/>
                <a:cs typeface="Times"/>
              </a:rPr>
              <a:t> field at the edge.</a:t>
            </a:r>
          </a:p>
        </p:txBody>
      </p:sp>
    </p:spTree>
    <p:extLst>
      <p:ext uri="{BB962C8B-B14F-4D97-AF65-F5344CB8AC3E}">
        <p14:creationId xmlns:p14="http://schemas.microsoft.com/office/powerpoint/2010/main" val="13730969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57"/>
            <a:ext cx="8229600" cy="1143000"/>
          </a:xfrm>
        </p:spPr>
        <p:txBody>
          <a:bodyPr/>
          <a:lstStyle/>
          <a:p>
            <a:r>
              <a:rPr lang="en-US" dirty="0" smtClean="0">
                <a:solidFill>
                  <a:srgbClr val="FF0000"/>
                </a:solidFill>
              </a:rPr>
              <a:t>Plasma Current– </a:t>
            </a:r>
            <a:r>
              <a:rPr lang="en-US" dirty="0">
                <a:solidFill>
                  <a:srgbClr val="FF0000"/>
                </a:solidFill>
              </a:rPr>
              <a:t>contd..</a:t>
            </a:r>
            <a:r>
              <a:rPr lang="en-US" dirty="0" smtClean="0"/>
              <a:t>.</a:t>
            </a:r>
            <a:endParaRPr lang="en-US" dirty="0"/>
          </a:p>
        </p:txBody>
      </p:sp>
      <p:sp>
        <p:nvSpPr>
          <p:cNvPr id="3" name="Content Placeholder 2"/>
          <p:cNvSpPr>
            <a:spLocks noGrp="1"/>
          </p:cNvSpPr>
          <p:nvPr>
            <p:ph idx="1"/>
          </p:nvPr>
        </p:nvSpPr>
        <p:spPr>
          <a:xfrm>
            <a:off x="457200" y="1116280"/>
            <a:ext cx="8229600" cy="4525963"/>
          </a:xfrm>
        </p:spPr>
        <p:txBody>
          <a:bodyPr>
            <a:normAutofit fontScale="77500" lnSpcReduction="20000"/>
          </a:bodyPr>
          <a:lstStyle/>
          <a:p>
            <a:pPr algn="just"/>
            <a:r>
              <a:rPr lang="en-US" dirty="0" smtClean="0">
                <a:solidFill>
                  <a:srgbClr val="3366FF"/>
                </a:solidFill>
                <a:latin typeface="Times"/>
                <a:cs typeface="Times"/>
              </a:rPr>
              <a:t>For formation times of order few milliseconds these systems may be treated as isolated, since there is little exchange of matter and energy  with external world.</a:t>
            </a:r>
            <a:endParaRPr lang="en-US" dirty="0" smtClean="0">
              <a:latin typeface="Times"/>
              <a:cs typeface="Times"/>
            </a:endParaRPr>
          </a:p>
          <a:p>
            <a:pPr algn="just"/>
            <a:r>
              <a:rPr lang="en-US" dirty="0" smtClean="0">
                <a:solidFill>
                  <a:srgbClr val="FF6600"/>
                </a:solidFill>
                <a:latin typeface="Times"/>
                <a:cs typeface="Times"/>
              </a:rPr>
              <a:t>Conventional approach to explain the observed  state is to assume a  characteristic solution of MHD equilibrium equation J X B = grad p as the initial state,          and  use ideal/resistive MHD theories to look for linear and nonlinear consequences of instabilities of this initial state in which pressure gradient, curvature of the field lines and force free current gradients all act as sources of free energy.  </a:t>
            </a:r>
          </a:p>
          <a:p>
            <a:pPr algn="just"/>
            <a:r>
              <a:rPr lang="en-US" dirty="0" smtClean="0">
                <a:solidFill>
                  <a:srgbClr val="FF6600"/>
                </a:solidFill>
                <a:latin typeface="Times"/>
                <a:cs typeface="Times"/>
              </a:rPr>
              <a:t>Ideal MHD, however, respects an infinity of  topological constraints, viz. </a:t>
            </a:r>
            <a:r>
              <a:rPr lang="en-US" dirty="0" err="1" smtClean="0">
                <a:solidFill>
                  <a:srgbClr val="FF6600"/>
                </a:solidFill>
                <a:latin typeface="Times"/>
                <a:cs typeface="Times"/>
              </a:rPr>
              <a:t>helicity</a:t>
            </a:r>
            <a:r>
              <a:rPr lang="en-US" dirty="0" smtClean="0">
                <a:solidFill>
                  <a:srgbClr val="FF6600"/>
                </a:solidFill>
                <a:latin typeface="Times"/>
                <a:cs typeface="Times"/>
              </a:rPr>
              <a:t> conservation within each surface   </a:t>
            </a:r>
            <a:endParaRPr lang="en-US" dirty="0">
              <a:solidFill>
                <a:srgbClr val="FF6600"/>
              </a:solidFill>
              <a:latin typeface="Times"/>
              <a:cs typeface="Times"/>
            </a:endParaRPr>
          </a:p>
        </p:txBody>
      </p:sp>
      <p:pic>
        <p:nvPicPr>
          <p:cNvPr id="4" name="Picture 3"/>
          <p:cNvPicPr>
            <a:picLocks noChangeAspect="1"/>
          </p:cNvPicPr>
          <p:nvPr/>
        </p:nvPicPr>
        <p:blipFill>
          <a:blip r:embed="rId2"/>
          <a:stretch>
            <a:fillRect/>
          </a:stretch>
        </p:blipFill>
        <p:spPr>
          <a:xfrm>
            <a:off x="2966298" y="5398606"/>
            <a:ext cx="2967153" cy="1093881"/>
          </a:xfrm>
          <a:prstGeom prst="rect">
            <a:avLst/>
          </a:prstGeom>
        </p:spPr>
      </p:pic>
    </p:spTree>
    <p:extLst>
      <p:ext uri="{BB962C8B-B14F-4D97-AF65-F5344CB8AC3E}">
        <p14:creationId xmlns:p14="http://schemas.microsoft.com/office/powerpoint/2010/main" val="38896071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a:cs typeface="Times"/>
              </a:rPr>
              <a:t>Relaxation of Topological constraints</a:t>
            </a:r>
            <a:endParaRPr lang="en-US" dirty="0">
              <a:latin typeface="Times"/>
              <a:cs typeface="Times"/>
            </a:endParaRPr>
          </a:p>
        </p:txBody>
      </p:sp>
      <p:pic>
        <p:nvPicPr>
          <p:cNvPr id="4" name="Content Placeholder 3"/>
          <p:cNvPicPr>
            <a:picLocks noGrp="1" noChangeAspect="1"/>
          </p:cNvPicPr>
          <p:nvPr>
            <p:ph idx="1"/>
          </p:nvPr>
        </p:nvPicPr>
        <p:blipFill>
          <a:blip r:embed="rId2"/>
          <a:srcRect l="-1539" r="-1539"/>
          <a:stretch>
            <a:fillRect/>
          </a:stretch>
        </p:blipFill>
        <p:spPr/>
      </p:pic>
    </p:spTree>
    <p:extLst>
      <p:ext uri="{BB962C8B-B14F-4D97-AF65-F5344CB8AC3E}">
        <p14:creationId xmlns:p14="http://schemas.microsoft.com/office/powerpoint/2010/main" val="27094419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a:cs typeface="Times"/>
              </a:rPr>
              <a:t>Thermodynamics of Plasma  Current Filaments </a:t>
            </a:r>
            <a:endParaRPr lang="en-US" dirty="0">
              <a:latin typeface="Times"/>
              <a:cs typeface="Times"/>
            </a:endParaRPr>
          </a:p>
        </p:txBody>
      </p:sp>
      <p:sp>
        <p:nvSpPr>
          <p:cNvPr id="3" name="Content Placeholder 2"/>
          <p:cNvSpPr>
            <a:spLocks noGrp="1"/>
          </p:cNvSpPr>
          <p:nvPr>
            <p:ph idx="1"/>
          </p:nvPr>
        </p:nvSpPr>
        <p:spPr/>
        <p:txBody>
          <a:bodyPr>
            <a:normAutofit fontScale="77500" lnSpcReduction="20000"/>
          </a:bodyPr>
          <a:lstStyle/>
          <a:p>
            <a:pPr algn="just"/>
            <a:r>
              <a:rPr lang="en-US" dirty="0" smtClean="0">
                <a:solidFill>
                  <a:srgbClr val="3366FF"/>
                </a:solidFill>
                <a:latin typeface="Times"/>
                <a:cs typeface="Times"/>
              </a:rPr>
              <a:t>Taylor (1974,1986) showed how to  make progress in this problem and get the final state of a reversed field pinch out of a thermodynamic argument.</a:t>
            </a:r>
          </a:p>
          <a:p>
            <a:pPr algn="just"/>
            <a:r>
              <a:rPr lang="en-US" dirty="0" smtClean="0">
                <a:solidFill>
                  <a:srgbClr val="FF6600"/>
                </a:solidFill>
                <a:latin typeface="Times"/>
                <a:cs typeface="Times"/>
              </a:rPr>
              <a:t>He argued that the plasma is minimizing  its magnetic field free energy </a:t>
            </a:r>
            <a:r>
              <a:rPr lang="en-US" dirty="0">
                <a:solidFill>
                  <a:srgbClr val="FF6600"/>
                </a:solidFill>
                <a:latin typeface="Times"/>
                <a:cs typeface="Times"/>
              </a:rPr>
              <a:t>s</a:t>
            </a:r>
            <a:r>
              <a:rPr lang="en-US" dirty="0" smtClean="0">
                <a:solidFill>
                  <a:srgbClr val="FF6600"/>
                </a:solidFill>
                <a:latin typeface="Times"/>
                <a:cs typeface="Times"/>
              </a:rPr>
              <a:t>ubject to a single volume constraint</a:t>
            </a:r>
          </a:p>
          <a:p>
            <a:pPr marL="0" indent="0" algn="just">
              <a:buNone/>
            </a:pPr>
            <a:r>
              <a:rPr lang="en-US" dirty="0" smtClean="0">
                <a:solidFill>
                  <a:srgbClr val="FF6600"/>
                </a:solidFill>
                <a:latin typeface="Times"/>
                <a:cs typeface="Times"/>
              </a:rPr>
              <a:t>     i.e</a:t>
            </a:r>
            <a:r>
              <a:rPr lang="en-US" dirty="0" smtClean="0">
                <a:latin typeface="Times"/>
                <a:cs typeface="Times"/>
              </a:rPr>
              <a:t>. </a:t>
            </a:r>
          </a:p>
          <a:p>
            <a:pPr marL="0" indent="0">
              <a:buNone/>
            </a:pPr>
            <a:endParaRPr lang="en-US" dirty="0" smtClean="0">
              <a:latin typeface="Times"/>
              <a:cs typeface="Times"/>
            </a:endParaRPr>
          </a:p>
          <a:p>
            <a:endParaRPr lang="en-US" dirty="0">
              <a:latin typeface="Times"/>
              <a:cs typeface="Times"/>
            </a:endParaRPr>
          </a:p>
          <a:p>
            <a:pPr algn="just"/>
            <a:r>
              <a:rPr lang="en-US" dirty="0" smtClean="0">
                <a:solidFill>
                  <a:srgbClr val="3366FF"/>
                </a:solidFill>
                <a:latin typeface="Times"/>
                <a:cs typeface="Times"/>
              </a:rPr>
              <a:t>The reason that it makes sense to keep only one out of a whole infinity of topological constraints from ideal MHD is that inner surfaces are all getting stochastasized by non ideal perturbations breaking rational magnetic surfaces everywhere in the interior.  </a:t>
            </a:r>
          </a:p>
          <a:p>
            <a:endParaRPr lang="en-US" dirty="0">
              <a:latin typeface="Times"/>
              <a:cs typeface="Times"/>
            </a:endParaRPr>
          </a:p>
          <a:p>
            <a:endParaRPr lang="en-US" dirty="0" smtClean="0">
              <a:latin typeface="Times"/>
              <a:cs typeface="Times"/>
            </a:endParaRPr>
          </a:p>
          <a:p>
            <a:endParaRPr lang="en-US" dirty="0"/>
          </a:p>
        </p:txBody>
      </p:sp>
      <p:pic>
        <p:nvPicPr>
          <p:cNvPr id="5" name="Picture 4"/>
          <p:cNvPicPr>
            <a:picLocks noChangeAspect="1"/>
          </p:cNvPicPr>
          <p:nvPr/>
        </p:nvPicPr>
        <p:blipFill>
          <a:blip r:embed="rId3"/>
          <a:stretch>
            <a:fillRect/>
          </a:stretch>
        </p:blipFill>
        <p:spPr>
          <a:xfrm>
            <a:off x="4076700" y="3263900"/>
            <a:ext cx="977900" cy="317500"/>
          </a:xfrm>
          <a:prstGeom prst="rect">
            <a:avLst/>
          </a:prstGeom>
        </p:spPr>
      </p:pic>
      <p:graphicFrame>
        <p:nvGraphicFramePr>
          <p:cNvPr id="6" name="Object 2"/>
          <p:cNvGraphicFramePr>
            <a:graphicFrameLocks noChangeAspect="1"/>
          </p:cNvGraphicFramePr>
          <p:nvPr>
            <p:extLst>
              <p:ext uri="{D42A27DB-BD31-4B8C-83A1-F6EECF244321}">
                <p14:modId xmlns:p14="http://schemas.microsoft.com/office/powerpoint/2010/main" val="2470363991"/>
              </p:ext>
            </p:extLst>
          </p:nvPr>
        </p:nvGraphicFramePr>
        <p:xfrm>
          <a:off x="2208212" y="3436578"/>
          <a:ext cx="2846388" cy="925512"/>
        </p:xfrm>
        <a:graphic>
          <a:graphicData uri="http://schemas.openxmlformats.org/presentationml/2006/ole">
            <mc:AlternateContent xmlns:mc="http://schemas.openxmlformats.org/markup-compatibility/2006">
              <mc:Choice xmlns:v="urn:schemas-microsoft-com:vml" Requires="v">
                <p:oleObj spid="_x0000_s1048" name="Equation" r:id="rId4" imgW="977900" imgH="317500" progId="Equation.3">
                  <p:embed/>
                </p:oleObj>
              </mc:Choice>
              <mc:Fallback>
                <p:oleObj name="Equation" r:id="rId4" imgW="977900" imgH="317500" progId="Equation.3">
                  <p:embed/>
                  <p:pic>
                    <p:nvPicPr>
                      <p:cNvPr id="0" name=""/>
                      <p:cNvPicPr>
                        <a:picLocks noChangeAspect="1" noChangeArrowheads="1"/>
                      </p:cNvPicPr>
                      <p:nvPr/>
                    </p:nvPicPr>
                    <p:blipFill>
                      <a:blip r:embed="rId5"/>
                      <a:srcRect/>
                      <a:stretch>
                        <a:fillRect/>
                      </a:stretch>
                    </p:blipFill>
                    <p:spPr bwMode="auto">
                      <a:xfrm>
                        <a:off x="2208212" y="3436578"/>
                        <a:ext cx="2846388" cy="925512"/>
                      </a:xfrm>
                      <a:prstGeom prst="rect">
                        <a:avLst/>
                      </a:prstGeom>
                      <a:noFill/>
                      <a:ln w="28575" cmpd="sng">
                        <a:solidFill>
                          <a:srgbClr val="FF6600"/>
                        </a:solidFill>
                      </a:ln>
                      <a:effectLst/>
                    </p:spPr>
                  </p:pic>
                </p:oleObj>
              </mc:Fallback>
            </mc:AlternateContent>
          </a:graphicData>
        </a:graphic>
      </p:graphicFrame>
    </p:spTree>
    <p:extLst>
      <p:ext uri="{BB962C8B-B14F-4D97-AF65-F5344CB8AC3E}">
        <p14:creationId xmlns:p14="http://schemas.microsoft.com/office/powerpoint/2010/main" val="40171907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Plasma Current– </a:t>
            </a:r>
            <a:r>
              <a:rPr lang="en-US" dirty="0">
                <a:solidFill>
                  <a:srgbClr val="FF0000"/>
                </a:solidFill>
              </a:rPr>
              <a:t>contd..</a:t>
            </a:r>
            <a:r>
              <a:rPr lang="en-US" dirty="0" smtClean="0"/>
              <a: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Minimize       </a:t>
            </a:r>
            <a:endParaRPr lang="en-US" dirty="0"/>
          </a:p>
          <a:p>
            <a:endParaRPr lang="en-US" dirty="0" smtClean="0"/>
          </a:p>
          <a:p>
            <a:endParaRPr lang="en-US" dirty="0"/>
          </a:p>
          <a:p>
            <a:endParaRPr lang="en-US" dirty="0" smtClean="0"/>
          </a:p>
          <a:p>
            <a:r>
              <a:rPr lang="en-US" dirty="0" smtClean="0"/>
              <a:t>Subject to Constancy of</a:t>
            </a:r>
            <a:endParaRPr lang="en-US" dirty="0"/>
          </a:p>
          <a:p>
            <a:endParaRPr lang="en-US" dirty="0" smtClean="0"/>
          </a:p>
          <a:p>
            <a:endParaRPr lang="en-US" dirty="0"/>
          </a:p>
          <a:p>
            <a:endParaRPr lang="en-US" dirty="0" smtClean="0"/>
          </a:p>
          <a:p>
            <a:endParaRPr lang="en-US" dirty="0"/>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4048361790"/>
              </p:ext>
            </p:extLst>
          </p:nvPr>
        </p:nvGraphicFramePr>
        <p:xfrm>
          <a:off x="2926755" y="1807458"/>
          <a:ext cx="2771775" cy="1184275"/>
        </p:xfrm>
        <a:graphic>
          <a:graphicData uri="http://schemas.openxmlformats.org/presentationml/2006/ole">
            <mc:AlternateContent xmlns:mc="http://schemas.openxmlformats.org/markup-compatibility/2006">
              <mc:Choice xmlns:v="urn:schemas-microsoft-com:vml" Requires="v">
                <p:oleObj spid="_x0000_s7213" name="Equation" r:id="rId3" imgW="952500" imgH="406400" progId="Equation.3">
                  <p:embed/>
                </p:oleObj>
              </mc:Choice>
              <mc:Fallback>
                <p:oleObj name="Equation" r:id="rId3" imgW="952500" imgH="406400" progId="Equation.3">
                  <p:embed/>
                  <p:pic>
                    <p:nvPicPr>
                      <p:cNvPr id="0" name=""/>
                      <p:cNvPicPr>
                        <a:picLocks noChangeAspect="1" noChangeArrowheads="1"/>
                      </p:cNvPicPr>
                      <p:nvPr/>
                    </p:nvPicPr>
                    <p:blipFill>
                      <a:blip r:embed="rId4"/>
                      <a:srcRect/>
                      <a:stretch>
                        <a:fillRect/>
                      </a:stretch>
                    </p:blipFill>
                    <p:spPr bwMode="auto">
                      <a:xfrm>
                        <a:off x="2926755" y="1807458"/>
                        <a:ext cx="2771775" cy="1184275"/>
                      </a:xfrm>
                      <a:prstGeom prst="rect">
                        <a:avLst/>
                      </a:prstGeom>
                      <a:noFill/>
                      <a:ln w="28575" cmpd="sng">
                        <a:solidFill>
                          <a:srgbClr val="FF6600"/>
                        </a:solidFill>
                      </a:ln>
                      <a:effectLst/>
                    </p:spPr>
                  </p:pic>
                </p:oleObj>
              </mc:Fallback>
            </mc:AlternateContent>
          </a:graphicData>
        </a:graphic>
      </p:graphicFrame>
      <p:pic>
        <p:nvPicPr>
          <p:cNvPr id="5" name="Picture 4"/>
          <p:cNvPicPr>
            <a:picLocks noChangeAspect="1"/>
          </p:cNvPicPr>
          <p:nvPr/>
        </p:nvPicPr>
        <p:blipFill>
          <a:blip r:embed="rId5"/>
          <a:stretch>
            <a:fillRect/>
          </a:stretch>
        </p:blipFill>
        <p:spPr>
          <a:xfrm>
            <a:off x="4089400" y="3225800"/>
            <a:ext cx="952500" cy="406400"/>
          </a:xfrm>
          <a:prstGeom prst="rect">
            <a:avLst/>
          </a:prstGeom>
        </p:spPr>
      </p:pic>
      <p:pic>
        <p:nvPicPr>
          <p:cNvPr id="6" name="Picture 5"/>
          <p:cNvPicPr>
            <a:picLocks noChangeAspect="1"/>
          </p:cNvPicPr>
          <p:nvPr/>
        </p:nvPicPr>
        <p:blipFill>
          <a:blip r:embed="rId6"/>
          <a:stretch>
            <a:fillRect/>
          </a:stretch>
        </p:blipFill>
        <p:spPr>
          <a:xfrm>
            <a:off x="4089400" y="3225800"/>
            <a:ext cx="952500" cy="406400"/>
          </a:xfrm>
          <a:prstGeom prst="rect">
            <a:avLst/>
          </a:prstGeom>
        </p:spPr>
      </p:pic>
      <p:graphicFrame>
        <p:nvGraphicFramePr>
          <p:cNvPr id="9" name="Object 2"/>
          <p:cNvGraphicFramePr>
            <a:graphicFrameLocks noChangeAspect="1"/>
          </p:cNvGraphicFramePr>
          <p:nvPr>
            <p:extLst>
              <p:ext uri="{D42A27DB-BD31-4B8C-83A1-F6EECF244321}">
                <p14:modId xmlns:p14="http://schemas.microsoft.com/office/powerpoint/2010/main" val="2170266269"/>
              </p:ext>
            </p:extLst>
          </p:nvPr>
        </p:nvGraphicFramePr>
        <p:xfrm>
          <a:off x="5041900" y="4321175"/>
          <a:ext cx="2846388" cy="925512"/>
        </p:xfrm>
        <a:graphic>
          <a:graphicData uri="http://schemas.openxmlformats.org/presentationml/2006/ole">
            <mc:AlternateContent xmlns:mc="http://schemas.openxmlformats.org/markup-compatibility/2006">
              <mc:Choice xmlns:v="urn:schemas-microsoft-com:vml" Requires="v">
                <p:oleObj spid="_x0000_s7214" name="Equation" r:id="rId7" imgW="977900" imgH="317500" progId="Equation.3">
                  <p:embed/>
                </p:oleObj>
              </mc:Choice>
              <mc:Fallback>
                <p:oleObj name="Equation" r:id="rId7" imgW="977900" imgH="317500" progId="Equation.3">
                  <p:embed/>
                  <p:pic>
                    <p:nvPicPr>
                      <p:cNvPr id="0" name=""/>
                      <p:cNvPicPr>
                        <a:picLocks noChangeAspect="1" noChangeArrowheads="1"/>
                      </p:cNvPicPr>
                      <p:nvPr/>
                    </p:nvPicPr>
                    <p:blipFill>
                      <a:blip r:embed="rId8"/>
                      <a:srcRect/>
                      <a:stretch>
                        <a:fillRect/>
                      </a:stretch>
                    </p:blipFill>
                    <p:spPr bwMode="auto">
                      <a:xfrm>
                        <a:off x="5041900" y="4321175"/>
                        <a:ext cx="2846388" cy="925512"/>
                      </a:xfrm>
                      <a:prstGeom prst="rect">
                        <a:avLst/>
                      </a:prstGeom>
                      <a:noFill/>
                      <a:ln w="28575" cmpd="sng">
                        <a:solidFill>
                          <a:srgbClr val="FF6600"/>
                        </a:solidFill>
                      </a:ln>
                      <a:effectLst/>
                    </p:spPr>
                  </p:pic>
                </p:oleObj>
              </mc:Fallback>
            </mc:AlternateContent>
          </a:graphicData>
        </a:graphic>
      </p:graphicFrame>
    </p:spTree>
    <p:extLst>
      <p:ext uri="{BB962C8B-B14F-4D97-AF65-F5344CB8AC3E}">
        <p14:creationId xmlns:p14="http://schemas.microsoft.com/office/powerpoint/2010/main" val="17029739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l="-13373" r="-13373"/>
          <a:stretch>
            <a:fillRect/>
          </a:stretch>
        </p:blipFill>
        <p:spPr/>
      </p:pic>
      <p:sp>
        <p:nvSpPr>
          <p:cNvPr id="5" name="TextBox 4"/>
          <p:cNvSpPr txBox="1"/>
          <p:nvPr/>
        </p:nvSpPr>
        <p:spPr>
          <a:xfrm>
            <a:off x="3154948" y="6258913"/>
            <a:ext cx="3869306" cy="369332"/>
          </a:xfrm>
          <a:prstGeom prst="rect">
            <a:avLst/>
          </a:prstGeom>
          <a:noFill/>
        </p:spPr>
        <p:txBody>
          <a:bodyPr wrap="none" rtlCol="0">
            <a:spAutoFit/>
          </a:bodyPr>
          <a:lstStyle/>
          <a:p>
            <a:r>
              <a:rPr lang="en-US" b="1" dirty="0" smtClean="0"/>
              <a:t>J.B. Taylor (Rev. Modern Physics 1986)</a:t>
            </a:r>
            <a:endParaRPr lang="en-US" b="1" dirty="0"/>
          </a:p>
        </p:txBody>
      </p:sp>
    </p:spTree>
    <p:extLst>
      <p:ext uri="{BB962C8B-B14F-4D97-AF65-F5344CB8AC3E}">
        <p14:creationId xmlns:p14="http://schemas.microsoft.com/office/powerpoint/2010/main" val="40558450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40067</TotalTime>
  <Words>2715</Words>
  <Application>Microsoft Macintosh PowerPoint</Application>
  <PresentationFormat>On-screen Show (4:3)</PresentationFormat>
  <Paragraphs>143</Paragraphs>
  <Slides>31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Thermodynamic Approach to Far from Equilibrium Nonlinear Systems</vt:lpstr>
      <vt:lpstr>Introduction</vt:lpstr>
      <vt:lpstr>Intro-contd..</vt:lpstr>
      <vt:lpstr>Plasma Current Filament in External Magnetic Fields: the RFP Configuration</vt:lpstr>
      <vt:lpstr>Plasma Current– contd...</vt:lpstr>
      <vt:lpstr>Relaxation of Topological constraints</vt:lpstr>
      <vt:lpstr>Thermodynamics of Plasma  Current Filaments </vt:lpstr>
      <vt:lpstr>Plasma Current– contd...</vt:lpstr>
      <vt:lpstr>PowerPoint Presentation</vt:lpstr>
      <vt:lpstr>Pinch Experiments</vt:lpstr>
      <vt:lpstr>Pinch Experiments </vt:lpstr>
      <vt:lpstr>Solved vs Unsolved Problem</vt:lpstr>
      <vt:lpstr>Negentropy machines</vt:lpstr>
      <vt:lpstr>PowerPoint Presentation</vt:lpstr>
      <vt:lpstr>ADITYA</vt:lpstr>
      <vt:lpstr>Tokamak : decent magnetic cage ?</vt:lpstr>
      <vt:lpstr>Tokamak : Negentropy machine</vt:lpstr>
      <vt:lpstr>ADITYA-2</vt:lpstr>
      <vt:lpstr>ADITYA-3</vt:lpstr>
      <vt:lpstr>ADITYA-3 contd…</vt:lpstr>
      <vt:lpstr>ADITYA -  FINAL</vt:lpstr>
      <vt:lpstr>What is living matter ?</vt:lpstr>
      <vt:lpstr>Sidhartha- a 10 year old</vt:lpstr>
      <vt:lpstr>More on Sidhartha</vt:lpstr>
      <vt:lpstr>Sidhartha - 3</vt:lpstr>
      <vt:lpstr>Entire Web of Life</vt:lpstr>
      <vt:lpstr>Mass of Biological material</vt:lpstr>
      <vt:lpstr>Thermodynamics of driven systems</vt:lpstr>
      <vt:lpstr>Conclusions</vt:lpstr>
      <vt:lpstr>Conclusions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Negentropy Machines</dc:title>
  <dc:creator>Kaw</dc:creator>
  <cp:lastModifiedBy>Kaw</cp:lastModifiedBy>
  <cp:revision>294</cp:revision>
  <dcterms:created xsi:type="dcterms:W3CDTF">2015-03-13T11:44:00Z</dcterms:created>
  <dcterms:modified xsi:type="dcterms:W3CDTF">2016-03-28T09:45:13Z</dcterms:modified>
</cp:coreProperties>
</file>