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307" r:id="rId2"/>
    <p:sldId id="1309" r:id="rId3"/>
    <p:sldId id="1284" r:id="rId4"/>
    <p:sldId id="1308" r:id="rId5"/>
    <p:sldId id="1303" r:id="rId6"/>
    <p:sldId id="1306" r:id="rId7"/>
    <p:sldId id="1310" r:id="rId8"/>
    <p:sldId id="1286" r:id="rId9"/>
    <p:sldId id="1311" r:id="rId10"/>
    <p:sldId id="1312" r:id="rId11"/>
    <p:sldId id="1240" r:id="rId12"/>
    <p:sldId id="1241" r:id="rId13"/>
    <p:sldId id="1262" r:id="rId14"/>
    <p:sldId id="1263" r:id="rId15"/>
    <p:sldId id="1280" r:id="rId16"/>
    <p:sldId id="1299" r:id="rId17"/>
  </p:sldIdLst>
  <p:sldSz cx="10287000" cy="7315200"/>
  <p:notesSz cx="9080500" cy="6934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88">
          <p15:clr>
            <a:srgbClr val="A4A3A4"/>
          </p15:clr>
        </p15:guide>
        <p15:guide id="2" pos="3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01A3"/>
    <a:srgbClr val="FD0107"/>
    <a:srgbClr val="FFFFFF"/>
    <a:srgbClr val="00FE55"/>
    <a:srgbClr val="FAE56A"/>
    <a:srgbClr val="7F0E0B"/>
    <a:srgbClr val="33CC33"/>
    <a:srgbClr val="B86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4" autoAdjust="0"/>
    <p:restoredTop sz="93482" autoAdjust="0"/>
  </p:normalViewPr>
  <p:slideViewPr>
    <p:cSldViewPr>
      <p:cViewPr varScale="1">
        <p:scale>
          <a:sx n="80" d="100"/>
          <a:sy n="80" d="100"/>
        </p:scale>
        <p:origin x="56" y="196"/>
      </p:cViewPr>
      <p:guideLst>
        <p:guide orient="horz" pos="2304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27472"/>
    </p:cViewPr>
  </p:sorterViewPr>
  <p:notesViewPr>
    <p:cSldViewPr>
      <p:cViewPr varScale="1">
        <p:scale>
          <a:sx n="58" d="100"/>
          <a:sy n="58" d="100"/>
        </p:scale>
        <p:origin x="-556" y="-63"/>
      </p:cViewPr>
      <p:guideLst>
        <p:guide orient="horz" pos="2288"/>
        <p:guide pos="3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9354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t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45088" y="0"/>
            <a:ext cx="39354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6588125"/>
            <a:ext cx="39354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b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45088" y="6588125"/>
            <a:ext cx="39354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000" b="0" i="1"/>
            </a:lvl1pPr>
          </a:lstStyle>
          <a:p>
            <a:pPr>
              <a:defRPr/>
            </a:pPr>
            <a:fld id="{4FC1E49C-C7E0-4C56-A581-34BF3F0C8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167188" y="6605588"/>
            <a:ext cx="744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3" tIns="43757" rIns="87513" bIns="43757">
            <a:spAutoFit/>
          </a:bodyPr>
          <a:lstStyle>
            <a:lvl1pPr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8180E777-4B6A-4781-B3F5-879039F10B7C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319859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9354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t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45088" y="0"/>
            <a:ext cx="39354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6588125"/>
            <a:ext cx="39354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b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45088" y="6588125"/>
            <a:ext cx="39354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3" tIns="0" rIns="18753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0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294551-81F6-4659-835B-CAC9EF86C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167188" y="6605588"/>
            <a:ext cx="744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13" tIns="43757" rIns="87513" bIns="43757">
            <a:spAutoFit/>
          </a:bodyPr>
          <a:lstStyle>
            <a:lvl1pPr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8FDCC27E-D54A-4EDC-9672-152C7113D297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09850" y="447675"/>
            <a:ext cx="3859213" cy="274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9675" y="3294063"/>
            <a:ext cx="665956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1" tIns="45320" rIns="92201" bIns="4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6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29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3550" algn="l" defTabSz="9429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28688" algn="l" defTabSz="9429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2238" algn="l" defTabSz="9429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55788" algn="l" defTabSz="9429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DF79E-D298-4BE2-9076-1E6A2C09F3C5}" type="slidenum">
              <a:rPr lang="en-CA" altLang="en-US" sz="1000" b="0" smtClean="0">
                <a:latin typeface="Times New Roman" panose="02020603050405020304" pitchFamily="18" charset="0"/>
              </a:rPr>
              <a:pPr/>
              <a:t>4</a:t>
            </a:fld>
            <a:endParaRPr lang="en-CA" altLang="en-US" sz="10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5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 txBox="1">
            <a:spLocks noGrp="1" noChangeArrowheads="1"/>
          </p:cNvSpPr>
          <p:nvPr/>
        </p:nvSpPr>
        <p:spPr bwMode="auto">
          <a:xfrm>
            <a:off x="5145088" y="6588125"/>
            <a:ext cx="39354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51" tIns="0" rIns="18751" bIns="0" anchor="b"/>
          <a:lstStyle>
            <a:lvl1pPr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D2D1EDF-58DC-4799-9E6A-48078C952FF8}" type="slidenum">
              <a:rPr lang="en-US" altLang="en-US" sz="1000" b="0" i="1">
                <a:latin typeface="Times New Roman" panose="02020603050405020304" pitchFamily="18" charset="0"/>
              </a:rPr>
              <a:pPr algn="r"/>
              <a:t>6</a:t>
            </a:fld>
            <a:endParaRPr lang="en-US" altLang="en-US" sz="1000" b="0" i="1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8263" y="447675"/>
            <a:ext cx="3862387" cy="27463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4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286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158B24C-B266-4FC1-B653-FFE1820744CE}" type="slidenum">
              <a:rPr lang="en-CA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10</a:t>
            </a:fld>
            <a:endParaRPr lang="en-CA" altLang="en-US" sz="1000" b="0" smtClean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763588"/>
            <a:ext cx="5302250" cy="37719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2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271713"/>
            <a:ext cx="8743950" cy="1568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44963"/>
            <a:ext cx="7200900" cy="187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593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93688"/>
            <a:ext cx="92583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706563"/>
            <a:ext cx="9258300" cy="482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7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93688"/>
            <a:ext cx="2314575" cy="62404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93688"/>
            <a:ext cx="6791325" cy="6240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08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93688"/>
            <a:ext cx="92583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706563"/>
            <a:ext cx="4552950" cy="4827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06563"/>
            <a:ext cx="4552950" cy="4827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74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07231" y="389467"/>
            <a:ext cx="8872538" cy="6199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91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93688"/>
            <a:ext cx="92583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06563"/>
            <a:ext cx="9258300" cy="4827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10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700588"/>
            <a:ext cx="8743950" cy="14525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00388"/>
            <a:ext cx="8743950" cy="1600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56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93688"/>
            <a:ext cx="92583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706563"/>
            <a:ext cx="455295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06563"/>
            <a:ext cx="455295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35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93688"/>
            <a:ext cx="925830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36713"/>
            <a:ext cx="4545013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319338"/>
            <a:ext cx="4545013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636713"/>
            <a:ext cx="4546600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319338"/>
            <a:ext cx="4546600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55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93688"/>
            <a:ext cx="92583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9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3384550" cy="12398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90513"/>
            <a:ext cx="5749925" cy="6243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530350"/>
            <a:ext cx="3384550" cy="500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36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5121275"/>
            <a:ext cx="6172200" cy="6032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54050"/>
            <a:ext cx="6172200" cy="438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724525"/>
            <a:ext cx="6172200" cy="858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1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mainLogo_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5238"/>
            <a:ext cx="1600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uOttawa 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6897688"/>
            <a:ext cx="1533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2771775" y="32766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1" tIns="45715" rIns="91431" bIns="45715" anchor="ctr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z="200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sz="2400" b="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>
          <a:solidFill>
            <a:srgbClr val="FFFFFF"/>
          </a:solidFill>
          <a:latin typeface="+mn-lt"/>
        </a:defRPr>
      </a:lvl2pPr>
      <a:lvl3pPr marL="1141413" indent="-2270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rgbClr val="FFFFFF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rgbClr val="FFFFFF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90525" y="201613"/>
            <a:ext cx="90741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3200" dirty="0" smtClean="0">
                <a:solidFill>
                  <a:srgbClr val="1401A3"/>
                </a:solidFill>
              </a:rPr>
              <a:t>Ionization in atomic and solid state physics. </a:t>
            </a:r>
            <a:endParaRPr lang="en-CA" altLang="en-US" sz="3200" dirty="0">
              <a:solidFill>
                <a:srgbClr val="1401A3"/>
              </a:solidFill>
            </a:endParaRPr>
          </a:p>
          <a:p>
            <a:pPr algn="ctr"/>
            <a:endParaRPr lang="en-CA" altLang="en-US" sz="3200" dirty="0">
              <a:solidFill>
                <a:srgbClr val="1401A3"/>
              </a:solidFill>
            </a:endParaRPr>
          </a:p>
          <a:p>
            <a:pPr algn="ctr"/>
            <a:r>
              <a:rPr lang="en-CA" altLang="en-US" sz="3200" dirty="0">
                <a:solidFill>
                  <a:srgbClr val="1401A3"/>
                </a:solidFill>
              </a:rPr>
              <a:t>Paul </a:t>
            </a:r>
            <a:r>
              <a:rPr lang="en-CA" altLang="en-US" sz="3200" dirty="0" smtClean="0">
                <a:solidFill>
                  <a:srgbClr val="1401A3"/>
                </a:solidFill>
              </a:rPr>
              <a:t>Corkum</a:t>
            </a:r>
          </a:p>
          <a:p>
            <a:pPr algn="ctr"/>
            <a:endParaRPr lang="en-CA" altLang="en-US" sz="3200" dirty="0">
              <a:solidFill>
                <a:srgbClr val="1401A3"/>
              </a:solidFill>
            </a:endParaRPr>
          </a:p>
          <a:p>
            <a:pPr algn="ctr"/>
            <a:r>
              <a:rPr lang="en-CA" altLang="en-US" sz="2400" dirty="0">
                <a:solidFill>
                  <a:schemeClr val="tx2"/>
                </a:solidFill>
              </a:rPr>
              <a:t>Joint Attosecond Science Lab</a:t>
            </a:r>
          </a:p>
          <a:p>
            <a:pPr algn="ctr"/>
            <a:r>
              <a:rPr lang="en-CA" altLang="en-US" sz="2400" dirty="0">
                <a:solidFill>
                  <a:schemeClr val="tx2"/>
                </a:solidFill>
              </a:rPr>
              <a:t>University of Ottawa and National Research Council of Canada</a:t>
            </a:r>
          </a:p>
          <a:p>
            <a:pPr algn="ctr"/>
            <a:endParaRPr lang="en-CA" altLang="en-US" sz="2800" dirty="0">
              <a:solidFill>
                <a:srgbClr val="1401A3"/>
              </a:solidFill>
            </a:endParaRPr>
          </a:p>
        </p:txBody>
      </p:sp>
      <p:pic>
        <p:nvPicPr>
          <p:cNvPr id="4" name="Picture 5" descr="BarrierTunneling_HCl_HOMO-1_0deg_hires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80" y="3297560"/>
            <a:ext cx="4151536" cy="31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655668" y="3945632"/>
            <a:ext cx="32403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3200" dirty="0" smtClean="0"/>
              <a:t>Tunneling – </a:t>
            </a:r>
          </a:p>
          <a:p>
            <a:pPr>
              <a:spcBef>
                <a:spcPct val="50000"/>
              </a:spcBef>
            </a:pPr>
            <a:r>
              <a:rPr lang="en-CA" altLang="en-US" sz="3200" dirty="0" smtClean="0"/>
              <a:t>A beam splitter for electrons!</a:t>
            </a:r>
            <a:endParaRPr lang="en-CA" altLang="en-US" sz="32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473863"/>
            <a:ext cx="10287000" cy="892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  <a:extLst/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 dirty="0">
                <a:solidFill>
                  <a:srgbClr val="1401A3"/>
                </a:solidFill>
              </a:rPr>
              <a:t>L. V. Keldysh, </a:t>
            </a:r>
            <a:r>
              <a:rPr lang="en-CA" altLang="en-US" sz="2000" dirty="0" err="1">
                <a:solidFill>
                  <a:srgbClr val="1401A3"/>
                </a:solidFill>
              </a:rPr>
              <a:t>Sov</a:t>
            </a:r>
            <a:r>
              <a:rPr lang="en-CA" altLang="en-US" sz="2000" dirty="0">
                <a:solidFill>
                  <a:srgbClr val="1401A3"/>
                </a:solidFill>
              </a:rPr>
              <a:t>. Phys. JETP 20, 1307 (1965</a:t>
            </a:r>
            <a:r>
              <a:rPr lang="en-CA" altLang="en-US" sz="2000" dirty="0" smtClean="0">
                <a:solidFill>
                  <a:srgbClr val="1401A3"/>
                </a:solidFill>
              </a:rPr>
              <a:t>). </a:t>
            </a:r>
            <a:r>
              <a:rPr lang="en-CA" altLang="en-US" sz="2400" dirty="0" smtClean="0">
                <a:solidFill>
                  <a:schemeClr val="tx2"/>
                </a:solidFill>
              </a:rPr>
              <a:t>"</a:t>
            </a:r>
            <a:r>
              <a:rPr lang="en-CA" altLang="en-US" sz="2400" dirty="0">
                <a:solidFill>
                  <a:schemeClr val="tx2"/>
                </a:solidFill>
              </a:rPr>
              <a:t>Ionization in the field of a strong electromagnetic wave" (solids and gases)</a:t>
            </a:r>
            <a:endParaRPr lang="en-US" altLang="en-US" sz="2800" dirty="0">
              <a:solidFill>
                <a:srgbClr val="1401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014597" y="5329406"/>
            <a:ext cx="4164848" cy="14927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275" b="0"/>
              <a:t>Re-collision harmonics </a:t>
            </a:r>
          </a:p>
          <a:p>
            <a:endParaRPr lang="en-CA" altLang="en-US" sz="2275" b="0"/>
          </a:p>
          <a:p>
            <a:r>
              <a:rPr lang="en-CA" altLang="en-US" sz="2275" b="0"/>
              <a:t>d(t) is a two-band transition effect.  </a:t>
            </a:r>
          </a:p>
        </p:txBody>
      </p:sp>
      <p:cxnSp>
        <p:nvCxnSpPr>
          <p:cNvPr id="34820" name="Straight Connector 2"/>
          <p:cNvCxnSpPr>
            <a:cxnSpLocks noChangeShapeType="1"/>
          </p:cNvCxnSpPr>
          <p:nvPr/>
        </p:nvCxnSpPr>
        <p:spPr bwMode="auto">
          <a:xfrm flipV="1">
            <a:off x="910920" y="1882988"/>
            <a:ext cx="8329695" cy="69238"/>
          </a:xfrm>
          <a:prstGeom prst="line">
            <a:avLst/>
          </a:prstGeom>
          <a:noFill/>
          <a:ln w="38100" algn="ctr">
            <a:solidFill>
              <a:srgbClr val="1401A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569653" y="131775"/>
            <a:ext cx="8940800" cy="17266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655" dirty="0" err="1">
                <a:solidFill>
                  <a:srgbClr val="1401A3"/>
                </a:solidFill>
              </a:rPr>
              <a:t>Keldysh’s</a:t>
            </a:r>
            <a:r>
              <a:rPr lang="en-CA" altLang="en-US" sz="2655" dirty="0">
                <a:solidFill>
                  <a:srgbClr val="1401A3"/>
                </a:solidFill>
              </a:rPr>
              <a:t> </a:t>
            </a:r>
            <a:r>
              <a:rPr lang="en-CA" altLang="en-US" sz="2655" dirty="0" smtClean="0">
                <a:solidFill>
                  <a:srgbClr val="1401A3"/>
                </a:solidFill>
              </a:rPr>
              <a:t>1965 </a:t>
            </a:r>
            <a:r>
              <a:rPr lang="en-CA" altLang="en-US" sz="2655" dirty="0">
                <a:solidFill>
                  <a:srgbClr val="1401A3"/>
                </a:solidFill>
              </a:rPr>
              <a:t>paper treated atoms and solids together. </a:t>
            </a:r>
            <a:r>
              <a:rPr lang="en-CA" altLang="en-US" sz="2655" b="0" dirty="0">
                <a:solidFill>
                  <a:srgbClr val="1401A3"/>
                </a:solidFill>
              </a:rPr>
              <a:t>In momentum-energy language, gas harmonics are created by transitions between two bands:</a:t>
            </a:r>
          </a:p>
          <a:p>
            <a:r>
              <a:rPr lang="en-CA" altLang="en-US" sz="2655" b="0" dirty="0">
                <a:solidFill>
                  <a:srgbClr val="1401A3"/>
                </a:solidFill>
              </a:rPr>
              <a:t>– one the massive holes; the other the electrons.</a:t>
            </a:r>
          </a:p>
        </p:txBody>
      </p:sp>
      <p:grpSp>
        <p:nvGrpSpPr>
          <p:cNvPr id="34822" name="Group 2"/>
          <p:cNvGrpSpPr>
            <a:grpSpLocks/>
          </p:cNvGrpSpPr>
          <p:nvPr/>
        </p:nvGrpSpPr>
        <p:grpSpPr bwMode="auto">
          <a:xfrm>
            <a:off x="2880874" y="2424580"/>
            <a:ext cx="2654524" cy="2426358"/>
            <a:chOff x="1931399" y="2341091"/>
            <a:chExt cx="2799326" cy="2559050"/>
          </a:xfrm>
        </p:grpSpPr>
        <p:pic>
          <p:nvPicPr>
            <p:cNvPr id="3482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800" y="2341091"/>
              <a:ext cx="1920875" cy="1878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>
              <a:off x="2335503" y="4525491"/>
              <a:ext cx="2395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2227"/>
            </a:p>
          </p:txBody>
        </p:sp>
        <p:sp>
          <p:nvSpPr>
            <p:cNvPr id="34825" name="Text Box 13"/>
            <p:cNvSpPr txBox="1">
              <a:spLocks noChangeArrowheads="1"/>
            </p:cNvSpPr>
            <p:nvPr/>
          </p:nvSpPr>
          <p:spPr bwMode="auto">
            <a:xfrm>
              <a:off x="3959200" y="4501678"/>
              <a:ext cx="700088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55674" tIns="35475" rIns="55674" bIns="27838"/>
            <a:lstStyle>
              <a:lvl1pPr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</a:tabLs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CA" altLang="en-US" sz="1138">
                  <a:solidFill>
                    <a:srgbClr val="000000"/>
                  </a:solidFill>
                  <a:ea typeface="Microsoft YaHei" panose="020B0503020204020204" pitchFamily="34" charset="-122"/>
                </a:rPr>
                <a:t>momentum</a:t>
              </a:r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2710104" y="4900141"/>
              <a:ext cx="1949194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CA" sz="2227"/>
            </a:p>
          </p:txBody>
        </p:sp>
        <p:cxnSp>
          <p:nvCxnSpPr>
            <p:cNvPr id="34827" name="Straight Arrow Connector 3"/>
            <p:cNvCxnSpPr>
              <a:cxnSpLocks noChangeShapeType="1"/>
            </p:cNvCxnSpPr>
            <p:nvPr/>
          </p:nvCxnSpPr>
          <p:spPr bwMode="auto">
            <a:xfrm>
              <a:off x="4422750" y="2955453"/>
              <a:ext cx="0" cy="192246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0" name="Curved Up Arrow 2"/>
            <p:cNvSpPr>
              <a:spLocks noChangeArrowheads="1"/>
            </p:cNvSpPr>
            <p:nvPr/>
          </p:nvSpPr>
          <p:spPr bwMode="auto">
            <a:xfrm>
              <a:off x="3143434" y="3263428"/>
              <a:ext cx="1042851" cy="717550"/>
            </a:xfrm>
            <a:prstGeom prst="curvedUpArrow">
              <a:avLst>
                <a:gd name="adj1" fmla="val 25000"/>
                <a:gd name="adj2" fmla="val 49993"/>
                <a:gd name="adj3" fmla="val 25000"/>
              </a:avLst>
            </a:prstGeom>
            <a:noFill/>
            <a:ln w="25400" algn="ctr">
              <a:solidFill>
                <a:srgbClr val="2D13E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CA" altLang="en-US" sz="2428"/>
            </a:p>
          </p:txBody>
        </p:sp>
        <p:cxnSp>
          <p:nvCxnSpPr>
            <p:cNvPr id="34829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249833" y="2362250"/>
              <a:ext cx="0" cy="2139428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0" name="TextBox 6"/>
            <p:cNvSpPr txBox="1">
              <a:spLocks noChangeArrowheads="1"/>
            </p:cNvSpPr>
            <p:nvPr/>
          </p:nvSpPr>
          <p:spPr bwMode="auto">
            <a:xfrm rot="16200000">
              <a:off x="1352956" y="3208344"/>
              <a:ext cx="1438921" cy="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138">
                  <a:solidFill>
                    <a:schemeClr val="tx2"/>
                  </a:solidFill>
                </a:rPr>
                <a:t>energy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001838"/>
            <a:ext cx="4818062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2"/>
          <p:cNvSpPr txBox="1">
            <a:spLocks noChangeArrowheads="1"/>
          </p:cNvSpPr>
          <p:nvPr/>
        </p:nvSpPr>
        <p:spPr bwMode="auto">
          <a:xfrm>
            <a:off x="822325" y="-46038"/>
            <a:ext cx="90011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CA" altLang="en-US" sz="3413" dirty="0">
                <a:solidFill>
                  <a:srgbClr val="1401A3"/>
                </a:solidFill>
              </a:rPr>
              <a:t>Two-band harmonic emission – simulation and </a:t>
            </a:r>
            <a:r>
              <a:rPr lang="en-CA" altLang="en-US" sz="3413" dirty="0" err="1">
                <a:solidFill>
                  <a:srgbClr val="1401A3"/>
                </a:solidFill>
              </a:rPr>
              <a:t>recollision</a:t>
            </a:r>
            <a:r>
              <a:rPr lang="en-CA" altLang="en-US" sz="3413" dirty="0">
                <a:solidFill>
                  <a:srgbClr val="1401A3"/>
                </a:solidFill>
              </a:rPr>
              <a:t>.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6583363" y="6777038"/>
            <a:ext cx="3703637" cy="552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59778" tIns="29888" rIns="59778" bIns="29888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600" dirty="0">
                <a:solidFill>
                  <a:schemeClr val="tx2"/>
                </a:solidFill>
              </a:rPr>
              <a:t>Vampa et al, </a:t>
            </a:r>
            <a:r>
              <a:rPr lang="en-CA" altLang="en-US" sz="1600" i="1" dirty="0">
                <a:solidFill>
                  <a:schemeClr val="tx2"/>
                </a:solidFill>
              </a:rPr>
              <a:t>PRL</a:t>
            </a:r>
            <a:r>
              <a:rPr lang="en-CA" altLang="en-US" sz="1600" dirty="0">
                <a:solidFill>
                  <a:schemeClr val="tx2"/>
                </a:solidFill>
              </a:rPr>
              <a:t>  113, 073911, (2014)</a:t>
            </a:r>
          </a:p>
          <a:p>
            <a:r>
              <a:rPr lang="en-CA" altLang="en-US" sz="1600" dirty="0">
                <a:solidFill>
                  <a:schemeClr val="tx2"/>
                </a:solidFill>
              </a:rPr>
              <a:t>Vampa et al, </a:t>
            </a:r>
            <a:r>
              <a:rPr lang="en-CA" altLang="en-US" sz="1600" i="1" dirty="0">
                <a:solidFill>
                  <a:schemeClr val="tx2"/>
                </a:solidFill>
              </a:rPr>
              <a:t>PRB</a:t>
            </a:r>
            <a:r>
              <a:rPr lang="en-CA" altLang="en-US" sz="1600" dirty="0">
                <a:solidFill>
                  <a:schemeClr val="tx2"/>
                </a:solidFill>
              </a:rPr>
              <a:t> 91, 064302 (2015)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6799263" y="1928813"/>
            <a:ext cx="26955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400">
                <a:solidFill>
                  <a:schemeClr val="tx2"/>
                </a:solidFill>
              </a:rPr>
              <a:t>White – Energy as a function of phase </a:t>
            </a:r>
          </a:p>
          <a:p>
            <a:endParaRPr lang="en-CA" altLang="en-US" sz="2400">
              <a:solidFill>
                <a:schemeClr val="tx2"/>
              </a:solidFill>
            </a:endParaRPr>
          </a:p>
          <a:p>
            <a:r>
              <a:rPr lang="en-CA" altLang="en-US" sz="2400">
                <a:solidFill>
                  <a:schemeClr val="tx2"/>
                </a:solidFill>
              </a:rPr>
              <a:t>Obtained using semi-classical electron-hole trajectory moving with </a:t>
            </a:r>
            <a:r>
              <a:rPr lang="en-CA" altLang="en-US" sz="2400" i="1">
                <a:solidFill>
                  <a:schemeClr val="tx2"/>
                </a:solidFill>
              </a:rPr>
              <a:t>band corrected mass 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2767013" y="5761038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Phase</a:t>
            </a:r>
          </a:p>
        </p:txBody>
      </p:sp>
      <p:sp>
        <p:nvSpPr>
          <p:cNvPr id="21511" name="TextBox 2"/>
          <p:cNvSpPr txBox="1">
            <a:spLocks noChangeArrowheads="1"/>
          </p:cNvSpPr>
          <p:nvPr/>
        </p:nvSpPr>
        <p:spPr bwMode="auto">
          <a:xfrm rot="-5400000">
            <a:off x="-523875" y="3379788"/>
            <a:ext cx="297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Harmonic 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935038" y="-42863"/>
            <a:ext cx="851058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CA" altLang="en-US" sz="3413" dirty="0">
                <a:solidFill>
                  <a:srgbClr val="1401A3"/>
                </a:solidFill>
              </a:rPr>
              <a:t>Experiment – </a:t>
            </a:r>
            <a:r>
              <a:rPr lang="en-CA" altLang="en-US" sz="3413" i="1" dirty="0">
                <a:solidFill>
                  <a:srgbClr val="1401A3"/>
                </a:solidFill>
              </a:rPr>
              <a:t>In-situ</a:t>
            </a:r>
            <a:r>
              <a:rPr lang="en-CA" altLang="en-US" sz="3413" dirty="0">
                <a:solidFill>
                  <a:srgbClr val="1401A3"/>
                </a:solidFill>
              </a:rPr>
              <a:t> measurement of harmonics generated from </a:t>
            </a:r>
            <a:r>
              <a:rPr lang="en-CA" altLang="en-US" sz="3413" dirty="0" err="1">
                <a:solidFill>
                  <a:srgbClr val="1401A3"/>
                </a:solidFill>
              </a:rPr>
              <a:t>ZnO</a:t>
            </a:r>
            <a:endParaRPr lang="en-CA" altLang="en-US" sz="3413" dirty="0">
              <a:solidFill>
                <a:srgbClr val="1401A3"/>
              </a:solidFill>
            </a:endParaRPr>
          </a:p>
        </p:txBody>
      </p:sp>
      <p:sp>
        <p:nvSpPr>
          <p:cNvPr id="69637" name="TextBox 1"/>
          <p:cNvSpPr txBox="1">
            <a:spLocks noChangeArrowheads="1"/>
          </p:cNvSpPr>
          <p:nvPr/>
        </p:nvSpPr>
        <p:spPr bwMode="auto">
          <a:xfrm>
            <a:off x="3127375" y="6911975"/>
            <a:ext cx="44656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CA" altLang="en-US" sz="1897" b="0" dirty="0" smtClean="0">
                <a:solidFill>
                  <a:schemeClr val="tx2"/>
                </a:solidFill>
              </a:rPr>
              <a:t>Vampa et al, </a:t>
            </a:r>
            <a:r>
              <a:rPr lang="en-CA" altLang="en-US" sz="1897" b="0" i="1" dirty="0" smtClean="0">
                <a:solidFill>
                  <a:schemeClr val="tx2"/>
                </a:solidFill>
              </a:rPr>
              <a:t>Nature, </a:t>
            </a:r>
            <a:r>
              <a:rPr lang="en-CA" altLang="en-US" sz="1897" dirty="0" smtClean="0">
                <a:solidFill>
                  <a:schemeClr val="tx2"/>
                </a:solidFill>
              </a:rPr>
              <a:t>522</a:t>
            </a:r>
            <a:r>
              <a:rPr lang="en-CA" altLang="en-US" sz="1897" b="0" i="1" dirty="0" smtClean="0">
                <a:solidFill>
                  <a:schemeClr val="tx2"/>
                </a:solidFill>
              </a:rPr>
              <a:t>, </a:t>
            </a:r>
            <a:r>
              <a:rPr lang="en-CA" altLang="en-US" sz="1897" b="0" dirty="0" smtClean="0">
                <a:solidFill>
                  <a:schemeClr val="tx2"/>
                </a:solidFill>
              </a:rPr>
              <a:t>462 (2015)</a:t>
            </a:r>
            <a:endParaRPr lang="en-CA" altLang="en-US" sz="1897" b="0" dirty="0">
              <a:solidFill>
                <a:schemeClr val="tx2"/>
              </a:solidFill>
            </a:endParaRPr>
          </a:p>
        </p:txBody>
      </p:sp>
      <p:pic>
        <p:nvPicPr>
          <p:cNvPr id="27652" name="Picture 6" descr="C:\Users\vampag\Desktop\Papers\Drafts\ALLS-2color\RefereeReply\figure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770188"/>
            <a:ext cx="40417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7738" y="6069013"/>
            <a:ext cx="5059362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altLang="en-US" sz="2560" dirty="0">
                <a:solidFill>
                  <a:srgbClr val="1401A3"/>
                </a:solidFill>
              </a:rPr>
              <a:t>I</a:t>
            </a:r>
            <a:r>
              <a:rPr lang="en-CA" altLang="en-US" sz="2560" baseline="-25000" dirty="0">
                <a:solidFill>
                  <a:srgbClr val="1401A3"/>
                </a:solidFill>
                <a:sym typeface="Symbol" panose="05050102010706020507" pitchFamily="18" charset="2"/>
              </a:rPr>
              <a:t></a:t>
            </a:r>
            <a:r>
              <a:rPr lang="en-CA" altLang="en-US" sz="2560" dirty="0">
                <a:solidFill>
                  <a:srgbClr val="1401A3"/>
                </a:solidFill>
                <a:sym typeface="Symbol" panose="05050102010706020507" pitchFamily="18" charset="2"/>
              </a:rPr>
              <a:t>=10</a:t>
            </a:r>
            <a:r>
              <a:rPr lang="en-CA" altLang="en-US" sz="2560" baseline="30000" dirty="0">
                <a:solidFill>
                  <a:srgbClr val="1401A3"/>
                </a:solidFill>
                <a:sym typeface="Symbol" panose="05050102010706020507" pitchFamily="18" charset="2"/>
              </a:rPr>
              <a:t>12</a:t>
            </a:r>
            <a:r>
              <a:rPr lang="en-CA" altLang="en-US" sz="2560" dirty="0">
                <a:solidFill>
                  <a:srgbClr val="1401A3"/>
                </a:solidFill>
                <a:sym typeface="Symbol" panose="05050102010706020507" pitchFamily="18" charset="2"/>
              </a:rPr>
              <a:t> W/cm</a:t>
            </a:r>
            <a:r>
              <a:rPr lang="en-CA" altLang="en-US" sz="2560" baseline="30000" dirty="0">
                <a:solidFill>
                  <a:srgbClr val="1401A3"/>
                </a:solidFill>
                <a:sym typeface="Symbol" panose="05050102010706020507" pitchFamily="18" charset="2"/>
              </a:rPr>
              <a:t>2</a:t>
            </a:r>
            <a:r>
              <a:rPr lang="en-CA" altLang="en-US" sz="2560" dirty="0">
                <a:solidFill>
                  <a:srgbClr val="1401A3"/>
                </a:solidFill>
                <a:sym typeface="Symbol" panose="05050102010706020507" pitchFamily="18" charset="2"/>
              </a:rPr>
              <a:t>; I</a:t>
            </a:r>
            <a:r>
              <a:rPr lang="en-CA" altLang="en-US" sz="2560" baseline="-25000" dirty="0">
                <a:solidFill>
                  <a:srgbClr val="1401A3"/>
                </a:solidFill>
                <a:sym typeface="Symbol" panose="05050102010706020507" pitchFamily="18" charset="2"/>
              </a:rPr>
              <a:t>2</a:t>
            </a:r>
            <a:r>
              <a:rPr lang="en-CA" altLang="en-US" sz="2560" dirty="0">
                <a:solidFill>
                  <a:srgbClr val="1401A3"/>
                </a:solidFill>
                <a:sym typeface="Symbol" panose="05050102010706020507" pitchFamily="18" charset="2"/>
              </a:rPr>
              <a:t>=10</a:t>
            </a:r>
            <a:r>
              <a:rPr lang="en-CA" altLang="en-US" sz="2560" baseline="30000" dirty="0">
                <a:solidFill>
                  <a:srgbClr val="1401A3"/>
                </a:solidFill>
                <a:sym typeface="Symbol" panose="05050102010706020507" pitchFamily="18" charset="2"/>
              </a:rPr>
              <a:t>7</a:t>
            </a:r>
            <a:r>
              <a:rPr lang="en-CA" altLang="en-US" sz="2560" dirty="0">
                <a:solidFill>
                  <a:srgbClr val="1401A3"/>
                </a:solidFill>
                <a:sym typeface="Symbol" panose="05050102010706020507" pitchFamily="18" charset="2"/>
              </a:rPr>
              <a:t> W/cm</a:t>
            </a:r>
            <a:r>
              <a:rPr lang="en-CA" altLang="en-US" sz="2560" baseline="30000" dirty="0">
                <a:solidFill>
                  <a:srgbClr val="1401A3"/>
                </a:solidFill>
                <a:sym typeface="Symbol" panose="05050102010706020507" pitchFamily="18" charset="2"/>
              </a:rPr>
              <a:t>2</a:t>
            </a:r>
            <a:endParaRPr lang="en-CA" altLang="en-US" sz="2560" dirty="0">
              <a:solidFill>
                <a:srgbClr val="1401A3"/>
              </a:solidFill>
            </a:endParaRPr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6080125" y="1373188"/>
            <a:ext cx="3959225" cy="954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>
                <a:solidFill>
                  <a:schemeClr val="tx2"/>
                </a:solidFill>
              </a:rPr>
              <a:t>Note:  Typical HHG pulse duration = 1.7 fs</a:t>
            </a:r>
          </a:p>
        </p:txBody>
      </p:sp>
      <p:pic>
        <p:nvPicPr>
          <p:cNvPr id="276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433638"/>
            <a:ext cx="34671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039044" y="1100138"/>
            <a:ext cx="7992888" cy="0"/>
          </a:xfrm>
          <a:prstGeom prst="line">
            <a:avLst/>
          </a:prstGeom>
          <a:noFill/>
          <a:ln w="38100" cap="flat" cmpd="sng" algn="ctr">
            <a:solidFill>
              <a:srgbClr val="1401A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74" y="1602704"/>
            <a:ext cx="5473030" cy="53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750888" y="128588"/>
            <a:ext cx="9217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1401A3"/>
                </a:solidFill>
              </a:rPr>
              <a:t>From identifying the </a:t>
            </a:r>
            <a:r>
              <a:rPr lang="en-CA" altLang="en-US" dirty="0" smtClean="0">
                <a:solidFill>
                  <a:srgbClr val="1401A3"/>
                </a:solidFill>
              </a:rPr>
              <a:t>process</a:t>
            </a:r>
            <a:endParaRPr lang="en-CA" altLang="en-US" dirty="0">
              <a:solidFill>
                <a:srgbClr val="1401A3"/>
              </a:solidFill>
            </a:endParaRPr>
          </a:p>
          <a:p>
            <a:r>
              <a:rPr lang="en-CA" altLang="en-US" dirty="0">
                <a:solidFill>
                  <a:srgbClr val="1401A3"/>
                </a:solidFill>
              </a:rPr>
              <a:t>To measuring band structure</a:t>
            </a:r>
          </a:p>
        </p:txBody>
      </p:sp>
      <p:cxnSp>
        <p:nvCxnSpPr>
          <p:cNvPr id="33796" name="Straight Connector 4"/>
          <p:cNvCxnSpPr>
            <a:cxnSpLocks noChangeShapeType="1"/>
          </p:cNvCxnSpPr>
          <p:nvPr/>
        </p:nvCxnSpPr>
        <p:spPr bwMode="auto">
          <a:xfrm>
            <a:off x="823020" y="1281336"/>
            <a:ext cx="8640763" cy="0"/>
          </a:xfrm>
          <a:prstGeom prst="line">
            <a:avLst/>
          </a:prstGeom>
          <a:noFill/>
          <a:ln w="38100" algn="ctr">
            <a:solidFill>
              <a:srgbClr val="1401A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78100"/>
            <a:ext cx="94869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06425" y="201613"/>
            <a:ext cx="9199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200">
                <a:solidFill>
                  <a:srgbClr val="1401A3"/>
                </a:solidFill>
              </a:rPr>
              <a:t>Reconstructed k-dependent band difference --</a:t>
            </a:r>
          </a:p>
          <a:p>
            <a:r>
              <a:rPr lang="en-CA" altLang="en-US" sz="3200">
                <a:solidFill>
                  <a:srgbClr val="1401A3"/>
                </a:solidFill>
              </a:rPr>
              <a:t>Photoelectron spectroscopy in reverse</a:t>
            </a:r>
          </a:p>
        </p:txBody>
      </p:sp>
      <p:cxnSp>
        <p:nvCxnSpPr>
          <p:cNvPr id="35844" name="Straight Connector 4"/>
          <p:cNvCxnSpPr>
            <a:cxnSpLocks noChangeShapeType="1"/>
          </p:cNvCxnSpPr>
          <p:nvPr/>
        </p:nvCxnSpPr>
        <p:spPr bwMode="auto">
          <a:xfrm>
            <a:off x="679450" y="1277938"/>
            <a:ext cx="8928100" cy="0"/>
          </a:xfrm>
          <a:prstGeom prst="line">
            <a:avLst/>
          </a:prstGeom>
          <a:noFill/>
          <a:ln w="38100" algn="ctr">
            <a:solidFill>
              <a:srgbClr val="1401A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1766656" y="1570037"/>
            <a:ext cx="6761394" cy="6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b="0" dirty="0">
                <a:solidFill>
                  <a:schemeClr val="tx2"/>
                </a:solidFill>
              </a:rPr>
              <a:t>Simulated spectrum for </a:t>
            </a:r>
            <a:r>
              <a:rPr lang="en-CA" altLang="en-US" b="0" dirty="0" err="1">
                <a:solidFill>
                  <a:schemeClr val="tx2"/>
                </a:solidFill>
              </a:rPr>
              <a:t>ZnO</a:t>
            </a:r>
            <a:endParaRPr lang="en-CA" altLang="en-US" b="0" dirty="0">
              <a:solidFill>
                <a:schemeClr val="tx2"/>
              </a:solidFill>
            </a:endParaRPr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2406650" y="6869113"/>
            <a:ext cx="547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400" b="0" dirty="0">
                <a:solidFill>
                  <a:schemeClr val="tx2"/>
                </a:solidFill>
              </a:rPr>
              <a:t>Vampa et al, </a:t>
            </a:r>
            <a:r>
              <a:rPr lang="en-CA" altLang="en-US" sz="2400" b="0" i="1" dirty="0" smtClean="0">
                <a:solidFill>
                  <a:schemeClr val="tx2"/>
                </a:solidFill>
              </a:rPr>
              <a:t>PRL</a:t>
            </a:r>
            <a:r>
              <a:rPr lang="en-CA" altLang="en-US" sz="2400" dirty="0" smtClean="0">
                <a:solidFill>
                  <a:schemeClr val="tx2"/>
                </a:solidFill>
              </a:rPr>
              <a:t>. 115</a:t>
            </a:r>
            <a:r>
              <a:rPr lang="en-CA" altLang="en-US" sz="2400" b="0" dirty="0" smtClean="0">
                <a:solidFill>
                  <a:schemeClr val="tx2"/>
                </a:solidFill>
              </a:rPr>
              <a:t>, 193603 (2015)</a:t>
            </a:r>
            <a:endParaRPr lang="en-CA" altLang="en-US" sz="24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895350" y="2730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>
                <a:solidFill>
                  <a:schemeClr val="tx2"/>
                </a:solidFill>
              </a:rPr>
              <a:t>Summing up: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98475" y="1122794"/>
            <a:ext cx="936148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7429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CA" altLang="en-US" sz="3200" b="0" dirty="0">
                <a:solidFill>
                  <a:srgbClr val="1401A3"/>
                </a:solidFill>
              </a:rPr>
              <a:t>Re-collision seems to </a:t>
            </a:r>
            <a:r>
              <a:rPr lang="en-CA" altLang="en-US" sz="3200" b="0" dirty="0" smtClean="0">
                <a:solidFill>
                  <a:srgbClr val="1401A3"/>
                </a:solidFill>
              </a:rPr>
              <a:t>be more </a:t>
            </a:r>
            <a:r>
              <a:rPr lang="en-CA" altLang="en-US" sz="3200" b="0" dirty="0">
                <a:solidFill>
                  <a:srgbClr val="1401A3"/>
                </a:solidFill>
              </a:rPr>
              <a:t>general </a:t>
            </a:r>
            <a:r>
              <a:rPr lang="en-CA" altLang="en-US" sz="3200" b="0" dirty="0" smtClean="0">
                <a:solidFill>
                  <a:srgbClr val="1401A3"/>
                </a:solidFill>
              </a:rPr>
              <a:t>than </a:t>
            </a:r>
            <a:r>
              <a:rPr lang="en-CA" altLang="en-US" sz="3200" b="0" dirty="0">
                <a:solidFill>
                  <a:srgbClr val="1401A3"/>
                </a:solidFill>
              </a:rPr>
              <a:t>many of us thought.  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CA" altLang="en-US" sz="3200" b="0" dirty="0">
              <a:solidFill>
                <a:srgbClr val="1401A3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CA" altLang="en-US" sz="3200" b="0" dirty="0">
                <a:solidFill>
                  <a:srgbClr val="1401A3"/>
                </a:solidFill>
              </a:rPr>
              <a:t>There is </a:t>
            </a:r>
            <a:r>
              <a:rPr lang="en-CA" altLang="en-US" sz="3200" b="0" dirty="0" smtClean="0">
                <a:solidFill>
                  <a:srgbClr val="1401A3"/>
                </a:solidFill>
              </a:rPr>
              <a:t>a lot left to be learned </a:t>
            </a:r>
            <a:r>
              <a:rPr lang="en-CA" altLang="en-US" sz="3200" b="0" dirty="0">
                <a:solidFill>
                  <a:srgbClr val="1401A3"/>
                </a:solidFill>
              </a:rPr>
              <a:t>about competing mechanisms in solids.  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CA" altLang="en-US" sz="3200" b="0" dirty="0">
              <a:solidFill>
                <a:srgbClr val="1401A3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CA" altLang="en-US" sz="3200" b="0" dirty="0" smtClean="0">
                <a:solidFill>
                  <a:srgbClr val="1401A3"/>
                </a:solidFill>
              </a:rPr>
              <a:t>Two color (2-D) measurement </a:t>
            </a:r>
            <a:r>
              <a:rPr lang="en-CA" altLang="en-US" sz="3200" b="0" dirty="0">
                <a:solidFill>
                  <a:srgbClr val="1401A3"/>
                </a:solidFill>
              </a:rPr>
              <a:t>can: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3200" b="0" i="1" dirty="0"/>
              <a:t>characterize pulses</a:t>
            </a:r>
            <a:endParaRPr lang="en-CA" altLang="en-US" sz="3200" b="0" dirty="0">
              <a:solidFill>
                <a:srgbClr val="1401A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3200" b="0" i="1" dirty="0"/>
              <a:t>distinguish the underlying physics</a:t>
            </a:r>
            <a:r>
              <a:rPr lang="en-CA" altLang="en-US" sz="3200" b="0" dirty="0">
                <a:solidFill>
                  <a:srgbClr val="1401A3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en-US" sz="3200" b="0" i="1" dirty="0"/>
              <a:t>characterize media</a:t>
            </a:r>
            <a:r>
              <a:rPr lang="en-CA" altLang="en-US" sz="3200" b="0" dirty="0">
                <a:solidFill>
                  <a:srgbClr val="1401A3"/>
                </a:solidFill>
              </a:rPr>
              <a:t> (from orbitals to band structure)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CA" altLang="en-US" sz="3200" dirty="0">
              <a:solidFill>
                <a:srgbClr val="1401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460313" y="311150"/>
            <a:ext cx="6839562" cy="54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CF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484" tIns="40741" rIns="81484" bIns="40741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987" dirty="0" err="1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JASLab</a:t>
            </a:r>
            <a:r>
              <a:rPr lang="en-US" altLang="en-US" sz="2987" dirty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 group 2015</a:t>
            </a:r>
            <a:endParaRPr lang="en-US" altLang="en-US" sz="2987" b="0" dirty="0">
              <a:solidFill>
                <a:srgbClr val="0033C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1338393" y="857250"/>
            <a:ext cx="7458193" cy="6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499" tIns="40750" rIns="81499" bIns="4075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27" dirty="0">
                <a:solidFill>
                  <a:schemeClr val="tx2"/>
                </a:solidFill>
              </a:rPr>
              <a:t>Canada, China, France, Germany, Italy, Iran, </a:t>
            </a:r>
            <a:r>
              <a:rPr lang="en-CA" altLang="en-US" sz="2027" dirty="0">
                <a:solidFill>
                  <a:schemeClr val="tx2"/>
                </a:solidFill>
              </a:rPr>
              <a:t>Korea,</a:t>
            </a:r>
            <a:r>
              <a:rPr lang="en-CA" altLang="en-US" sz="3413" dirty="0">
                <a:solidFill>
                  <a:schemeClr val="tx2"/>
                </a:solidFill>
              </a:rPr>
              <a:t> </a:t>
            </a:r>
            <a:r>
              <a:rPr lang="en-US" altLang="en-US" sz="2027" dirty="0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2107" y="2289175"/>
            <a:ext cx="2012433" cy="3529393"/>
          </a:xfrm>
          <a:prstGeom prst="rect">
            <a:avLst/>
          </a:prstGeom>
          <a:noFill/>
        </p:spPr>
        <p:txBody>
          <a:bodyPr lIns="81499" tIns="40750" rIns="81499" bIns="40750">
            <a:spAutoFit/>
          </a:bodyPr>
          <a:lstStyle/>
          <a:p>
            <a:pPr>
              <a:defRPr/>
            </a:pPr>
            <a:r>
              <a:rPr lang="en-CA" sz="2240" dirty="0">
                <a:solidFill>
                  <a:schemeClr val="tx2"/>
                </a:solidFill>
              </a:rPr>
              <a:t>Funds:</a:t>
            </a:r>
          </a:p>
          <a:p>
            <a:pPr>
              <a:defRPr/>
            </a:pPr>
            <a:endParaRPr lang="en-CA" sz="2240" dirty="0">
              <a:solidFill>
                <a:schemeClr val="tx2"/>
              </a:solidFill>
            </a:endParaRPr>
          </a:p>
          <a:p>
            <a:pPr marL="237707" indent="-237707">
              <a:buFont typeface="Arial" pitchFamily="34" charset="0"/>
              <a:buChar char="•"/>
              <a:defRPr/>
            </a:pPr>
            <a:r>
              <a:rPr lang="en-CA" sz="2240" dirty="0">
                <a:solidFill>
                  <a:schemeClr val="tx2"/>
                </a:solidFill>
              </a:rPr>
              <a:t>NRC</a:t>
            </a:r>
          </a:p>
          <a:p>
            <a:pPr marL="237707" indent="-237707">
              <a:buFont typeface="Arial" pitchFamily="34" charset="0"/>
              <a:buChar char="•"/>
              <a:defRPr/>
            </a:pPr>
            <a:r>
              <a:rPr lang="en-CA" sz="2240" dirty="0">
                <a:solidFill>
                  <a:schemeClr val="tx2"/>
                </a:solidFill>
              </a:rPr>
              <a:t>NSERC</a:t>
            </a:r>
          </a:p>
          <a:p>
            <a:pPr marL="237707" indent="-237707">
              <a:buFont typeface="Arial" pitchFamily="34" charset="0"/>
              <a:buChar char="•"/>
              <a:defRPr/>
            </a:pPr>
            <a:r>
              <a:rPr lang="en-CA" sz="2240" dirty="0">
                <a:solidFill>
                  <a:schemeClr val="tx2"/>
                </a:solidFill>
              </a:rPr>
              <a:t>CRC</a:t>
            </a:r>
          </a:p>
          <a:p>
            <a:pPr marL="237707" indent="-237707">
              <a:buFont typeface="Arial" pitchFamily="34" charset="0"/>
              <a:buChar char="•"/>
              <a:defRPr/>
            </a:pPr>
            <a:r>
              <a:rPr lang="en-CA" sz="2240" dirty="0">
                <a:solidFill>
                  <a:schemeClr val="tx2"/>
                </a:solidFill>
              </a:rPr>
              <a:t>CFI/ORF</a:t>
            </a:r>
          </a:p>
          <a:p>
            <a:pPr>
              <a:defRPr/>
            </a:pPr>
            <a:endParaRPr lang="en-CA" sz="2240" dirty="0">
              <a:solidFill>
                <a:schemeClr val="tx2"/>
              </a:solidFill>
            </a:endParaRPr>
          </a:p>
          <a:p>
            <a:pPr marL="237707" indent="-237707">
              <a:buFont typeface="Arial" pitchFamily="34" charset="0"/>
              <a:buChar char="•"/>
              <a:defRPr/>
            </a:pPr>
            <a:r>
              <a:rPr lang="en-CA" sz="2240" dirty="0">
                <a:solidFill>
                  <a:schemeClr val="tx2"/>
                </a:solidFill>
              </a:rPr>
              <a:t>US AFOSR</a:t>
            </a:r>
          </a:p>
          <a:p>
            <a:pPr marL="237707" indent="-237707">
              <a:buFont typeface="Arial" pitchFamily="34" charset="0"/>
              <a:buChar char="•"/>
              <a:defRPr/>
            </a:pPr>
            <a:r>
              <a:rPr lang="en-CA" sz="2240" dirty="0">
                <a:solidFill>
                  <a:schemeClr val="tx2"/>
                </a:solidFill>
              </a:rPr>
              <a:t>US Army</a:t>
            </a:r>
          </a:p>
          <a:p>
            <a:pPr marL="237707" indent="-237707">
              <a:buFont typeface="Arial" pitchFamily="34" charset="0"/>
              <a:buChar char="•"/>
              <a:defRPr/>
            </a:pPr>
            <a:r>
              <a:rPr lang="en-CA" sz="2240" dirty="0">
                <a:solidFill>
                  <a:schemeClr val="tx2"/>
                </a:solidFill>
              </a:rPr>
              <a:t>US DARPA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1" y="1857400"/>
            <a:ext cx="6903141" cy="457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056640"/>
            <a:ext cx="8908627" cy="35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42434" y="4389121"/>
            <a:ext cx="2369026" cy="101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526" tIns="48763" rIns="97526" bIns="48763">
            <a:spAutoFit/>
          </a:bodyPr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987">
                <a:solidFill>
                  <a:srgbClr val="000066"/>
                </a:solidFill>
                <a:cs typeface="Arial" panose="020B0604020202020204" pitchFamily="34" charset="0"/>
              </a:rPr>
              <a:t>Removing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987">
                <a:solidFill>
                  <a:srgbClr val="000066"/>
                </a:solidFill>
                <a:cs typeface="Arial" panose="020B0604020202020204" pitchFamily="34" charset="0"/>
              </a:rPr>
              <a:t>the electron</a:t>
            </a:r>
            <a:endParaRPr lang="en-US" altLang="en-US" sz="2987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783460" y="4805333"/>
            <a:ext cx="1208452" cy="5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526" tIns="48763" rIns="97526" bIns="48763">
            <a:spAutoFit/>
          </a:bodyPr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987" dirty="0" smtClean="0">
                <a:solidFill>
                  <a:srgbClr val="000066"/>
                </a:solidFill>
                <a:cs typeface="Arial" panose="020B0604020202020204" pitchFamily="34" charset="0"/>
              </a:rPr>
              <a:t>F=ma</a:t>
            </a:r>
            <a:endParaRPr lang="en-US" altLang="en-US" sz="2987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87716" y="4805333"/>
            <a:ext cx="2963740" cy="5581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526" tIns="48763" rIns="97526" bIns="48763">
            <a:spAutoFit/>
          </a:bodyPr>
          <a:lstStyle>
            <a:lvl1pPr defTabSz="1006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6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6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6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6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987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Recombination</a:t>
            </a:r>
            <a:endParaRPr lang="en-US" altLang="en-US" sz="2987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 flipV="1">
            <a:off x="977900" y="973667"/>
            <a:ext cx="8067040" cy="20320"/>
          </a:xfrm>
          <a:prstGeom prst="line">
            <a:avLst/>
          </a:prstGeom>
          <a:noFill/>
          <a:ln w="25400">
            <a:solidFill>
              <a:srgbClr val="1401A3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rgbClr val="0C016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660" tIns="44330" rIns="88660" bIns="44330"/>
          <a:lstStyle/>
          <a:p>
            <a:endParaRPr lang="en-CA" sz="3840"/>
          </a:p>
        </p:txBody>
      </p:sp>
      <p:sp>
        <p:nvSpPr>
          <p:cNvPr id="18439" name="Text Box 34"/>
          <p:cNvSpPr txBox="1">
            <a:spLocks noChangeArrowheads="1"/>
          </p:cNvSpPr>
          <p:nvPr/>
        </p:nvSpPr>
        <p:spPr bwMode="auto">
          <a:xfrm>
            <a:off x="909551" y="-58185"/>
            <a:ext cx="8758998" cy="113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8660" tIns="44330" rIns="88660" bIns="4433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3413" dirty="0">
                <a:solidFill>
                  <a:srgbClr val="1401A3"/>
                </a:solidFill>
              </a:rPr>
              <a:t>Completing the ionization event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3413" dirty="0">
                <a:solidFill>
                  <a:srgbClr val="1401A3"/>
                </a:solidFill>
              </a:rPr>
              <a:t>– the fundamental attosecond idea</a:t>
            </a:r>
            <a:endParaRPr lang="en-CA" altLang="en-US" sz="3413" dirty="0">
              <a:solidFill>
                <a:srgbClr val="1401A3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91" y="6537920"/>
            <a:ext cx="6606258" cy="7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39644" y="6105872"/>
            <a:ext cx="148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h</a:t>
            </a:r>
            <a:r>
              <a:rPr lang="en-CA" sz="2000" dirty="0">
                <a:solidFill>
                  <a:schemeClr val="tx2"/>
                </a:solidFill>
                <a:sym typeface="Symbol" panose="05050102010706020507" pitchFamily="18" charset="2"/>
              </a:rPr>
              <a:t>=100 eV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9639" y="6137810"/>
            <a:ext cx="148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h</a:t>
            </a:r>
            <a:r>
              <a:rPr lang="en-CA" sz="2000" dirty="0">
                <a:solidFill>
                  <a:schemeClr val="tx2"/>
                </a:solidFill>
                <a:sym typeface="Symbol" panose="05050102010706020507" pitchFamily="18" charset="2"/>
              </a:rPr>
              <a:t>=25 eV</a:t>
            </a:r>
            <a:endParaRPr lang="en-CA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16238" y="1506538"/>
          <a:ext cx="6432550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ビットマップ イメージ" r:id="rId3" imgW="4525007" imgH="3629532" progId="Paint.Picture">
                  <p:embed/>
                </p:oleObj>
              </mc:Choice>
              <mc:Fallback>
                <p:oleObj name="ビットマップ イメージ" r:id="rId3" imgW="4525007" imgH="3629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506538"/>
                        <a:ext cx="6432550" cy="544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1227138" y="152400"/>
            <a:ext cx="78533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660" tIns="44330" rIns="88660" bIns="44330">
            <a:spAutoFit/>
          </a:bodyPr>
          <a:lstStyle>
            <a:lvl1pPr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5925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1850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6188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2113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9313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6513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3713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0913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840">
                <a:solidFill>
                  <a:srgbClr val="0000CC"/>
                </a:solidFill>
                <a:cs typeface="Arial" panose="020B0604020202020204" pitchFamily="34" charset="0"/>
              </a:rPr>
              <a:t>An Atto-Nano e-beam</a:t>
            </a:r>
            <a:endParaRPr lang="en-CA" altLang="en-US" sz="384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 flipV="1">
            <a:off x="606425" y="990600"/>
            <a:ext cx="8474075" cy="31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CA" sz="3840"/>
          </a:p>
        </p:txBody>
      </p:sp>
      <p:graphicFrame>
        <p:nvGraphicFramePr>
          <p:cNvPr id="5125" name="Object 5"/>
          <p:cNvGraphicFramePr>
            <a:graphicFrameLocks noGrp="1" noChangeAspect="1"/>
          </p:cNvGraphicFramePr>
          <p:nvPr>
            <p:ph/>
          </p:nvPr>
        </p:nvGraphicFramePr>
        <p:xfrm>
          <a:off x="2617788" y="5602288"/>
          <a:ext cx="21859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5" imgW="939800" imgH="228600" progId="Equation.3">
                  <p:embed/>
                </p:oleObj>
              </mc:Choice>
              <mc:Fallback>
                <p:oleObj name="Equation" r:id="rId5" imgW="9398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5602288"/>
                        <a:ext cx="2185987" cy="560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6748463" y="6875463"/>
            <a:ext cx="3538537" cy="41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660" tIns="44330" rIns="88660" bIns="44330">
            <a:spAutoFit/>
          </a:bodyPr>
          <a:lstStyle>
            <a:lvl1pPr marL="415925" indent="-415925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415925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6188" indent="-414338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2113" indent="-415925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415925" defTabSz="831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415925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415925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415925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415925" defTabSz="831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133" b="0" i="1" dirty="0">
                <a:solidFill>
                  <a:schemeClr val="tx2"/>
                </a:solidFill>
                <a:cs typeface="Arial" panose="020B0604020202020204" pitchFamily="34" charset="0"/>
              </a:rPr>
              <a:t>Nature</a:t>
            </a:r>
            <a:r>
              <a:rPr lang="en-US" altLang="en-US" sz="2133" b="0" dirty="0">
                <a:solidFill>
                  <a:schemeClr val="tx2"/>
                </a:solidFill>
                <a:cs typeface="Arial" panose="020B0604020202020204" pitchFamily="34" charset="0"/>
              </a:rPr>
              <a:t>, </a:t>
            </a:r>
            <a:r>
              <a:rPr lang="en-US" altLang="en-US" sz="2133" dirty="0">
                <a:solidFill>
                  <a:schemeClr val="tx2"/>
                </a:solidFill>
                <a:cs typeface="Arial" panose="020B0604020202020204" pitchFamily="34" charset="0"/>
              </a:rPr>
              <a:t>417, </a:t>
            </a:r>
            <a:r>
              <a:rPr lang="en-US" altLang="en-US" sz="2133" b="0" dirty="0">
                <a:solidFill>
                  <a:schemeClr val="tx2"/>
                </a:solidFill>
                <a:cs typeface="Arial" panose="020B0604020202020204" pitchFamily="34" charset="0"/>
              </a:rPr>
              <a:t>917, (2002)</a:t>
            </a:r>
            <a:endParaRPr lang="en-CA" altLang="en-US" sz="2133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 flipV="1">
            <a:off x="4802188" y="4017963"/>
            <a:ext cx="2047875" cy="18716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CA" sz="3840"/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5297488" y="4041775"/>
            <a:ext cx="230187" cy="1539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 sz="3840"/>
          </a:p>
        </p:txBody>
      </p:sp>
      <p:sp>
        <p:nvSpPr>
          <p:cNvPr id="217097" name="Oval 9"/>
          <p:cNvSpPr>
            <a:spLocks noChangeArrowheads="1"/>
          </p:cNvSpPr>
          <p:nvPr/>
        </p:nvSpPr>
        <p:spPr bwMode="auto">
          <a:xfrm>
            <a:off x="5449888" y="3887788"/>
            <a:ext cx="230187" cy="1539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 sz="384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75" y="2307449"/>
            <a:ext cx="3607930" cy="292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Box 18"/>
          <p:cNvSpPr txBox="1">
            <a:spLocks noChangeArrowheads="1"/>
          </p:cNvSpPr>
          <p:nvPr/>
        </p:nvSpPr>
        <p:spPr bwMode="auto">
          <a:xfrm>
            <a:off x="5826855" y="5227510"/>
            <a:ext cx="2798140" cy="10592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5369" tIns="47684" rIns="95369" bIns="47684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86">
                <a:solidFill>
                  <a:schemeClr val="tx2"/>
                </a:solidFill>
              </a:rPr>
              <a:t>Orbital structure of O</a:t>
            </a:r>
            <a:r>
              <a:rPr lang="en-CA" altLang="en-US" sz="2086" baseline="-25000">
                <a:solidFill>
                  <a:schemeClr val="tx2"/>
                </a:solidFill>
              </a:rPr>
              <a:t>2</a:t>
            </a:r>
            <a:r>
              <a:rPr lang="en-CA" altLang="en-US" sz="2086">
                <a:solidFill>
                  <a:schemeClr val="tx2"/>
                </a:solidFill>
              </a:rPr>
              <a:t> as seen by tunnelling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5" y="2360132"/>
            <a:ext cx="3508587" cy="232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1204432" y="5125157"/>
            <a:ext cx="3398708" cy="1059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369" tIns="47684" rIns="95369" bIns="47684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86">
                <a:solidFill>
                  <a:schemeClr val="tx2"/>
                </a:solidFill>
              </a:rPr>
              <a:t>N</a:t>
            </a:r>
            <a:r>
              <a:rPr lang="en-CA" altLang="en-US" sz="2086" baseline="-25000">
                <a:solidFill>
                  <a:schemeClr val="tx2"/>
                </a:solidFill>
              </a:rPr>
              <a:t>2</a:t>
            </a:r>
            <a:r>
              <a:rPr lang="en-CA" altLang="en-US" sz="2086">
                <a:solidFill>
                  <a:schemeClr val="tx2"/>
                </a:solidFill>
              </a:rPr>
              <a:t> as seen by Laser Induced Electron Diffraction</a:t>
            </a: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149768" y="303755"/>
            <a:ext cx="7882164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413" dirty="0" smtClean="0">
                <a:solidFill>
                  <a:srgbClr val="1401A3"/>
                </a:solidFill>
              </a:rPr>
              <a:t>An </a:t>
            </a:r>
            <a:r>
              <a:rPr lang="en-CA" altLang="en-US" sz="3413" dirty="0">
                <a:solidFill>
                  <a:srgbClr val="1401A3"/>
                </a:solidFill>
              </a:rPr>
              <a:t>atom or molecule probes itself.</a:t>
            </a:r>
          </a:p>
        </p:txBody>
      </p:sp>
      <p:cxnSp>
        <p:nvCxnSpPr>
          <p:cNvPr id="33799" name="Straight Connector 4"/>
          <p:cNvCxnSpPr>
            <a:cxnSpLocks noChangeShapeType="1"/>
          </p:cNvCxnSpPr>
          <p:nvPr/>
        </p:nvCxnSpPr>
        <p:spPr bwMode="auto">
          <a:xfrm>
            <a:off x="1237820" y="1120542"/>
            <a:ext cx="7167692" cy="0"/>
          </a:xfrm>
          <a:prstGeom prst="line">
            <a:avLst/>
          </a:prstGeom>
          <a:noFill/>
          <a:ln w="38100" algn="ctr">
            <a:solidFill>
              <a:srgbClr val="1401A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485178" y="1131900"/>
            <a:ext cx="3549227" cy="11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275" b="0">
                <a:solidFill>
                  <a:schemeClr val="tx2"/>
                </a:solidFill>
              </a:rPr>
              <a:t>Tunnelling is like a filter through which an orbital can be viewed.  </a:t>
            </a:r>
          </a:p>
        </p:txBody>
      </p:sp>
      <p:sp>
        <p:nvSpPr>
          <p:cNvPr id="33801" name="TextBox 6"/>
          <p:cNvSpPr txBox="1">
            <a:spLocks noChangeArrowheads="1"/>
          </p:cNvSpPr>
          <p:nvPr/>
        </p:nvSpPr>
        <p:spPr bwMode="auto">
          <a:xfrm>
            <a:off x="1115625" y="1222210"/>
            <a:ext cx="3508587" cy="11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275" b="0">
                <a:solidFill>
                  <a:schemeClr val="tx2"/>
                </a:solidFill>
              </a:rPr>
              <a:t>The re-collision electron diffracts from the parent 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0844" y="6868343"/>
            <a:ext cx="66170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Probing quantum systems from the inside</a:t>
            </a:r>
            <a:endParaRPr lang="en-CA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90600" y="1143000"/>
          <a:ext cx="33432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Graph" r:id="rId3" imgW="3343046" imgH="2820010" progId="Origin50.Graph">
                  <p:embed/>
                </p:oleObj>
              </mc:Choice>
              <mc:Fallback>
                <p:oleObj name="Graph" r:id="rId3" imgW="3343046" imgH="282001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33432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981200" y="3505200"/>
          <a:ext cx="81105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Graph" r:id="rId5" imgW="3535680" imgH="2961437" progId="Origin50.Graph">
                  <p:embed/>
                </p:oleObj>
              </mc:Choice>
              <mc:Fallback>
                <p:oleObj name="Graph" r:id="rId5" imgW="3535680" imgH="296143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811053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-931863" y="2043113"/>
          <a:ext cx="6477001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Graph" r:id="rId7" imgW="3394253" imgH="2820010" progId="Origin50.Graph">
                  <p:embed/>
                </p:oleObj>
              </mc:Choice>
              <mc:Fallback>
                <p:oleObj name="Graph" r:id="rId7" imgW="3394253" imgH="282001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1863" y="2043113"/>
                        <a:ext cx="6477001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Freeform 5"/>
          <p:cNvSpPr>
            <a:spLocks/>
          </p:cNvSpPr>
          <p:nvPr/>
        </p:nvSpPr>
        <p:spPr bwMode="auto">
          <a:xfrm flipV="1">
            <a:off x="3962400" y="2717800"/>
            <a:ext cx="6048375" cy="558800"/>
          </a:xfrm>
          <a:custGeom>
            <a:avLst/>
            <a:gdLst>
              <a:gd name="T0" fmla="*/ 2147483646 w 3920"/>
              <a:gd name="T1" fmla="*/ 2147483646 h 352"/>
              <a:gd name="T2" fmla="*/ 2147483646 w 3920"/>
              <a:gd name="T3" fmla="*/ 2147483646 h 352"/>
              <a:gd name="T4" fmla="*/ 2147483646 w 3920"/>
              <a:gd name="T5" fmla="*/ 2147483646 h 352"/>
              <a:gd name="T6" fmla="*/ 0 w 3920"/>
              <a:gd name="T7" fmla="*/ 2147483646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3920"/>
              <a:gd name="T13" fmla="*/ 0 h 352"/>
              <a:gd name="T14" fmla="*/ 3920 w 3920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0" h="352">
                <a:moveTo>
                  <a:pt x="384" y="16"/>
                </a:moveTo>
                <a:cubicBezTo>
                  <a:pt x="1328" y="8"/>
                  <a:pt x="2272" y="0"/>
                  <a:pt x="2784" y="16"/>
                </a:cubicBezTo>
                <a:cubicBezTo>
                  <a:pt x="3296" y="32"/>
                  <a:pt x="3920" y="56"/>
                  <a:pt x="3456" y="112"/>
                </a:cubicBezTo>
                <a:cubicBezTo>
                  <a:pt x="2992" y="168"/>
                  <a:pt x="1496" y="260"/>
                  <a:pt x="0" y="352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5" rIns="91431" bIns="45715" anchor="ctr"/>
          <a:lstStyle/>
          <a:p>
            <a:endParaRPr lang="en-CA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-76200" y="2057400"/>
          <a:ext cx="10515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Graph" r:id="rId9" imgW="3535680" imgH="2961437" progId="Origin50.Graph">
                  <p:embed/>
                </p:oleObj>
              </mc:Choice>
              <mc:Fallback>
                <p:oleObj name="Graph" r:id="rId9" imgW="3535680" imgH="296143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2057400"/>
                        <a:ext cx="10515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733800" y="3657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84" tIns="50292" rIns="100584" bIns="50292"/>
          <a:lstStyle/>
          <a:p>
            <a:endParaRPr lang="en-CA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324600" y="3657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84" tIns="50292" rIns="100584" bIns="50292"/>
          <a:lstStyle/>
          <a:p>
            <a:endParaRPr lang="en-CA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7338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84" tIns="50292" rIns="100584" bIns="50292"/>
          <a:lstStyle/>
          <a:p>
            <a:endParaRPr lang="en-CA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486400" y="4143375"/>
            <a:ext cx="81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84" tIns="50292" rIns="100584" bIns="50292"/>
          <a:lstStyle/>
          <a:p>
            <a:endParaRPr lang="en-CA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33875" y="390525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530BB"/>
                </a:solidFill>
                <a:cs typeface="Arial" panose="020B0604020202020204" pitchFamily="34" charset="0"/>
              </a:rPr>
              <a:t>   </a:t>
            </a:r>
            <a:r>
              <a:rPr lang="en-US" altLang="en-US" sz="2400">
                <a:cs typeface="Arial" panose="020B0604020202020204" pitchFamily="34" charset="0"/>
              </a:rPr>
              <a:t>30 Å</a:t>
            </a:r>
            <a:endParaRPr lang="en-CA" altLang="en-US" sz="2400">
              <a:cs typeface="Arial" panose="020B0604020202020204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335213" y="2936875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40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</a:t>
            </a:r>
            <a:r>
              <a:rPr lang="en-US" altLang="en-US" sz="4000" baseline="-2500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g</a:t>
            </a:r>
            <a:endParaRPr lang="en-CA" altLang="en-US" sz="4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36575" y="920750"/>
            <a:ext cx="9218613" cy="0"/>
          </a:xfrm>
          <a:prstGeom prst="line">
            <a:avLst/>
          </a:prstGeom>
          <a:noFill/>
          <a:ln w="38100">
            <a:solidFill>
              <a:srgbClr val="1401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84" tIns="50292" rIns="100584" bIns="50292"/>
          <a:lstStyle/>
          <a:p>
            <a:endParaRPr lang="en-CA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03188" y="153988"/>
            <a:ext cx="1003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>
                <a:solidFill>
                  <a:srgbClr val="1401A3"/>
                </a:solidFill>
                <a:cs typeface="Arial" panose="020B0604020202020204" pitchFamily="34" charset="0"/>
              </a:rPr>
              <a:t>Completing the ionization event – re-collision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-41275" y="6253163"/>
            <a:ext cx="10287000" cy="10763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31" tIns="45715" rIns="91431" bIns="45715">
            <a:spAutoFit/>
          </a:bodyPr>
          <a:lstStyle>
            <a:lvl1pPr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3200">
                <a:solidFill>
                  <a:schemeClr val="tx2"/>
                </a:solidFill>
                <a:cs typeface="Arial" panose="020B0604020202020204" pitchFamily="34" charset="0"/>
              </a:rPr>
              <a:t>Keldysh’s  idea produces a (nonlinear) interferometer made from a molecule’s electrons</a:t>
            </a: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3198813" y="3225800"/>
            <a:ext cx="1152525" cy="8636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584" tIns="50292" rIns="100584" bIns="50292" anchor="ctr"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486150" y="4953000"/>
            <a:ext cx="3529013" cy="6683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>
            <a:spAutoFit/>
          </a:bodyPr>
          <a:lstStyle>
            <a:lvl1pPr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>
                <a:solidFill>
                  <a:schemeClr val="tx2"/>
                </a:solidFill>
                <a:cs typeface="Arial" panose="020B0604020202020204" pitchFamily="34" charset="0"/>
              </a:rPr>
              <a:t>Beam splitter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3487738" y="4162425"/>
            <a:ext cx="0" cy="1223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584" tIns="50292" rIns="100584" bIns="50292"/>
          <a:lstStyle/>
          <a:p>
            <a:endParaRPr lang="en-CA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694613" y="2289175"/>
            <a:ext cx="2592387" cy="6667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>
            <a:spAutoFit/>
          </a:bodyPr>
          <a:lstStyle>
            <a:lvl1pPr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>
                <a:solidFill>
                  <a:schemeClr val="tx2"/>
                </a:solidFill>
                <a:cs typeface="Arial" panose="020B0604020202020204" pitchFamily="34" charset="0"/>
              </a:rPr>
              <a:t>Delay line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487738" y="993775"/>
            <a:ext cx="2160587" cy="6667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>
            <a:spAutoFit/>
          </a:bodyPr>
          <a:lstStyle>
            <a:lvl1pPr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18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>
                <a:solidFill>
                  <a:schemeClr val="tx2"/>
                </a:solidFill>
                <a:cs typeface="Arial" panose="020B0604020202020204" pitchFamily="34" charset="0"/>
              </a:rPr>
              <a:t>overlap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2119313" y="1281113"/>
            <a:ext cx="1295400" cy="1439862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584" tIns="50292" rIns="100584" bIns="50292" anchor="ctr"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3414713" y="1712913"/>
            <a:ext cx="9366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584" tIns="50292" rIns="100584" bIns="50292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473742"/>
              </p:ext>
            </p:extLst>
          </p:nvPr>
        </p:nvGraphicFramePr>
        <p:xfrm>
          <a:off x="969888" y="672876"/>
          <a:ext cx="2616200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Bitmap Image" r:id="rId4" imgW="2924583" imgH="4944165" progId="Paint.Picture">
                  <p:embed/>
                </p:oleObj>
              </mc:Choice>
              <mc:Fallback>
                <p:oleObj name="Bitmap Image" r:id="rId4" imgW="2924583" imgH="49441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88" y="672876"/>
                        <a:ext cx="2616200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599074"/>
              </p:ext>
            </p:extLst>
          </p:nvPr>
        </p:nvGraphicFramePr>
        <p:xfrm>
          <a:off x="3508301" y="733201"/>
          <a:ext cx="2427287" cy="530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ビットマップ イメージ" r:id="rId6" imgW="2657846" imgH="4809524" progId="Paint.Picture">
                  <p:embed/>
                </p:oleObj>
              </mc:Choice>
              <mc:Fallback>
                <p:oleObj name="ビットマップ イメージ" r:id="rId6" imgW="2657846" imgH="4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01" y="733201"/>
                        <a:ext cx="2427287" cy="530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52463" y="73025"/>
            <a:ext cx="96758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rgbClr val="1401A3"/>
                </a:solidFill>
              </a:rPr>
              <a:t>Reading the interferometer; Producing              high harmonics/attosecond pulses</a:t>
            </a:r>
            <a:endParaRPr lang="en-CA" altLang="en-US" sz="3400">
              <a:solidFill>
                <a:srgbClr val="1401A3"/>
              </a:solidFill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50888" y="1354138"/>
            <a:ext cx="8610600" cy="0"/>
          </a:xfrm>
          <a:prstGeom prst="line">
            <a:avLst/>
          </a:prstGeom>
          <a:noFill/>
          <a:ln w="38100">
            <a:solidFill>
              <a:srgbClr val="1401A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CA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583660" y="2530470"/>
            <a:ext cx="3448050" cy="24003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1" tIns="45710" rIns="91421" bIns="45710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0" i="1">
                <a:solidFill>
                  <a:schemeClr val="tx2"/>
                </a:solidFill>
              </a:rPr>
              <a:t>Amplitude and phase of the re-collision electron is transferred to light through d(t).</a:t>
            </a:r>
          </a:p>
        </p:txBody>
      </p:sp>
      <p:sp>
        <p:nvSpPr>
          <p:cNvPr id="11274" name="TextBox 1"/>
          <p:cNvSpPr txBox="1">
            <a:spLocks noChangeArrowheads="1"/>
          </p:cNvSpPr>
          <p:nvPr/>
        </p:nvSpPr>
        <p:spPr bwMode="auto">
          <a:xfrm>
            <a:off x="-26988" y="6315075"/>
            <a:ext cx="2867026" cy="101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000">
                <a:sym typeface="Symbol" panose="05050102010706020507" pitchFamily="18" charset="2"/>
              </a:rPr>
              <a:t></a:t>
            </a:r>
            <a:r>
              <a:rPr lang="en-CA" altLang="en-US" sz="3000" baseline="-25000">
                <a:sym typeface="Symbol" panose="05050102010706020507" pitchFamily="18" charset="2"/>
              </a:rPr>
              <a:t>e</a:t>
            </a:r>
            <a:r>
              <a:rPr lang="en-CA" altLang="en-US" sz="3000">
                <a:sym typeface="Symbol" panose="05050102010706020507" pitchFamily="18" charset="2"/>
              </a:rPr>
              <a:t>~0.1-3Å</a:t>
            </a:r>
          </a:p>
          <a:p>
            <a:r>
              <a:rPr lang="en-CA" altLang="en-US" sz="3000">
                <a:sym typeface="Symbol" panose="05050102010706020507" pitchFamily="18" charset="2"/>
              </a:rPr>
              <a:t></a:t>
            </a:r>
            <a:r>
              <a:rPr lang="en-CA" altLang="en-US" sz="3000" baseline="-25000">
                <a:sym typeface="Symbol" panose="05050102010706020507" pitchFamily="18" charset="2"/>
              </a:rPr>
              <a:t>p</a:t>
            </a:r>
            <a:r>
              <a:rPr lang="en-CA" altLang="en-US" sz="3000">
                <a:sym typeface="Symbol" panose="05050102010706020507" pitchFamily="18" charset="2"/>
              </a:rPr>
              <a:t>~10-1000Å</a:t>
            </a:r>
            <a:endParaRPr lang="en-CA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046387" y="1330533"/>
            <a:ext cx="8398933" cy="534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altLang="en-US" sz="3793" b="0" i="1" dirty="0">
                <a:solidFill>
                  <a:schemeClr val="tx2"/>
                </a:solidFill>
              </a:rPr>
              <a:t>We can make measurements of all of the wave packets involved!</a:t>
            </a:r>
          </a:p>
          <a:p>
            <a:pPr marL="541890" indent="-54189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3793" b="0" i="1" dirty="0">
                <a:solidFill>
                  <a:schemeClr val="tx2"/>
                </a:solidFill>
              </a:rPr>
              <a:t>re-collision electron                     (and attosecond pulses) </a:t>
            </a:r>
          </a:p>
          <a:p>
            <a:pPr marL="541890" indent="-54189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3793" b="0" i="1" dirty="0">
                <a:solidFill>
                  <a:schemeClr val="tx2"/>
                </a:solidFill>
              </a:rPr>
              <a:t>molecular orbitals </a:t>
            </a:r>
          </a:p>
          <a:p>
            <a:pPr marL="541890" indent="-54189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3793" b="0" i="1" dirty="0">
                <a:solidFill>
                  <a:schemeClr val="tx2"/>
                </a:solidFill>
              </a:rPr>
              <a:t>molecular dynamics </a:t>
            </a:r>
          </a:p>
          <a:p>
            <a:pPr>
              <a:spcBef>
                <a:spcPct val="50000"/>
              </a:spcBef>
              <a:defRPr/>
            </a:pPr>
            <a:endParaRPr lang="en-CA" altLang="en-US" sz="3793" b="0" i="1" dirty="0">
              <a:solidFill>
                <a:srgbClr val="1401A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84" y="5353986"/>
            <a:ext cx="1630564" cy="15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9" y="3843762"/>
            <a:ext cx="2315885" cy="1338978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15625" y="-10808"/>
            <a:ext cx="8124990" cy="11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413" dirty="0">
                <a:solidFill>
                  <a:srgbClr val="1401A3"/>
                </a:solidFill>
              </a:rPr>
              <a:t>The emitted light tells us about the self-probing electron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119" y="5702067"/>
            <a:ext cx="2186624" cy="124484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46" y="2497759"/>
            <a:ext cx="1766118" cy="13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175559" y="1086196"/>
            <a:ext cx="7714210" cy="52028"/>
          </a:xfrm>
          <a:prstGeom prst="straightConnector1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187259"/>
            <a:ext cx="5220777" cy="1142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13" i="1" dirty="0">
                <a:solidFill>
                  <a:srgbClr val="FF0000"/>
                </a:solidFill>
              </a:rPr>
              <a:t>Probing quantum systems from the inside</a:t>
            </a:r>
            <a:endParaRPr lang="en-CA" sz="3413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66700" y="6381750"/>
            <a:ext cx="7181850" cy="75723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106813" tIns="53406" rIns="106813" bIns="53406"/>
          <a:lstStyle>
            <a:lvl1pPr defTabSz="1125538"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25538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25538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25538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25538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CA" altLang="en-US" sz="4172"/>
          </a:p>
        </p:txBody>
      </p:sp>
      <p:pic>
        <p:nvPicPr>
          <p:cNvPr id="7171" name="Picture 2" descr="final assembly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 r="7878" b="14519"/>
          <a:stretch>
            <a:fillRect/>
          </a:stretch>
        </p:blipFill>
        <p:spPr bwMode="auto">
          <a:xfrm>
            <a:off x="858838" y="1411288"/>
            <a:ext cx="8486775" cy="492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963" name="Picture 3" descr="n2hh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5194300"/>
            <a:ext cx="3638550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585788"/>
            <a:ext cx="8778875" cy="593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89" tIns="43345" rIns="86689" bIns="4334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sz="3840" dirty="0">
                <a:solidFill>
                  <a:srgbClr val="1401A3"/>
                </a:solidFill>
              </a:rPr>
              <a:t>The system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01650" y="5705475"/>
            <a:ext cx="15001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89" tIns="43345" rIns="86689" bIns="43345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altLang="en-US" sz="3413"/>
              <a:t>25 eV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027363" y="5773738"/>
            <a:ext cx="14335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89" tIns="43345" rIns="86689" bIns="43345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altLang="en-US" sz="3413"/>
              <a:t>50 eV</a:t>
            </a: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3778250" y="5626100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689" tIns="43345" rIns="86689" bIns="43345"/>
          <a:lstStyle/>
          <a:p>
            <a:pPr>
              <a:defRPr/>
            </a:pPr>
            <a:endParaRPr lang="en-CA" sz="1707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1238250" y="5600700"/>
            <a:ext cx="0" cy="1730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689" tIns="43345" rIns="86689" bIns="43345"/>
          <a:lstStyle/>
          <a:p>
            <a:pPr>
              <a:defRPr/>
            </a:pPr>
            <a:endParaRPr lang="en-CA" sz="1707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8675714" y="5769005"/>
            <a:ext cx="1675382" cy="6127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89" tIns="43345" rIns="86689" bIns="43345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altLang="en-US" sz="3413"/>
              <a:t>800nm</a:t>
            </a:r>
          </a:p>
        </p:txBody>
      </p:sp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557963"/>
            <a:ext cx="73056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9"/>
          <p:cNvSpPr>
            <a:spLocks noChangeShapeType="1"/>
          </p:cNvSpPr>
          <p:nvPr/>
        </p:nvSpPr>
        <p:spPr bwMode="auto">
          <a:xfrm flipV="1">
            <a:off x="717434" y="1084416"/>
            <a:ext cx="8537958" cy="1207"/>
          </a:xfrm>
          <a:prstGeom prst="line">
            <a:avLst/>
          </a:prstGeom>
          <a:noFill/>
          <a:ln w="38100">
            <a:solidFill>
              <a:srgbClr val="1401A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93" tIns="48546" rIns="97093" bIns="48546"/>
          <a:lstStyle/>
          <a:p>
            <a:endParaRPr lang="en-CA" sz="1707"/>
          </a:p>
        </p:txBody>
      </p: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717434" y="-12641"/>
            <a:ext cx="8645237" cy="114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1401A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093" tIns="48546" rIns="97093" bIns="48546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413" dirty="0" smtClean="0">
                <a:solidFill>
                  <a:srgbClr val="1401A3"/>
                </a:solidFill>
              </a:rPr>
              <a:t>Review since the laser</a:t>
            </a:r>
            <a:endParaRPr lang="en-US" altLang="en-US" sz="3413" dirty="0">
              <a:solidFill>
                <a:srgbClr val="1401A3"/>
              </a:solidFill>
            </a:endParaRPr>
          </a:p>
          <a:p>
            <a:r>
              <a:rPr lang="en-US" altLang="en-US" sz="3413" dirty="0">
                <a:solidFill>
                  <a:srgbClr val="1401A3"/>
                </a:solidFill>
              </a:rPr>
              <a:t>– A story of two nonlinear theories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072924" y="1267092"/>
            <a:ext cx="4777458" cy="5492421"/>
            <a:chOff x="671" y="313"/>
            <a:chExt cx="4512" cy="3797"/>
          </a:xfrm>
        </p:grpSpPr>
        <p:graphicFrame>
          <p:nvGraphicFramePr>
            <p:cNvPr id="5139" name="Object 5"/>
            <p:cNvGraphicFramePr>
              <a:graphicFrameLocks noChangeAspect="1"/>
            </p:cNvGraphicFramePr>
            <p:nvPr/>
          </p:nvGraphicFramePr>
          <p:xfrm>
            <a:off x="671" y="313"/>
            <a:ext cx="4512" cy="3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6" name="Graph" r:id="rId3" imgW="3692957" imgH="3108960" progId="Origin50.Graph">
                    <p:embed/>
                  </p:oleObj>
                </mc:Choice>
                <mc:Fallback>
                  <p:oleObj name="Graph" r:id="rId3" imgW="3692957" imgH="31089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" y="313"/>
                          <a:ext cx="4512" cy="37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Line 6"/>
            <p:cNvSpPr>
              <a:spLocks noChangeShapeType="1"/>
            </p:cNvSpPr>
            <p:nvPr/>
          </p:nvSpPr>
          <p:spPr bwMode="auto">
            <a:xfrm>
              <a:off x="1536" y="912"/>
              <a:ext cx="1392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sz="1707"/>
            </a:p>
          </p:txBody>
        </p:sp>
        <p:sp>
          <p:nvSpPr>
            <p:cNvPr id="5141" name="Line 7"/>
            <p:cNvSpPr>
              <a:spLocks noChangeShapeType="1"/>
            </p:cNvSpPr>
            <p:nvPr/>
          </p:nvSpPr>
          <p:spPr bwMode="auto">
            <a:xfrm>
              <a:off x="2928" y="2404"/>
              <a:ext cx="10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sz="1707"/>
            </a:p>
          </p:txBody>
        </p:sp>
        <p:sp>
          <p:nvSpPr>
            <p:cNvPr id="5142" name="Line 8"/>
            <p:cNvSpPr>
              <a:spLocks noChangeShapeType="1"/>
            </p:cNvSpPr>
            <p:nvPr/>
          </p:nvSpPr>
          <p:spPr bwMode="auto">
            <a:xfrm>
              <a:off x="3964" y="2431"/>
              <a:ext cx="527" cy="7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sz="1707"/>
            </a:p>
          </p:txBody>
        </p:sp>
      </p:grpSp>
      <p:sp>
        <p:nvSpPr>
          <p:cNvPr id="5128" name="TextBox 26"/>
          <p:cNvSpPr txBox="1">
            <a:spLocks noChangeArrowheads="1"/>
          </p:cNvSpPr>
          <p:nvPr/>
        </p:nvSpPr>
        <p:spPr bwMode="auto">
          <a:xfrm>
            <a:off x="235091" y="4271441"/>
            <a:ext cx="1920618" cy="1697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86" b="0">
                <a:solidFill>
                  <a:schemeClr val="tx2"/>
                </a:solidFill>
              </a:rPr>
              <a:t>Perturbative nonlinear optics involves just a few photons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6973" y="5427424"/>
            <a:ext cx="93322" cy="73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813" tIns="53406" rIns="106813" bIns="53406" anchor="ctr"/>
          <a:lstStyle/>
          <a:p>
            <a:pPr algn="ctr">
              <a:defRPr/>
            </a:pPr>
            <a:endParaRPr lang="en-CA" sz="1707"/>
          </a:p>
        </p:txBody>
      </p:sp>
      <p:sp>
        <p:nvSpPr>
          <p:cNvPr id="5130" name="TextBox 29"/>
          <p:cNvSpPr txBox="1">
            <a:spLocks noChangeArrowheads="1"/>
          </p:cNvSpPr>
          <p:nvPr/>
        </p:nvSpPr>
        <p:spPr bwMode="auto">
          <a:xfrm>
            <a:off x="7198486" y="2059833"/>
            <a:ext cx="2585361" cy="36231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5771" indent="-365771">
              <a:buFont typeface="Arial" panose="020B0604020202020204" pitchFamily="34" charset="0"/>
              <a:buChar char="•"/>
            </a:pPr>
            <a:r>
              <a:rPr lang="en-CA" altLang="en-US" sz="2086" b="0" dirty="0">
                <a:solidFill>
                  <a:schemeClr val="tx2"/>
                </a:solidFill>
              </a:rPr>
              <a:t>The world’s shortest light flashes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en-CA" altLang="en-US" sz="2086" b="0" dirty="0">
              <a:solidFill>
                <a:schemeClr val="tx2"/>
              </a:solidFill>
            </a:endParaRP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CA" altLang="en-US" sz="2086" b="0" dirty="0">
                <a:solidFill>
                  <a:schemeClr val="tx2"/>
                </a:solidFill>
              </a:rPr>
              <a:t>Laser based  source of X-rays </a:t>
            </a:r>
          </a:p>
          <a:p>
            <a:r>
              <a:rPr lang="en-CA" altLang="en-US" sz="2086" b="0" dirty="0">
                <a:solidFill>
                  <a:schemeClr val="tx2"/>
                </a:solidFill>
              </a:rPr>
              <a:t> 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CA" altLang="en-US" sz="2086" b="0" dirty="0">
                <a:solidFill>
                  <a:schemeClr val="tx2"/>
                </a:solidFill>
              </a:rPr>
              <a:t>Self-probing, including imaging orbitals </a:t>
            </a:r>
          </a:p>
          <a:p>
            <a:endParaRPr lang="en-CA" altLang="en-US" sz="2086" dirty="0">
              <a:solidFill>
                <a:schemeClr val="tx2"/>
              </a:solidFill>
            </a:endParaRPr>
          </a:p>
        </p:txBody>
      </p:sp>
      <p:sp>
        <p:nvSpPr>
          <p:cNvPr id="5132" name="Rounded Rectangle 7"/>
          <p:cNvSpPr>
            <a:spLocks noChangeArrowheads="1"/>
          </p:cNvSpPr>
          <p:nvPr/>
        </p:nvSpPr>
        <p:spPr bwMode="auto">
          <a:xfrm>
            <a:off x="2148182" y="1312248"/>
            <a:ext cx="4915935" cy="512515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6813" tIns="53406" rIns="106813" bIns="53406"/>
          <a:lstStyle>
            <a:lvl1pPr defTabSz="11255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255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255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255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255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sz="4172"/>
          </a:p>
        </p:txBody>
      </p:sp>
      <p:grpSp>
        <p:nvGrpSpPr>
          <p:cNvPr id="5133" name="Group 3"/>
          <p:cNvGrpSpPr>
            <a:grpSpLocks/>
          </p:cNvGrpSpPr>
          <p:nvPr/>
        </p:nvGrpSpPr>
        <p:grpSpPr bwMode="auto">
          <a:xfrm>
            <a:off x="817598" y="1581676"/>
            <a:ext cx="743562" cy="2622033"/>
            <a:chOff x="581025" y="608013"/>
            <a:chExt cx="784225" cy="2765425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581025" y="3373438"/>
              <a:ext cx="78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777875" y="1990725"/>
              <a:ext cx="0" cy="13827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77875" y="608013"/>
              <a:ext cx="0" cy="1382712"/>
            </a:xfrm>
            <a:prstGeom prst="straightConnector1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1104900" y="2008188"/>
              <a:ext cx="6350" cy="136525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1119188" y="633413"/>
              <a:ext cx="6350" cy="1363662"/>
            </a:xfrm>
            <a:prstGeom prst="straightConnector1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Green">
  <a:themeElements>
    <a:clrScheme name="">
      <a:dk1>
        <a:srgbClr val="FC0128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D70121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ue 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Gree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ree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Green.pot</Template>
  <TotalTime>40972</TotalTime>
  <Words>543</Words>
  <Application>Microsoft Office PowerPoint</Application>
  <PresentationFormat>Custom</PresentationFormat>
  <Paragraphs>103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Microsoft YaHei</vt:lpstr>
      <vt:lpstr>Arial</vt:lpstr>
      <vt:lpstr>Symbol</vt:lpstr>
      <vt:lpstr>Times New Roman</vt:lpstr>
      <vt:lpstr>Blue Green</vt:lpstr>
      <vt:lpstr>ビットマップ イメージ</vt:lpstr>
      <vt:lpstr>Equation</vt:lpstr>
      <vt:lpstr>Graph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Coulomb Explosion Imaging</dc:title>
  <dc:creator>Paul Corkum</dc:creator>
  <cp:lastModifiedBy>Paul Corkum</cp:lastModifiedBy>
  <cp:revision>645</cp:revision>
  <cp:lastPrinted>2012-11-05T03:18:33Z</cp:lastPrinted>
  <dcterms:created xsi:type="dcterms:W3CDTF">1998-12-30T18:40:50Z</dcterms:created>
  <dcterms:modified xsi:type="dcterms:W3CDTF">2016-03-28T02:59:30Z</dcterms:modified>
</cp:coreProperties>
</file>