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66" r:id="rId2"/>
    <p:sldId id="357" r:id="rId3"/>
    <p:sldId id="379" r:id="rId4"/>
    <p:sldId id="383" r:id="rId5"/>
    <p:sldId id="380" r:id="rId6"/>
    <p:sldId id="419" r:id="rId7"/>
    <p:sldId id="377" r:id="rId8"/>
    <p:sldId id="408" r:id="rId9"/>
    <p:sldId id="418" r:id="rId10"/>
    <p:sldId id="411" r:id="rId11"/>
    <p:sldId id="412" r:id="rId12"/>
    <p:sldId id="415" r:id="rId13"/>
    <p:sldId id="414" r:id="rId14"/>
    <p:sldId id="409" r:id="rId15"/>
    <p:sldId id="392" r:id="rId16"/>
    <p:sldId id="388" r:id="rId17"/>
    <p:sldId id="393" r:id="rId18"/>
    <p:sldId id="391" r:id="rId19"/>
    <p:sldId id="416" r:id="rId20"/>
    <p:sldId id="395" r:id="rId21"/>
    <p:sldId id="372" r:id="rId2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C"/>
    <a:srgbClr val="B02A30"/>
    <a:srgbClr val="2E3192"/>
    <a:srgbClr val="006F45"/>
    <a:srgbClr val="FFCCFF"/>
    <a:srgbClr val="FFFF00"/>
    <a:srgbClr val="CCCCFF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836" autoAdjust="0"/>
    <p:restoredTop sz="96688" autoAdjust="0"/>
  </p:normalViewPr>
  <p:slideViewPr>
    <p:cSldViewPr snapToGrid="0">
      <p:cViewPr varScale="1">
        <p:scale>
          <a:sx n="108" d="100"/>
          <a:sy n="108" d="100"/>
        </p:scale>
        <p:origin x="-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fld id="{5B7BB1C7-FB59-F842-A732-940E10373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6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ＭＳ Ｐゴシック" charset="0"/>
              </a:defRPr>
            </a:lvl1pPr>
          </a:lstStyle>
          <a:p>
            <a:fld id="{4D8C2992-CBF5-C54B-B329-35D32E3E4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4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66C0459-3344-E446-9512-18A31A89B503}" type="slidenum">
              <a:rPr lang="en-US" sz="1200">
                <a:cs typeface="ＭＳ Ｐゴシック" charset="0"/>
              </a:rPr>
              <a:pPr/>
              <a:t>1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700088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22850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CE4F4-B65B-CC40-B789-D5B6127BFB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C4A9C6B1-301D-F543-B3AF-1477375E981D}" type="slidenum">
              <a:rPr lang="en-US" sz="1200">
                <a:cs typeface="ＭＳ Ｐゴシック" charset="0"/>
              </a:rPr>
              <a:pPr/>
              <a:t>15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EB4CE9D8-D7F9-3846-9389-E55E77832596}" type="slidenum">
              <a:rPr lang="en-US" sz="1200">
                <a:cs typeface="ＭＳ Ｐゴシック" charset="0"/>
              </a:rPr>
              <a:pPr/>
              <a:t>16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Flame model derived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from models of chemical flames, based on ‘pre-mixed’ combustion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00F2A4A-B1BF-CF47-9E82-A53B9C3873C5}" type="slidenum">
              <a:rPr lang="en-US" sz="1200">
                <a:cs typeface="ＭＳ Ｐゴシック" charset="0"/>
              </a:rPr>
              <a:pPr/>
              <a:t>17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02CDEB2B-C1CD-2A4C-9178-15A9E04E4CC1}" type="slidenum">
              <a:rPr lang="en-US" sz="1200">
                <a:cs typeface="ＭＳ Ｐゴシック" charset="0"/>
              </a:rPr>
              <a:pPr/>
              <a:t>18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08F6FF-AFA6-7244-A10E-040E633B099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6641759-3DEF-2C42-ACE5-2C72E508C99A}" type="slidenum">
              <a:rPr lang="en-US" sz="1200">
                <a:cs typeface="ＭＳ Ｐゴシック" charset="0"/>
              </a:rPr>
              <a:pPr/>
              <a:t>20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52EE02F7-F2C5-1947-893F-D67DD42272D0}" type="slidenum">
              <a:rPr lang="en-US" sz="1200">
                <a:cs typeface="ＭＳ Ｐゴシック" charset="0"/>
              </a:rPr>
              <a:pPr/>
              <a:t>21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669A569-7BE0-664F-BC71-92428AF46DB4}" type="slidenum">
              <a:rPr lang="en-US" sz="1200">
                <a:cs typeface="ＭＳ Ｐゴシック" charset="0"/>
              </a:rPr>
              <a:pPr/>
              <a:t>2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Comment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about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Saha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: astrophysics got started via spectroscopy and QM … and the success in these realms perhaps encouraged an optimism about doing similarly in realms where the translation from terrestrially-experienced physics and the physics of space may not be so straightforward …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8B9B5E83-3DD1-E64F-91F9-151C21B36D77}" type="slidenum">
              <a:rPr lang="en-US" sz="1200">
                <a:cs typeface="ＭＳ Ｐゴシック" charset="0"/>
              </a:rPr>
              <a:pPr/>
              <a:t>3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lab example of turbulence at Re ~ 10,000-20,000 includes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plumes</a:t>
            </a:r>
          </a:p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SO: WHY DO WE DO ASTROPHYSICAL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SIMULATIONS???????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05F99518-00EF-454E-A67A-48DEA5654788}" type="slidenum">
              <a:rPr lang="en-US" sz="1200">
                <a:cs typeface="ＭＳ Ｐゴシック" charset="0"/>
              </a:rPr>
              <a:pPr/>
              <a:t>4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3B945F0A-D0D7-F84A-AFDB-D7E45E5D8220}" type="slidenum">
              <a:rPr lang="en-US" sz="1200">
                <a:cs typeface="ＭＳ Ｐゴシック" charset="0"/>
              </a:rPr>
              <a:pPr/>
              <a:t>5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931863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8C8AA030-83BA-9A47-AB31-C2DDF1A9D31A}" type="slidenum">
              <a:rPr lang="en-US" sz="1200">
                <a:cs typeface="ＭＳ Ｐゴシック" charset="0"/>
              </a:rPr>
              <a:pPr/>
              <a:t>7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031038-724F-454D-B326-581B757199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9A8AD4-5D18-9D47-B5CB-07F3B45C39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58692-1041-854E-875E-889A68763B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 userDrawn="1"/>
        </p:nvGraphicFramePr>
        <p:xfrm>
          <a:off x="0" y="0"/>
          <a:ext cx="20875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6" name="Picture" r:id="rId3" imgW="711200" imgH="2336800" progId="Word.Picture.8">
                  <p:embed/>
                </p:oleObj>
              </mc:Choice>
              <mc:Fallback>
                <p:oleObj name="Picture" r:id="rId3" imgW="711200" imgH="2336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8756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8738" y="701675"/>
            <a:ext cx="5349875" cy="449263"/>
          </a:xfrm>
          <a:ln w="12700"/>
        </p:spPr>
        <p:txBody>
          <a:bodyPr tIns="45720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09850" y="4138613"/>
            <a:ext cx="4506913" cy="390525"/>
          </a:xfrm>
          <a:ln w="12700"/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charset="2"/>
              <a:buNone/>
              <a:defRPr sz="14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0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14866" y="6362700"/>
            <a:ext cx="473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B02A30"/>
                </a:solidFill>
              </a:rPr>
              <a:t>Fisch</a:t>
            </a:r>
            <a:r>
              <a:rPr lang="en-US" sz="1200" dirty="0" smtClean="0">
                <a:solidFill>
                  <a:srgbClr val="B02A30"/>
                </a:solidFill>
              </a:rPr>
              <a:t> Symposium</a:t>
            </a:r>
          </a:p>
          <a:p>
            <a:pPr algn="ctr"/>
            <a:r>
              <a:rPr lang="en-US" sz="1200" dirty="0" smtClean="0">
                <a:solidFill>
                  <a:srgbClr val="B02A30"/>
                </a:solidFill>
              </a:rPr>
              <a:t>Princeton, NJ</a:t>
            </a:r>
            <a:r>
              <a:rPr lang="en-US" sz="1200" dirty="0" smtClean="0">
                <a:solidFill>
                  <a:srgbClr val="9F252A"/>
                </a:solidFill>
              </a:rPr>
              <a:t>, 30 March, 2016</a:t>
            </a:r>
            <a:endParaRPr lang="en-US" sz="1200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flipV="1">
            <a:off x="0" y="6337300"/>
            <a:ext cx="9144000" cy="127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C162789C-7E45-C742-8ABB-8C09F95C7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71428" y="6362700"/>
            <a:ext cx="34350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B02A30"/>
                </a:solidFill>
              </a:rPr>
              <a:t>Fisch</a:t>
            </a:r>
            <a:r>
              <a:rPr lang="en-US" sz="1200" dirty="0" smtClean="0">
                <a:solidFill>
                  <a:srgbClr val="B02A30"/>
                </a:solidFill>
              </a:rPr>
              <a:t> Symposium</a:t>
            </a:r>
          </a:p>
          <a:p>
            <a:pPr algn="ctr"/>
            <a:r>
              <a:rPr lang="en-US" sz="1200" dirty="0" smtClean="0">
                <a:solidFill>
                  <a:srgbClr val="B02A30"/>
                </a:solidFill>
              </a:rPr>
              <a:t>Princeton, NJ</a:t>
            </a:r>
            <a:r>
              <a:rPr lang="en-US" sz="1200" dirty="0" smtClean="0">
                <a:solidFill>
                  <a:srgbClr val="9F252A"/>
                </a:solidFill>
              </a:rPr>
              <a:t>, 30 March, 2016</a:t>
            </a:r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V="1">
            <a:off x="0" y="6337300"/>
            <a:ext cx="9144000" cy="127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9FA7472E-2D29-A847-9181-52EFD1254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7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94467" y="636270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B02A30"/>
                </a:solidFill>
              </a:rPr>
              <a:t>Fisch</a:t>
            </a:r>
            <a:r>
              <a:rPr lang="en-US" sz="1200" dirty="0" smtClean="0">
                <a:solidFill>
                  <a:srgbClr val="B02A30"/>
                </a:solidFill>
              </a:rPr>
              <a:t> Symposium</a:t>
            </a:r>
          </a:p>
          <a:p>
            <a:pPr algn="ctr"/>
            <a:r>
              <a:rPr lang="en-US" sz="1200" dirty="0" smtClean="0">
                <a:solidFill>
                  <a:srgbClr val="B02A30"/>
                </a:solidFill>
              </a:rPr>
              <a:t>Princeton, NJ</a:t>
            </a:r>
            <a:r>
              <a:rPr lang="en-US" sz="1200" dirty="0" smtClean="0">
                <a:solidFill>
                  <a:srgbClr val="9F252A"/>
                </a:solidFill>
              </a:rPr>
              <a:t>, 30 March, 2016</a:t>
            </a:r>
            <a:endParaRPr lang="en-US" sz="1200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V="1">
            <a:off x="0" y="6337300"/>
            <a:ext cx="9144000" cy="127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>
            <a:lvl1pPr>
              <a:defRPr/>
            </a:lvl1pPr>
          </a:lstStyle>
          <a:p>
            <a:fld id="{DB1D2AAC-AED9-B940-BE82-344AEE546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400175"/>
            <a:ext cx="79359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330200"/>
            <a:ext cx="8804275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158725" y="6362700"/>
            <a:ext cx="4858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B02A30"/>
                </a:solidFill>
              </a:rPr>
              <a:t>Fisch</a:t>
            </a:r>
            <a:r>
              <a:rPr lang="en-US" sz="1200" dirty="0" smtClean="0">
                <a:solidFill>
                  <a:srgbClr val="B02A30"/>
                </a:solidFill>
              </a:rPr>
              <a:t> Symposium</a:t>
            </a:r>
          </a:p>
          <a:p>
            <a:pPr algn="ctr"/>
            <a:r>
              <a:rPr lang="en-US" sz="1200" dirty="0" smtClean="0">
                <a:solidFill>
                  <a:srgbClr val="B02A30"/>
                </a:solidFill>
              </a:rPr>
              <a:t>Princeton, NJ</a:t>
            </a:r>
            <a:r>
              <a:rPr lang="en-US" sz="1200" dirty="0" smtClean="0">
                <a:solidFill>
                  <a:srgbClr val="9F252A"/>
                </a:solidFill>
              </a:rPr>
              <a:t>, 30 March, 2016</a:t>
            </a:r>
            <a:endParaRPr lang="en-US" sz="12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0" y="6337300"/>
            <a:ext cx="9144000" cy="127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2675" y="6427788"/>
            <a:ext cx="3571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B02A30"/>
                </a:solidFill>
              </a:defRPr>
            </a:lvl1pPr>
          </a:lstStyle>
          <a:p>
            <a:fld id="{CBF7E0FD-C1B5-504B-8FFE-D779A76AC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  <p:sldLayoutId id="2147483680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Wingdings" charset="0"/>
        <a:buChar char="n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889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968375" indent="-16827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3pPr>
      <a:lvl4pPr marL="1363663" indent="-280988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525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5pPr>
      <a:lvl6pPr marL="21097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6pPr>
      <a:lvl7pPr marL="25669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7pPr>
      <a:lvl8pPr marL="30241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8pPr>
      <a:lvl9pPr marL="3481388" indent="-174625" algn="l" rtl="0" eaLnBrk="0" fontAlgn="base" hangingPunct="0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2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4.png"/><Relationship Id="rId1" Type="http://schemas.microsoft.com/office/2007/relationships/media" Target="file://localhost/Users/robertrosner/Desktop/ARCHIVE/WORK%20MATERIALS/TALKS-PRESENTATIONS/COMPUTING/NAS%20Colloquium%202012%20-OnComputing/flash_center_wd_def_det_8km_16rb_80off_1024x768_scale_time_cmap.mov" TargetMode="External"/><Relationship Id="rId2" Type="http://schemas.openxmlformats.org/officeDocument/2006/relationships/video" Target="file://localhost/Users/robertrosner/Desktop/ARCHIVE/WORK%20MATERIALS/TALKS-PRESENTATIONS/COMPUTING/NAS%20Colloquium%202012%20-OnComputing/flash_center_wd_def_det_8km_16rb_80off_1024x768_scale_time_cmap.m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4925" y="625475"/>
            <a:ext cx="6315075" cy="5436873"/>
          </a:xfrm>
          <a:ln w="9525"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Why </a:t>
            </a:r>
            <a:r>
              <a:rPr lang="en-US" sz="3200" dirty="0" smtClean="0">
                <a:latin typeface="Arial" charset="0"/>
              </a:rPr>
              <a:t>compute</a:t>
            </a:r>
            <a:r>
              <a:rPr lang="en-US" sz="3200" dirty="0">
                <a:latin typeface="Arial" charset="0"/>
              </a:rPr>
              <a:t>?</a:t>
            </a: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Robert Rosner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Depts. of Astronomy &amp; Astrophysics and Physics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University of Chicago</a:t>
            </a:r>
            <a:br>
              <a:rPr lang="en-US" sz="2000" dirty="0">
                <a:solidFill>
                  <a:schemeClr val="tx1"/>
                </a:solidFill>
                <a:latin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B02A30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rgbClr val="B02A30"/>
                </a:solidFill>
                <a:latin typeface="Arial" charset="0"/>
              </a:rPr>
            </a:br>
            <a:r>
              <a:rPr lang="en-US" sz="2000" dirty="0">
                <a:solidFill>
                  <a:srgbClr val="B02A30"/>
                </a:solidFill>
                <a:latin typeface="Arial" charset="0"/>
              </a:rPr>
              <a:t> </a:t>
            </a:r>
            <a:br>
              <a:rPr lang="en-US" sz="2000" dirty="0">
                <a:solidFill>
                  <a:srgbClr val="B02A30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Nat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Fisch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Festschrift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Princeton Plasma Physics Laboratory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Princeton, NJ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30 March 2016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title"/>
          </p:nvPr>
        </p:nvSpPr>
        <p:spPr>
          <a:xfrm>
            <a:off x="368696" y="246423"/>
            <a:ext cx="8775304" cy="356508"/>
          </a:xfrm>
        </p:spPr>
        <p:txBody>
          <a:bodyPr/>
          <a:lstStyle/>
          <a:p>
            <a:r>
              <a:rPr lang="en-US" dirty="0" smtClean="0"/>
              <a:t>The experiment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026" name="Content Placeholder 2"/>
          <p:cNvSpPr>
            <a:spLocks noGrp="1"/>
          </p:cNvSpPr>
          <p:nvPr>
            <p:ph idx="1"/>
          </p:nvPr>
        </p:nvSpPr>
        <p:spPr>
          <a:xfrm>
            <a:off x="300993" y="678395"/>
            <a:ext cx="8856662" cy="769441"/>
          </a:xfrm>
        </p:spPr>
        <p:txBody>
          <a:bodyPr/>
          <a:lstStyle/>
          <a:p>
            <a:pPr marL="287338" indent="-287338"/>
            <a:r>
              <a:rPr lang="en-US" sz="2200" dirty="0" smtClean="0">
                <a:latin typeface="Calibri" charset="0"/>
              </a:rPr>
              <a:t>The </a:t>
            </a:r>
            <a:r>
              <a:rPr lang="en-US" sz="2200" dirty="0">
                <a:latin typeface="Calibri" charset="0"/>
              </a:rPr>
              <a:t>‘alpha group’ code focused on the nonlinear evolution of the Rayleigh-Taylor (R-T) </a:t>
            </a:r>
            <a:r>
              <a:rPr lang="en-US" sz="2200" dirty="0" smtClean="0">
                <a:latin typeface="Calibri" charset="0"/>
              </a:rPr>
              <a:t>instability, with highly reproducible initial conditions</a:t>
            </a:r>
            <a:endParaRPr lang="en-US" sz="2200" dirty="0">
              <a:latin typeface="Calibri" charset="0"/>
            </a:endParaRPr>
          </a:p>
        </p:txBody>
      </p:sp>
      <p:grpSp>
        <p:nvGrpSpPr>
          <p:cNvPr id="1027" name="Group 1"/>
          <p:cNvGrpSpPr>
            <a:grpSpLocks/>
          </p:cNvGrpSpPr>
          <p:nvPr/>
        </p:nvGrpSpPr>
        <p:grpSpPr bwMode="auto">
          <a:xfrm>
            <a:off x="922053" y="1850640"/>
            <a:ext cx="2668587" cy="1246188"/>
            <a:chOff x="1997868" y="2254250"/>
            <a:chExt cx="2669249" cy="124660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63120" y="2621085"/>
              <a:ext cx="838408" cy="2286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63120" y="2849762"/>
              <a:ext cx="838408" cy="22867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310683" y="2621085"/>
              <a:ext cx="0" cy="457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523833" y="2254250"/>
              <a:ext cx="1143284" cy="338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  <a:ea typeface="+mn-ea"/>
                  <a:cs typeface="+mn-cs"/>
                </a:rPr>
                <a:t>Heavy fluid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479372" y="3162603"/>
              <a:ext cx="1030544" cy="338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  <a:ea typeface="+mn-ea"/>
                  <a:cs typeface="+mn-cs"/>
                </a:rPr>
                <a:t>Light fluid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3220546" y="2501983"/>
              <a:ext cx="350924" cy="204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3214195" y="3016504"/>
              <a:ext cx="306463" cy="227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997868" y="2667138"/>
              <a:ext cx="285821" cy="33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800000"/>
                  </a:solidFill>
                  <a:latin typeface="+mj-lt"/>
                  <a:ea typeface="+mn-ea"/>
                  <a:cs typeface="+mn-cs"/>
                </a:rPr>
                <a:t>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0563" y="3781325"/>
            <a:ext cx="3844925" cy="2557247"/>
            <a:chOff x="690563" y="3781325"/>
            <a:chExt cx="3844925" cy="2557247"/>
          </a:xfrm>
        </p:grpSpPr>
        <p:pic>
          <p:nvPicPr>
            <p:cNvPr id="5" name="Picture 4" descr="Dimonte-LEM-picture 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3781325"/>
              <a:ext cx="2443163" cy="254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90563" y="5969240"/>
              <a:ext cx="14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Guy </a:t>
              </a:r>
              <a:r>
                <a:rPr lang="en-US" sz="1800" dirty="0" err="1"/>
                <a:t>Dimonte</a:t>
              </a:r>
              <a:endParaRPr lang="en-US" sz="1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33593" y="1793875"/>
            <a:ext cx="5729147" cy="5080000"/>
            <a:chOff x="3433593" y="1793875"/>
            <a:chExt cx="5729147" cy="5080000"/>
          </a:xfrm>
        </p:grpSpPr>
        <p:pic>
          <p:nvPicPr>
            <p:cNvPr id="3" name="Picture 2" descr="Dimonte-LEM-sketch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740" y="1793875"/>
              <a:ext cx="4572000" cy="5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433593" y="6361216"/>
              <a:ext cx="166976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5042711" y="5843850"/>
              <a:ext cx="1612815" cy="7579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33596" y="6561102"/>
              <a:ext cx="326772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Linear Electric Motor (LEM), or rail gun</a:t>
              </a:r>
              <a:endParaRPr lang="en-US" sz="1400" dirty="0"/>
            </a:p>
          </p:txBody>
        </p:sp>
      </p:grp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7DDDC8-3BCC-4A40-B3D5-FE529B9AD46C}" type="slidenum">
              <a:rPr lang="en-US" sz="1000">
                <a:solidFill>
                  <a:srgbClr val="B02A30"/>
                </a:solidFill>
              </a:rPr>
              <a:pPr/>
              <a:t>10</a:t>
            </a:fld>
            <a:endParaRPr lang="en-US" sz="1000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1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87338" y="682728"/>
            <a:ext cx="8856662" cy="6168922"/>
          </a:xfrm>
        </p:spPr>
        <p:txBody>
          <a:bodyPr rtlCol="0">
            <a:normAutofit/>
          </a:bodyPr>
          <a:lstStyle/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Guy </a:t>
            </a:r>
            <a:r>
              <a:rPr lang="en-US" sz="2400" dirty="0" err="1" smtClean="0">
                <a:latin typeface="Calibri" charset="0"/>
                <a:ea typeface="+mn-ea"/>
                <a:cs typeface="+mn-cs"/>
              </a:rPr>
              <a:t>Dimonte</a:t>
            </a:r>
            <a:r>
              <a:rPr lang="en-US" sz="2400" dirty="0" smtClean="0">
                <a:latin typeface="Calibri" charset="0"/>
                <a:ea typeface="+mn-ea"/>
                <a:cs typeface="+mn-cs"/>
              </a:rPr>
              <a:t> designed the experiment, and carried it out.  He measured the width of the mixing zone as a function of time.</a:t>
            </a: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 charset="0"/>
              <a:ea typeface="+mn-ea"/>
              <a:cs typeface="+mn-cs"/>
            </a:endParaRP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Calibri" charset="0"/>
              <a:ea typeface="+mn-ea"/>
              <a:cs typeface="+mn-cs"/>
            </a:endParaRP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 charset="0"/>
              <a:ea typeface="+mn-ea"/>
              <a:cs typeface="+mn-cs"/>
            </a:endParaRP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 charset="0"/>
              <a:ea typeface="+mn-ea"/>
              <a:cs typeface="+mn-cs"/>
            </a:endParaRP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Calibri" charset="0"/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Calibri" charset="0"/>
              <a:ea typeface="+mn-ea"/>
              <a:cs typeface="+mn-cs"/>
            </a:endParaRP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Six different code groups simulated this experiment, and computed the mixing layer width as a function of time</a:t>
            </a: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endParaRPr lang="en-US" sz="1400" dirty="0">
              <a:latin typeface="Calibri" charset="0"/>
              <a:ea typeface="+mn-ea"/>
              <a:cs typeface="+mn-cs"/>
            </a:endParaRPr>
          </a:p>
          <a:p>
            <a:pPr marL="231775" indent="-231775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We then compared (by overlaying transparent foils/viewgraphs)</a:t>
            </a:r>
          </a:p>
          <a:p>
            <a:pPr marL="631825" lvl="1" indent="-231775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alibri" charset="0"/>
                <a:ea typeface="+mn-ea"/>
              </a:rPr>
              <a:t>The 6 code results</a:t>
            </a:r>
          </a:p>
          <a:p>
            <a:pPr marL="631825" lvl="1" indent="-231775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alibri" charset="0"/>
                <a:ea typeface="+mn-ea"/>
              </a:rPr>
              <a:t>The 6 code results with the experimental data</a:t>
            </a:r>
            <a:endParaRPr lang="en-US" sz="2400" dirty="0">
              <a:latin typeface="Calibri" charset="0"/>
              <a:ea typeface="+mn-ea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3338" y="648652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4498BCE5-1F0B-7E4B-86ED-055761A65E43}" type="slidenum">
              <a:rPr lang="en-US"/>
              <a:pPr algn="l">
                <a:defRPr/>
              </a:pPr>
              <a:t>11</a:t>
            </a:fld>
            <a:endParaRPr lang="en-US" dirty="0"/>
          </a:p>
        </p:txBody>
      </p:sp>
      <p:pic>
        <p:nvPicPr>
          <p:cNvPr id="3076" name="Picture 13" descr="&#10;LIM_RT.jpg                                                     00009880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90638"/>
            <a:ext cx="30543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901825" y="2200213"/>
            <a:ext cx="2762250" cy="150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01825" y="1982725"/>
            <a:ext cx="2762250" cy="1968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9" name="TextBox 27"/>
          <p:cNvSpPr txBox="1">
            <a:spLocks noChangeArrowheads="1"/>
          </p:cNvSpPr>
          <p:nvPr/>
        </p:nvSpPr>
        <p:spPr bwMode="auto">
          <a:xfrm>
            <a:off x="4664074" y="2351025"/>
            <a:ext cx="4479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1"/>
            <a:r>
              <a:rPr lang="en-US" sz="1600" i="1" dirty="0"/>
              <a:t>The mixing layer width</a:t>
            </a:r>
            <a:r>
              <a:rPr lang="en-US" sz="1600" dirty="0"/>
              <a:t>: h ~ </a:t>
            </a:r>
            <a:r>
              <a:rPr lang="el-GR" sz="1600" b="1" dirty="0" smtClean="0">
                <a:solidFill>
                  <a:srgbClr val="FF0000"/>
                </a:solidFill>
              </a:rPr>
              <a:t>α</a:t>
            </a:r>
            <a:r>
              <a:rPr lang="en-US" sz="1600" dirty="0" smtClean="0"/>
              <a:t>gAt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	</a:t>
            </a:r>
            <a:r>
              <a:rPr lang="en-US" sz="1600" dirty="0"/>
              <a:t>	</a:t>
            </a:r>
            <a:r>
              <a:rPr lang="en-US" sz="1600" dirty="0" smtClean="0"/>
              <a:t>g = gravitational acceleration</a:t>
            </a:r>
          </a:p>
          <a:p>
            <a:pPr marL="0" lvl="1"/>
            <a:r>
              <a:rPr lang="en-US" sz="1600" dirty="0" smtClean="0"/>
              <a:t>	A </a:t>
            </a:r>
            <a:r>
              <a:rPr lang="en-US" sz="1600" dirty="0"/>
              <a:t>~ “density ratio”</a:t>
            </a:r>
          </a:p>
        </p:txBody>
      </p:sp>
      <p:cxnSp>
        <p:nvCxnSpPr>
          <p:cNvPr id="32" name="Straight Connector 31"/>
          <p:cNvCxnSpPr>
            <a:endCxn id="3076" idx="3"/>
          </p:cNvCxnSpPr>
          <p:nvPr/>
        </p:nvCxnSpPr>
        <p:spPr>
          <a:xfrm flipV="1">
            <a:off x="1609725" y="2768538"/>
            <a:ext cx="3054350" cy="3587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20838" y="3140013"/>
            <a:ext cx="3043237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97472" y="200722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h(t)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711114" y="2007223"/>
            <a:ext cx="0" cy="327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8696" y="246423"/>
            <a:ext cx="8775304" cy="356508"/>
          </a:xfrm>
        </p:spPr>
        <p:txBody>
          <a:bodyPr/>
          <a:lstStyle/>
          <a:p>
            <a:r>
              <a:rPr lang="en-US" dirty="0" smtClean="0"/>
              <a:t>The idea of the “alpha collaboration”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/>
          <a:p>
            <a:fld id="{C162789C-7E45-C742-8ABB-8C09F95C76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25"/>
          <p:cNvGrpSpPr>
            <a:grpSpLocks/>
          </p:cNvGrpSpPr>
          <p:nvPr/>
        </p:nvGrpSpPr>
        <p:grpSpPr bwMode="auto">
          <a:xfrm>
            <a:off x="1500188" y="876924"/>
            <a:ext cx="6432550" cy="4896132"/>
            <a:chOff x="280403" y="1487188"/>
            <a:chExt cx="6431868" cy="4896912"/>
          </a:xfrm>
        </p:grpSpPr>
        <p:pic>
          <p:nvPicPr>
            <p:cNvPr id="5134" name="Picture 4" descr="Spike amplitud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03" y="1608443"/>
              <a:ext cx="6356029" cy="477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80403" y="6157983"/>
              <a:ext cx="6431868" cy="103203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6" name="TextBox 21"/>
            <p:cNvSpPr txBox="1">
              <a:spLocks noChangeArrowheads="1"/>
            </p:cNvSpPr>
            <p:nvPr/>
          </p:nvSpPr>
          <p:spPr bwMode="auto">
            <a:xfrm>
              <a:off x="6527605" y="1487188"/>
              <a:ext cx="184666" cy="4708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endParaRPr lang="en-US" sz="30000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531215" y="970246"/>
            <a:ext cx="6330603" cy="5641212"/>
            <a:chOff x="1531215" y="273111"/>
            <a:chExt cx="6330603" cy="5641785"/>
          </a:xfrm>
        </p:grpSpPr>
        <p:pic>
          <p:nvPicPr>
            <p:cNvPr id="5126" name="Picture 38" descr="Spike amplitude w_ dat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215" y="273111"/>
              <a:ext cx="6228443" cy="46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Box 40"/>
            <p:cNvSpPr txBox="1">
              <a:spLocks noChangeArrowheads="1"/>
            </p:cNvSpPr>
            <p:nvPr/>
          </p:nvSpPr>
          <p:spPr bwMode="auto">
            <a:xfrm>
              <a:off x="7677121" y="1204757"/>
              <a:ext cx="184697" cy="47101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endParaRPr lang="en-US" sz="30000"/>
            </a:p>
          </p:txBody>
        </p:sp>
      </p:grpSp>
      <p:sp>
        <p:nvSpPr>
          <p:cNvPr id="512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83413" y="648811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685F2C-9576-0A4D-B2C1-94C694C7866C}" type="slidenum">
              <a:rPr lang="en-US" sz="1000">
                <a:solidFill>
                  <a:srgbClr val="B02A3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000">
              <a:solidFill>
                <a:srgbClr val="B02A30"/>
              </a:solidFill>
              <a:latin typeface="Arial" charset="0"/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7674359" y="873865"/>
            <a:ext cx="450608" cy="50937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32500" dirty="0"/>
          </a:p>
        </p:txBody>
      </p:sp>
      <p:sp useBgFill="1"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0" y="5902958"/>
            <a:ext cx="9144000" cy="95408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i="1" dirty="0"/>
              <a:t>A Comparative Study of the Turbulent Rayleigh-Taylor (RT) Instability Using High-Resolution 3D Numerical Simulations: The Alpha-Group Collaboration</a:t>
            </a:r>
            <a:r>
              <a:rPr lang="en-US" sz="1400" dirty="0"/>
              <a:t>  </a:t>
            </a:r>
            <a:r>
              <a:rPr lang="en-US" sz="1400" dirty="0" err="1"/>
              <a:t>Dimonte</a:t>
            </a:r>
            <a:r>
              <a:rPr lang="en-US" sz="1400" dirty="0"/>
              <a:t>, G., </a:t>
            </a:r>
            <a:r>
              <a:rPr lang="en-US" sz="1400" dirty="0" err="1"/>
              <a:t>Youngs</a:t>
            </a:r>
            <a:r>
              <a:rPr lang="en-US" sz="1400" dirty="0"/>
              <a:t>, D.L., </a:t>
            </a:r>
            <a:r>
              <a:rPr lang="en-US" sz="1400" dirty="0" err="1"/>
              <a:t>Dimits</a:t>
            </a:r>
            <a:r>
              <a:rPr lang="en-US" sz="1400" dirty="0"/>
              <a:t>, A., Weber, S., </a:t>
            </a:r>
            <a:r>
              <a:rPr lang="en-US" sz="1400" dirty="0" err="1"/>
              <a:t>Marinak</a:t>
            </a:r>
            <a:r>
              <a:rPr lang="en-US" sz="1400" dirty="0"/>
              <a:t>, M., </a:t>
            </a:r>
            <a:r>
              <a:rPr lang="en-US" sz="1400" dirty="0" err="1"/>
              <a:t>Wunsch</a:t>
            </a:r>
            <a:r>
              <a:rPr lang="en-US" sz="1400" dirty="0"/>
              <a:t>, S., </a:t>
            </a:r>
            <a:r>
              <a:rPr lang="en-US" sz="1400" dirty="0" err="1"/>
              <a:t>Garasi</a:t>
            </a:r>
            <a:r>
              <a:rPr lang="en-US" sz="1400" dirty="0"/>
              <a:t>, C., Robinson, A., Andrews, M.J., </a:t>
            </a:r>
            <a:r>
              <a:rPr lang="en-US" sz="1400" dirty="0" err="1"/>
              <a:t>Ramaprabhu</a:t>
            </a:r>
            <a:r>
              <a:rPr lang="en-US" sz="1400" dirty="0"/>
              <a:t>, P., Calder, A.C., </a:t>
            </a:r>
            <a:r>
              <a:rPr lang="en-US" sz="1400" dirty="0" err="1"/>
              <a:t>Fryxell</a:t>
            </a:r>
            <a:r>
              <a:rPr lang="en-US" sz="1400" dirty="0"/>
              <a:t>, B., </a:t>
            </a:r>
            <a:r>
              <a:rPr lang="en-US" sz="1400" dirty="0" err="1"/>
              <a:t>Biello</a:t>
            </a:r>
            <a:r>
              <a:rPr lang="en-US" sz="1400" dirty="0"/>
              <a:t>, J., </a:t>
            </a:r>
            <a:r>
              <a:rPr lang="en-US" sz="1400" dirty="0" err="1"/>
              <a:t>Dursi</a:t>
            </a:r>
            <a:r>
              <a:rPr lang="en-US" sz="1400" dirty="0"/>
              <a:t>, L.J., MacNeice, P., Olson, K., Ricker, P., Rosner, R., </a:t>
            </a:r>
            <a:r>
              <a:rPr lang="en-US" sz="1400" dirty="0" err="1"/>
              <a:t>Timmes</a:t>
            </a:r>
            <a:r>
              <a:rPr lang="en-US" sz="1400" dirty="0"/>
              <a:t>, F.X., </a:t>
            </a:r>
            <a:r>
              <a:rPr lang="en-US" sz="1400" dirty="0" err="1"/>
              <a:t>Tufo</a:t>
            </a:r>
            <a:r>
              <a:rPr lang="en-US" sz="1400" dirty="0"/>
              <a:t>, H., Young, Y.-N., &amp; </a:t>
            </a:r>
            <a:r>
              <a:rPr lang="en-US" sz="1400" dirty="0" err="1"/>
              <a:t>Zingale</a:t>
            </a:r>
            <a:r>
              <a:rPr lang="en-US" sz="1400" dirty="0"/>
              <a:t>, M. 2004, </a:t>
            </a:r>
            <a:r>
              <a:rPr lang="en-US" sz="1400" i="1" dirty="0"/>
              <a:t>Phys. Fluids</a:t>
            </a:r>
            <a:r>
              <a:rPr lang="en-US" sz="1400" dirty="0"/>
              <a:t>, </a:t>
            </a:r>
            <a:r>
              <a:rPr lang="en-US" sz="1400" b="1" dirty="0"/>
              <a:t>16</a:t>
            </a:r>
            <a:r>
              <a:rPr lang="en-US" sz="1400" dirty="0"/>
              <a:t>(5), 1668-1693.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495778" y="994620"/>
            <a:ext cx="6178559" cy="153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503901" y="5516532"/>
            <a:ext cx="61810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7669217" y="1012630"/>
            <a:ext cx="5120" cy="44901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1512821" y="1000721"/>
            <a:ext cx="2712" cy="45125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68696" y="246423"/>
            <a:ext cx="8775304" cy="356508"/>
          </a:xfrm>
        </p:spPr>
        <p:txBody>
          <a:bodyPr/>
          <a:lstStyle/>
          <a:p>
            <a:r>
              <a:rPr lang="en-US" dirty="0" smtClean="0"/>
              <a:t>The results:</a:t>
            </a:r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1474784" y="5530094"/>
            <a:ext cx="629514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53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477938" y="0"/>
            <a:ext cx="8666061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200" b="1" dirty="0">
                <a:solidFill>
                  <a:srgbClr val="0071BC"/>
                </a:solidFill>
                <a:latin typeface="+mj-lt"/>
              </a:rPr>
              <a:t>Unfortunately: Successful comparison of codes cannot increase confidence in the results …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91596" y="660421"/>
            <a:ext cx="8652404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s-IS" sz="2200" b="1" dirty="0">
                <a:solidFill>
                  <a:srgbClr val="0071BC"/>
                </a:solidFill>
                <a:latin typeface="+mj-lt"/>
              </a:rPr>
              <a:t>… but it can identify specific issues in the physics that we’re all not getting right ...</a:t>
            </a:r>
            <a:endParaRPr lang="en-US" sz="2200" b="1" dirty="0">
              <a:solidFill>
                <a:srgbClr val="0071BC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4704" y="1608831"/>
            <a:ext cx="8982659" cy="48481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200" dirty="0" smtClean="0"/>
              <a:t>In the case at hand, what was realized is that</a:t>
            </a:r>
          </a:p>
          <a:p>
            <a:pPr marL="454025" indent="-21907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/>
              <a:t>We were systematically underestimating the “driving force” once the system became nonlinear </a:t>
            </a:r>
            <a:r>
              <a:rPr lang="is-IS" sz="2200" dirty="0" smtClean="0"/>
              <a:t>…</a:t>
            </a:r>
          </a:p>
          <a:p>
            <a:pPr marL="454025" indent="-21907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200" dirty="0" smtClean="0"/>
              <a:t>Since the driving force was buoyancy, we were underestimating the effective density contrast ...</a:t>
            </a:r>
          </a:p>
          <a:p>
            <a:pPr marL="454025" indent="-21907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200" dirty="0" smtClean="0"/>
              <a:t>… and the most likely reason was that material </a:t>
            </a:r>
            <a:r>
              <a:rPr lang="is-IS" sz="2200" dirty="0" smtClean="0"/>
              <a:t>diffused </a:t>
            </a:r>
            <a:r>
              <a:rPr lang="is-IS" sz="2200" dirty="0" smtClean="0"/>
              <a:t>(our 2 fluids were miscible ...) as fingers interpenetrated, and thus reduced the density contrast that falling and rising fingers “saw” ...</a:t>
            </a:r>
          </a:p>
          <a:p>
            <a:pPr marL="454025" indent="-219075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s-IS" sz="2200" dirty="0" smtClean="0"/>
              <a:t>Thus: we </a:t>
            </a:r>
            <a:r>
              <a:rPr lang="is-IS" sz="2200" dirty="0" smtClean="0"/>
              <a:t>need </a:t>
            </a:r>
            <a:r>
              <a:rPr lang="is-IS" sz="2200" dirty="0" smtClean="0"/>
              <a:t>to reduce the “subgrid” diffusion to values consistent with experiment – for example, via interface tracking ..</a:t>
            </a:r>
            <a:r>
              <a:rPr lang="is-IS" sz="2200" dirty="0" smtClean="0"/>
              <a:t>.</a:t>
            </a:r>
          </a:p>
          <a:p>
            <a:pPr marL="566738" indent="-331788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s-IS" sz="2200" dirty="0" smtClean="0"/>
          </a:p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>
                <a:solidFill>
                  <a:srgbClr val="B02A30"/>
                </a:solidFill>
                <a:latin typeface="Calibri"/>
                <a:cs typeface="Calibri"/>
              </a:rPr>
              <a:t>Thus, simulations </a:t>
            </a:r>
            <a:r>
              <a:rPr lang="en-US" sz="2200" b="1" dirty="0" smtClean="0">
                <a:solidFill>
                  <a:srgbClr val="B02A30"/>
                </a:solidFill>
                <a:latin typeface="Calibri"/>
                <a:cs typeface="Calibri"/>
              </a:rPr>
              <a:t>can inform our understanding of physical processes that matter in describing nature </a:t>
            </a:r>
            <a:r>
              <a:rPr lang="is-IS" sz="2200" b="1" dirty="0" smtClean="0">
                <a:solidFill>
                  <a:srgbClr val="B02A30"/>
                </a:solidFill>
                <a:latin typeface="Calibri"/>
                <a:cs typeface="Calibri"/>
              </a:rPr>
              <a:t>…</a:t>
            </a:r>
            <a:endParaRPr lang="en-US" sz="2200" b="1" dirty="0">
              <a:solidFill>
                <a:srgbClr val="B02A30"/>
              </a:solidFill>
              <a:latin typeface="Calibri"/>
              <a:cs typeface="Calibri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</p:spPr>
        <p:txBody>
          <a:bodyPr/>
          <a:lstStyle/>
          <a:p>
            <a:fld id="{C162789C-7E45-C742-8ABB-8C09F95C76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400175"/>
            <a:ext cx="8797925" cy="837152"/>
          </a:xfrm>
        </p:spPr>
        <p:txBody>
          <a:bodyPr/>
          <a:lstStyle/>
          <a:p>
            <a:pPr algn="ctr"/>
            <a:r>
              <a:rPr lang="en-US" sz="2400" dirty="0" smtClean="0"/>
              <a:t>Type </a:t>
            </a:r>
            <a:r>
              <a:rPr lang="en-US" sz="2400" dirty="0" err="1" smtClean="0"/>
              <a:t>Ia</a:t>
            </a:r>
            <a:r>
              <a:rPr lang="en-US" sz="2400" dirty="0" smtClean="0"/>
              <a:t> supernovae</a:t>
            </a:r>
          </a:p>
          <a:p>
            <a:pPr marL="0" indent="0" algn="ctr">
              <a:buNone/>
            </a:pPr>
            <a:r>
              <a:rPr lang="en-US" sz="2000" dirty="0" smtClean="0"/>
              <a:t>Work led by T. </a:t>
            </a:r>
            <a:r>
              <a:rPr lang="en-US" sz="2000" dirty="0" err="1" smtClean="0"/>
              <a:t>Plewa</a:t>
            </a:r>
            <a:r>
              <a:rPr lang="en-US" sz="2000" dirty="0" smtClean="0"/>
              <a:t>, in collaboration with the Flash Center group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789C-7E45-C742-8ABB-8C09F95C76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95704FF2-BBFC-C14A-AAAE-EA9C9B9A9B21}" type="slidenum">
              <a:rPr lang="en-US" sz="1000">
                <a:solidFill>
                  <a:srgbClr val="B02A30"/>
                </a:solidFill>
              </a:rPr>
              <a:pPr/>
              <a:t>15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5650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“</a:t>
            </a:r>
            <a:r>
              <a:rPr lang="en-US" dirty="0" smtClean="0">
                <a:latin typeface="Arial" charset="0"/>
              </a:rPr>
              <a:t>standard model</a:t>
            </a:r>
            <a:r>
              <a:rPr lang="en-US" dirty="0" smtClean="0">
                <a:latin typeface="Arial" charset="0"/>
              </a:rPr>
              <a:t>”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 Type </a:t>
            </a:r>
            <a:r>
              <a:rPr lang="en-US" dirty="0" err="1">
                <a:latin typeface="Arial" charset="0"/>
              </a:rPr>
              <a:t>Ia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SNe</a:t>
            </a:r>
            <a:r>
              <a:rPr lang="en-US" dirty="0">
                <a:latin typeface="Arial" charset="0"/>
              </a:rPr>
              <a:t> …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4438650"/>
            <a:ext cx="8797925" cy="186512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Thermonuclear explosions in the cores of white dwarfs in close binary systems.</a:t>
            </a:r>
          </a:p>
          <a:p>
            <a:r>
              <a:rPr lang="en-US" dirty="0">
                <a:latin typeface="Arial" charset="0"/>
              </a:rPr>
              <a:t>Due to accretion, white dwarf approaches Chandrasekhar mass, and a thermonuclear runaway ensues.</a:t>
            </a:r>
          </a:p>
          <a:p>
            <a:r>
              <a:rPr lang="en-US" dirty="0">
                <a:latin typeface="Arial" charset="0"/>
              </a:rPr>
              <a:t>Pure detonation would burn everything to Ni, </a:t>
            </a:r>
            <a:r>
              <a:rPr lang="en-US" dirty="0" smtClean="0">
                <a:latin typeface="Arial" charset="0"/>
              </a:rPr>
              <a:t>but since intermediate mass elements are also found, models </a:t>
            </a:r>
            <a:r>
              <a:rPr lang="en-US" dirty="0">
                <a:latin typeface="Arial" charset="0"/>
              </a:rPr>
              <a:t>must include a deflagration </a:t>
            </a:r>
            <a:r>
              <a:rPr lang="en-US" dirty="0" smtClean="0">
                <a:latin typeface="Arial" charset="0"/>
              </a:rPr>
              <a:t>phase, and therefore there must be a Deflagration-to-Detonation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transition (a DDT).</a:t>
            </a:r>
            <a:endParaRPr lang="en-US" dirty="0">
              <a:latin typeface="Arial" charset="0"/>
            </a:endParaRP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5562600" y="3906838"/>
            <a:ext cx="1519238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200"/>
              <a:t>R. Hynes (2000)</a:t>
            </a:r>
          </a:p>
        </p:txBody>
      </p:sp>
      <p:pic>
        <p:nvPicPr>
          <p:cNvPr id="2" name="binarysim_continuou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3105" y="815401"/>
            <a:ext cx="4066859" cy="30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3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B118E9CC-6D1D-974A-BB05-CC8D4680E564}" type="slidenum">
              <a:rPr lang="en-US" sz="1000">
                <a:solidFill>
                  <a:srgbClr val="B02A30"/>
                </a:solidFill>
              </a:rPr>
              <a:pPr/>
              <a:t>16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physics ingredients are wide-ranging and complex …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277938"/>
            <a:ext cx="8528050" cy="5050615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EOS for degenerate matter</a:t>
            </a:r>
          </a:p>
          <a:p>
            <a:r>
              <a:rPr lang="en-US" b="1" dirty="0" smtClean="0">
                <a:latin typeface="Arial" charset="0"/>
              </a:rPr>
              <a:t>Initiation of interior convection</a:t>
            </a:r>
            <a:endParaRPr lang="en-US" b="1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Nuclear Energetics</a:t>
            </a:r>
            <a:r>
              <a:rPr lang="en-US" dirty="0">
                <a:latin typeface="Arial" charset="0"/>
              </a:rPr>
              <a:t>:  </a:t>
            </a:r>
            <a:r>
              <a:rPr lang="en-US" baseline="30000" dirty="0">
                <a:latin typeface="Arial" charset="0"/>
              </a:rPr>
              <a:t>12</a:t>
            </a:r>
            <a:r>
              <a:rPr lang="en-US" dirty="0">
                <a:latin typeface="Arial" charset="0"/>
              </a:rPr>
              <a:t>C+</a:t>
            </a:r>
            <a:r>
              <a:rPr lang="en-US" baseline="30000" dirty="0">
                <a:latin typeface="Arial" charset="0"/>
              </a:rPr>
              <a:t>12</a:t>
            </a:r>
            <a:r>
              <a:rPr lang="en-US" dirty="0">
                <a:latin typeface="Arial" charset="0"/>
              </a:rPr>
              <a:t>C       </a:t>
            </a:r>
            <a:r>
              <a:rPr lang="en-US" baseline="30000" dirty="0">
                <a:latin typeface="Arial" charset="0"/>
              </a:rPr>
              <a:t>24</a:t>
            </a:r>
            <a:r>
              <a:rPr lang="en-US" dirty="0">
                <a:latin typeface="Arial" charset="0"/>
              </a:rPr>
              <a:t>Mg; </a:t>
            </a:r>
          </a:p>
          <a:p>
            <a:pPr>
              <a:lnSpc>
                <a:spcPct val="11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                                       </a:t>
            </a:r>
            <a:r>
              <a:rPr lang="en-US" baseline="30000" dirty="0">
                <a:latin typeface="Arial" charset="0"/>
              </a:rPr>
              <a:t>24</a:t>
            </a:r>
            <a:r>
              <a:rPr lang="en-US" dirty="0">
                <a:latin typeface="Arial" charset="0"/>
              </a:rPr>
              <a:t>Mg, </a:t>
            </a:r>
            <a:r>
              <a:rPr lang="en-US" baseline="30000" dirty="0">
                <a:latin typeface="Arial" charset="0"/>
              </a:rPr>
              <a:t>16</a:t>
            </a:r>
            <a:r>
              <a:rPr lang="en-US" dirty="0">
                <a:latin typeface="Arial" charset="0"/>
              </a:rPr>
              <a:t>O       NSQE       NSE</a:t>
            </a:r>
          </a:p>
          <a:p>
            <a:r>
              <a:rPr lang="en-US" b="1" dirty="0">
                <a:latin typeface="Arial" charset="0"/>
              </a:rPr>
              <a:t>Flame model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Ignition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DDT/deflagration-detonation sequence</a:t>
            </a:r>
          </a:p>
          <a:p>
            <a:r>
              <a:rPr lang="en-US" b="1" dirty="0"/>
              <a:t>Neutrinos</a:t>
            </a:r>
            <a:r>
              <a:rPr lang="en-US" b="1" dirty="0">
                <a:latin typeface="Arial" charset="0"/>
              </a:rPr>
              <a:t>     energy loss, </a:t>
            </a:r>
            <a:r>
              <a:rPr lang="en-US" b="1" dirty="0" err="1">
                <a:latin typeface="Symbol" charset="0"/>
              </a:rPr>
              <a:t>D</a:t>
            </a:r>
            <a:r>
              <a:rPr lang="en-US" b="1" dirty="0" err="1">
                <a:latin typeface="Arial" charset="0"/>
              </a:rPr>
              <a:t>Y</a:t>
            </a:r>
            <a:r>
              <a:rPr lang="en-US" b="1" baseline="-25000" dirty="0" err="1">
                <a:latin typeface="Arial" charset="0"/>
              </a:rPr>
              <a:t>e</a:t>
            </a:r>
            <a:r>
              <a:rPr lang="en-US" b="1" dirty="0">
                <a:latin typeface="Arial" charset="0"/>
              </a:rPr>
              <a:t> (</a:t>
            </a:r>
            <a:r>
              <a:rPr lang="en-US" b="1" dirty="0" err="1">
                <a:latin typeface="Arial" charset="0"/>
              </a:rPr>
              <a:t>neutronization</a:t>
            </a:r>
            <a:r>
              <a:rPr lang="en-US" b="1" dirty="0">
                <a:latin typeface="Arial" charset="0"/>
              </a:rPr>
              <a:t>)</a:t>
            </a:r>
          </a:p>
          <a:p>
            <a:pPr>
              <a:buFont typeface="Wingdings" charset="0"/>
              <a:buNone/>
            </a:pPr>
            <a:endParaRPr lang="en-US" b="1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Complete models would also include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Realistic progenitor models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Magnetic fields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Rotation</a:t>
            </a:r>
          </a:p>
          <a:p>
            <a:endParaRPr lang="en-US" dirty="0">
              <a:latin typeface="Arial" charset="0"/>
            </a:endParaRPr>
          </a:p>
          <a:p>
            <a:r>
              <a:rPr lang="en-US" b="1" dirty="0" smtClean="0">
                <a:latin typeface="Arial" charset="0"/>
                <a:ea typeface="ＭＳ Ｐゴシック" charset="0"/>
              </a:rPr>
              <a:t>The ‘players’</a:t>
            </a:r>
            <a:r>
              <a:rPr lang="en-US" dirty="0" smtClean="0">
                <a:latin typeface="Arial" charset="0"/>
                <a:ea typeface="ＭＳ Ｐゴシック" charset="0"/>
              </a:rPr>
              <a:t>: </a:t>
            </a:r>
            <a:r>
              <a:rPr lang="en-US" i="1" u="sng" dirty="0" smtClean="0">
                <a:latin typeface="Arial" charset="0"/>
                <a:ea typeface="ＭＳ Ｐゴシック" charset="0"/>
              </a:rPr>
              <a:t>T. </a:t>
            </a:r>
            <a:r>
              <a:rPr lang="en-US" i="1" u="sng" dirty="0" err="1" smtClean="0">
                <a:latin typeface="Arial" charset="0"/>
                <a:ea typeface="ＭＳ Ｐゴシック" charset="0"/>
              </a:rPr>
              <a:t>Plewa</a:t>
            </a:r>
            <a:r>
              <a:rPr lang="en-US" dirty="0" smtClean="0">
                <a:latin typeface="Arial" charset="0"/>
                <a:ea typeface="ＭＳ Ｐゴシック" charset="0"/>
              </a:rPr>
              <a:t>, A.C. Calder, D.Q. Lamb, B.O. Messer, J.W. </a:t>
            </a:r>
            <a:r>
              <a:rPr lang="en-US" dirty="0" err="1" smtClean="0">
                <a:latin typeface="Arial" charset="0"/>
                <a:ea typeface="ＭＳ Ｐゴシック" charset="0"/>
              </a:rPr>
              <a:t>Truran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3970338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4000500" y="24971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5102225" y="24749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836838" y="38068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6188" y="2814638"/>
            <a:ext cx="8552800" cy="2246769"/>
            <a:chOff x="341837" y="2814720"/>
            <a:chExt cx="8553498" cy="2246769"/>
          </a:xfrm>
        </p:grpSpPr>
        <p:sp>
          <p:nvSpPr>
            <p:cNvPr id="39946" name="Oval 9"/>
            <p:cNvSpPr>
              <a:spLocks noChangeArrowheads="1"/>
            </p:cNvSpPr>
            <p:nvPr/>
          </p:nvSpPr>
          <p:spPr bwMode="auto">
            <a:xfrm>
              <a:off x="341837" y="3205218"/>
              <a:ext cx="5091616" cy="55880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5674705" y="2814720"/>
              <a:ext cx="3220630" cy="22467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r>
                <a:rPr lang="en-US" sz="2000" dirty="0">
                  <a:solidFill>
                    <a:srgbClr val="B02A30"/>
                  </a:solidFill>
                  <a:latin typeface="Comic Sans MS" charset="0"/>
                </a:rPr>
                <a:t>Prior to the ASC/Flash Center simulations, all Type </a:t>
              </a:r>
              <a:r>
                <a:rPr lang="en-US" sz="2000" dirty="0" err="1">
                  <a:solidFill>
                    <a:srgbClr val="B02A30"/>
                  </a:solidFill>
                  <a:latin typeface="Comic Sans MS" charset="0"/>
                </a:rPr>
                <a:t>Ia</a:t>
              </a:r>
              <a:r>
                <a:rPr lang="en-US" sz="2000" dirty="0">
                  <a:solidFill>
                    <a:srgbClr val="B02A30"/>
                  </a:solidFill>
                  <a:latin typeface="Comic Sans MS" charset="0"/>
                </a:rPr>
                <a:t> calculations inserted an ad hoc </a:t>
              </a:r>
              <a:r>
                <a:rPr lang="en-US" sz="2000" dirty="0" smtClean="0">
                  <a:solidFill>
                    <a:srgbClr val="B02A30"/>
                  </a:solidFill>
                  <a:latin typeface="Comic Sans MS" charset="0"/>
                </a:rPr>
                <a:t>deflagration-to-detonation transition (DDT)</a:t>
              </a:r>
              <a:endParaRPr lang="en-US" sz="2000" dirty="0">
                <a:solidFill>
                  <a:srgbClr val="B02A30"/>
                </a:solidFill>
                <a:latin typeface="Comic Sans MS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35CFDE43-6DD7-C44A-BA8B-E1A493C6CBA0}" type="slidenum">
              <a:rPr lang="en-US" sz="1000">
                <a:solidFill>
                  <a:srgbClr val="B02A30"/>
                </a:solidFill>
              </a:rPr>
              <a:pPr/>
              <a:t>17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Length scales in white dwarf deflagration…</a:t>
            </a:r>
          </a:p>
        </p:txBody>
      </p:sp>
      <p:pic>
        <p:nvPicPr>
          <p:cNvPr id="41988" name="Picture 3" descr="Khokhlov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0900"/>
            <a:ext cx="71056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7239000" y="1881188"/>
            <a:ext cx="757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Before </a:t>
            </a:r>
          </a:p>
          <a:p>
            <a:pPr algn="ctr"/>
            <a:r>
              <a:rPr lang="en-US" sz="1400">
                <a:cs typeface="Arial" charset="0"/>
              </a:rPr>
              <a:t>2000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239000" y="3008313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>
                <a:cs typeface="Arial" charset="0"/>
              </a:rPr>
              <a:t>2005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7239000" y="3617913"/>
            <a:ext cx="59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>
                <a:cs typeface="Arial" charset="0"/>
              </a:rPr>
              <a:t>BG/L</a:t>
            </a:r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6781800" y="3617913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8"/>
          <p:cNvSpPr>
            <a:spLocks noChangeArrowheads="1"/>
          </p:cNvSpPr>
          <p:nvPr/>
        </p:nvSpPr>
        <p:spPr bwMode="auto">
          <a:xfrm>
            <a:off x="6781800" y="3008313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9"/>
          <p:cNvSpPr>
            <a:spLocks noChangeArrowheads="1"/>
          </p:cNvSpPr>
          <p:nvPr/>
        </p:nvSpPr>
        <p:spPr bwMode="auto">
          <a:xfrm>
            <a:off x="6781800" y="203358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7234238" y="4049713"/>
            <a:ext cx="6104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cs typeface="Arial" charset="0"/>
              </a:rPr>
              <a:t>BG/</a:t>
            </a:r>
            <a:r>
              <a:rPr lang="en-US" sz="1400" dirty="0" smtClean="0">
                <a:cs typeface="Arial" charset="0"/>
              </a:rPr>
              <a:t>P</a:t>
            </a:r>
            <a:endParaRPr lang="en-US" sz="1400" dirty="0">
              <a:cs typeface="Arial" charset="0"/>
            </a:endParaRPr>
          </a:p>
        </p:txBody>
      </p:sp>
      <p:sp>
        <p:nvSpPr>
          <p:cNvPr id="41996" name="AutoShape 11"/>
          <p:cNvSpPr>
            <a:spLocks noChangeArrowheads="1"/>
          </p:cNvSpPr>
          <p:nvPr/>
        </p:nvSpPr>
        <p:spPr bwMode="auto">
          <a:xfrm>
            <a:off x="6777038" y="4049713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033963" y="4968875"/>
            <a:ext cx="2547937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100" dirty="0"/>
              <a:t>2- Turbulence is frozen by expansion</a:t>
            </a:r>
          </a:p>
        </p:txBody>
      </p:sp>
      <p:sp>
        <p:nvSpPr>
          <p:cNvPr id="41998" name="Text Box 10"/>
          <p:cNvSpPr txBox="1">
            <a:spLocks noChangeArrowheads="1"/>
          </p:cNvSpPr>
          <p:nvPr/>
        </p:nvSpPr>
        <p:spPr bwMode="auto">
          <a:xfrm>
            <a:off x="7240588" y="4421188"/>
            <a:ext cx="1132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400" dirty="0">
                <a:cs typeface="Arial" charset="0"/>
              </a:rPr>
              <a:t>BG/Q (now</a:t>
            </a:r>
            <a:r>
              <a:rPr lang="en-US" sz="1400" dirty="0" smtClean="0">
                <a:cs typeface="Arial" charset="0"/>
              </a:rPr>
              <a:t>)</a:t>
            </a:r>
            <a:endParaRPr lang="en-US" sz="1400" dirty="0"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18053" y="4478693"/>
            <a:ext cx="191309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100" dirty="0"/>
              <a:t>1</a:t>
            </a:r>
            <a:r>
              <a:rPr lang="en-US" sz="1100" dirty="0" smtClean="0"/>
              <a:t>- </a:t>
            </a:r>
            <a:r>
              <a:rPr lang="en-US" sz="1100" dirty="0"/>
              <a:t>Turbulence is </a:t>
            </a:r>
            <a:r>
              <a:rPr lang="en-US" sz="1100" dirty="0" smtClean="0"/>
              <a:t>driven by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   </a:t>
            </a:r>
            <a:r>
              <a:rPr lang="en-US" sz="1100" dirty="0" smtClean="0"/>
              <a:t>Rayleigh-Taylor instability</a:t>
            </a:r>
            <a:endParaRPr lang="en-US" sz="1100" dirty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783388" y="442118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044112" y="5249762"/>
            <a:ext cx="3020388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100" dirty="0"/>
              <a:t>3</a:t>
            </a:r>
            <a:r>
              <a:rPr lang="en-US" sz="1100" dirty="0" smtClean="0"/>
              <a:t>- Turbulent energy cascade to smaller scales; flame surface distorted by turbulence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000124" y="5905500"/>
            <a:ext cx="49688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053636" y="5703787"/>
            <a:ext cx="3026739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100" dirty="0"/>
              <a:t>4</a:t>
            </a:r>
            <a:r>
              <a:rPr lang="en-US" sz="1100" dirty="0" smtClean="0"/>
              <a:t>- Turbulent energy cascade to smaller scales; flame surface is not affected (remains smooth)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651375" y="889000"/>
            <a:ext cx="3134692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libri"/>
                <a:cs typeface="Calibri"/>
              </a:rPr>
              <a:t>Computationally-accessible processes</a:t>
            </a:r>
            <a:endParaRPr lang="en-US" sz="15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B4894377-2F60-A64C-95FB-128361063B6A}" type="slidenum">
              <a:rPr lang="en-US" sz="1000">
                <a:solidFill>
                  <a:srgbClr val="B02A30"/>
                </a:solidFill>
              </a:rPr>
              <a:pPr/>
              <a:t>18</a:t>
            </a:fld>
            <a:endParaRPr lang="en-US" sz="1000">
              <a:solidFill>
                <a:srgbClr val="B02A30"/>
              </a:solidFill>
            </a:endParaRPr>
          </a:p>
        </p:txBody>
      </p:sp>
      <p:pic>
        <p:nvPicPr>
          <p:cNvPr id="48131" name="flash_center_wd_def_det_8km_16rb_80off_1024x768_scale_time_cmap.mov" descr="/Users/robertrosner/Desktop/A&amp;A Colloquium 2012 -OnComputing/flash_center_wd_def_det_8km_16rb_80off_1024x768_scale_time_cmap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20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81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90194"/>
            <a:ext cx="8658225" cy="3413125"/>
          </a:xfrm>
        </p:spPr>
        <p:txBody>
          <a:bodyPr rtlCol="0">
            <a:normAutofit/>
          </a:bodyPr>
          <a:lstStyle/>
          <a:p>
            <a:pPr marL="234950" indent="-234950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>
                <a:latin typeface="Calibri"/>
                <a:ea typeface="+mn-ea"/>
                <a:cs typeface="Calibri"/>
              </a:rPr>
              <a:t>The importance of off-center ignition </a:t>
            </a:r>
            <a:r>
              <a:rPr lang="en-US" sz="2200" dirty="0" smtClean="0">
                <a:latin typeface="Calibri"/>
                <a:ea typeface="+mn-ea"/>
                <a:cs typeface="Calibri"/>
              </a:rPr>
              <a:t>…</a:t>
            </a:r>
            <a:endParaRPr lang="en-US" sz="2200" dirty="0">
              <a:latin typeface="Calibri"/>
              <a:ea typeface="+mn-ea"/>
              <a:cs typeface="Calibri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>
                <a:latin typeface="Calibri"/>
                <a:ea typeface="+mn-ea"/>
                <a:cs typeface="Calibri"/>
              </a:rPr>
              <a:t>The vigorous localized excitation of surface gravity waves upon burst-out of the flame bubble </a:t>
            </a:r>
            <a:r>
              <a:rPr lang="en-US" sz="2200" dirty="0" smtClean="0">
                <a:latin typeface="Calibri"/>
                <a:ea typeface="+mn-ea"/>
                <a:cs typeface="Calibri"/>
              </a:rPr>
              <a:t>…</a:t>
            </a:r>
            <a:endParaRPr lang="en-US" sz="2200" dirty="0">
              <a:latin typeface="Calibri"/>
              <a:ea typeface="+mn-ea"/>
              <a:cs typeface="Calibri"/>
            </a:endParaRPr>
          </a:p>
          <a:p>
            <a:pPr marL="234950" indent="-234950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latin typeface="Calibri"/>
                <a:ea typeface="+mn-ea"/>
                <a:cs typeface="Calibri"/>
              </a:rPr>
              <a:t>The </a:t>
            </a:r>
            <a:r>
              <a:rPr lang="en-US" sz="2200" dirty="0">
                <a:latin typeface="Calibri"/>
                <a:ea typeface="+mn-ea"/>
                <a:cs typeface="Calibri"/>
              </a:rPr>
              <a:t>first-ever fully consistent deflagration/detonation of a white dwarf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>
                <a:latin typeface="Calibri"/>
                <a:cs typeface="Calibri"/>
              </a:rPr>
              <a:t>No </a:t>
            </a:r>
            <a:r>
              <a:rPr lang="en-US" sz="2200" dirty="0" smtClean="0">
                <a:latin typeface="Calibri"/>
                <a:cs typeface="Calibri"/>
              </a:rPr>
              <a:t>‘</a:t>
            </a:r>
            <a:r>
              <a:rPr lang="en-US" sz="2200" dirty="0" err="1" smtClean="0">
                <a:latin typeface="Calibri"/>
                <a:cs typeface="Calibri"/>
              </a:rPr>
              <a:t>deus</a:t>
            </a:r>
            <a:r>
              <a:rPr lang="en-US" sz="2200" dirty="0">
                <a:latin typeface="Calibri"/>
                <a:cs typeface="Calibri"/>
              </a:rPr>
              <a:t>-ex-</a:t>
            </a:r>
            <a:r>
              <a:rPr lang="en-US" sz="2200" dirty="0" err="1" smtClean="0">
                <a:latin typeface="Calibri"/>
                <a:cs typeface="Calibri"/>
              </a:rPr>
              <a:t>machina</a:t>
            </a:r>
            <a:r>
              <a:rPr lang="en-US" sz="2200" dirty="0" smtClean="0">
                <a:latin typeface="Calibri"/>
                <a:cs typeface="Calibri"/>
              </a:rPr>
              <a:t>’ </a:t>
            </a:r>
            <a:r>
              <a:rPr lang="en-US" sz="2200" dirty="0">
                <a:latin typeface="Calibri"/>
                <a:cs typeface="Calibri"/>
              </a:rPr>
              <a:t>deflagration-</a:t>
            </a:r>
            <a:r>
              <a:rPr lang="en-US" sz="2200" dirty="0" smtClean="0">
                <a:latin typeface="Calibri"/>
                <a:cs typeface="Calibri"/>
              </a:rPr>
              <a:t>detonation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>
                <a:latin typeface="Calibri"/>
                <a:cs typeface="Calibri"/>
              </a:rPr>
              <a:t>Shock formation at the antipode of the flame bubble emergence, and consequent re-ignition and detonation of entire </a:t>
            </a:r>
            <a:r>
              <a:rPr lang="en-US" sz="2200" dirty="0" smtClean="0">
                <a:latin typeface="Calibri"/>
                <a:cs typeface="Calibri"/>
              </a:rPr>
              <a:t>star: here there is no strict “DDT” </a:t>
            </a:r>
            <a:r>
              <a:rPr lang="is-IS" sz="2200" dirty="0" smtClean="0">
                <a:latin typeface="Calibri"/>
                <a:cs typeface="Calibri"/>
              </a:rPr>
              <a:t>…</a:t>
            </a:r>
            <a:endParaRPr lang="en-US" sz="2200" dirty="0">
              <a:latin typeface="Calibri"/>
              <a:cs typeface="Calibri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>
                <a:latin typeface="Calibri"/>
                <a:cs typeface="Calibri"/>
              </a:rPr>
              <a:t>Opens the way to a systematic exploration of the </a:t>
            </a:r>
            <a:r>
              <a:rPr lang="en-US" sz="2200" dirty="0" smtClean="0">
                <a:latin typeface="Calibri"/>
                <a:cs typeface="Calibri"/>
              </a:rPr>
              <a:t>‘scenario’, </a:t>
            </a:r>
            <a:r>
              <a:rPr lang="en-US" sz="2200" dirty="0">
                <a:latin typeface="Calibri"/>
                <a:cs typeface="Calibri"/>
              </a:rPr>
              <a:t>based on detailed comparisons with astronomical observations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8804275" cy="364281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What was discovered?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250" y="4173872"/>
            <a:ext cx="879475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4488" indent="-344488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charset="0"/>
              <a:buChar char="n"/>
            </a:pPr>
            <a:r>
              <a:rPr lang="en-US" sz="2200" b="1" dirty="0">
                <a:solidFill>
                  <a:srgbClr val="B02A30"/>
                </a:solidFill>
                <a:latin typeface="Calibri"/>
                <a:cs typeface="Calibri"/>
              </a:rPr>
              <a:t>Thus, simulations can, despite reliance on modeling of physics that cannot yet - or perhaps ever - be </a:t>
            </a:r>
            <a:r>
              <a:rPr lang="en-US" sz="2200" b="1" dirty="0" smtClean="0">
                <a:solidFill>
                  <a:srgbClr val="B02A30"/>
                </a:solidFill>
                <a:latin typeface="Calibri"/>
                <a:cs typeface="Calibri"/>
              </a:rPr>
              <a:t>“directly” </a:t>
            </a:r>
            <a:r>
              <a:rPr lang="en-US" sz="2200" b="1" dirty="0">
                <a:solidFill>
                  <a:srgbClr val="B02A30"/>
                </a:solidFill>
                <a:latin typeface="Calibri"/>
                <a:cs typeface="Calibri"/>
              </a:rPr>
              <a:t>simulated,</a:t>
            </a:r>
          </a:p>
          <a:p>
            <a:pPr marL="690563" lvl="1" indent="-233363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200" b="1" dirty="0">
                <a:solidFill>
                  <a:srgbClr val="B02A30"/>
                </a:solidFill>
                <a:latin typeface="Calibri"/>
                <a:cs typeface="Calibri"/>
              </a:rPr>
              <a:t>Build our physical intuition about phenomena that are too complex to be fully grasped by analytical methods</a:t>
            </a:r>
          </a:p>
          <a:p>
            <a:pPr marL="690563" lvl="1" indent="-233363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Tx/>
              <a:buChar char="–"/>
            </a:pPr>
            <a:r>
              <a:rPr lang="en-US" sz="2200" b="1" dirty="0">
                <a:solidFill>
                  <a:srgbClr val="B02A30"/>
                </a:solidFill>
                <a:latin typeface="Calibri"/>
                <a:cs typeface="Calibri"/>
              </a:rPr>
              <a:t>Allow for discovery of new phenomena and new </a:t>
            </a:r>
            <a:r>
              <a:rPr lang="en-US" sz="2200" b="1" dirty="0" err="1" smtClean="0">
                <a:solidFill>
                  <a:srgbClr val="B02A30"/>
                </a:solidFill>
                <a:latin typeface="Calibri"/>
                <a:cs typeface="Calibri"/>
              </a:rPr>
              <a:t>phenomenologies</a:t>
            </a:r>
            <a:endParaRPr lang="en-US" sz="2200" b="1" dirty="0">
              <a:solidFill>
                <a:srgbClr val="B02A30"/>
              </a:solidFill>
              <a:latin typeface="Calibri"/>
              <a:cs typeface="Calibri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9013" y="6465888"/>
            <a:ext cx="357187" cy="34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998B96D2-A93E-E946-9E0C-D1CDA0187DDF}" type="slidenum">
              <a:rPr lang="en-US" sz="1000">
                <a:solidFill>
                  <a:srgbClr val="B02A30"/>
                </a:solidFill>
              </a:rPr>
              <a:pPr/>
              <a:t>19</a:t>
            </a:fld>
            <a:endParaRPr lang="en-US" sz="1000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5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69846D-5A86-5140-A5D6-9D218B7C70BB}" type="slidenum">
              <a:rPr lang="en-US" sz="1000">
                <a:solidFill>
                  <a:srgbClr val="B02A30"/>
                </a:solidFill>
              </a:rPr>
              <a:pPr/>
              <a:t>2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330200"/>
            <a:ext cx="7954962" cy="347663"/>
          </a:xfrm>
        </p:spPr>
        <p:txBody>
          <a:bodyPr/>
          <a:lstStyle/>
          <a:p>
            <a:r>
              <a:rPr lang="en-US">
                <a:latin typeface="Arial" charset="0"/>
              </a:rPr>
              <a:t>Setting the stage: the core question to be answered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922347"/>
            <a:ext cx="8797925" cy="5521513"/>
          </a:xfrm>
        </p:spPr>
        <p:txBody>
          <a:bodyPr/>
          <a:lstStyle/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r>
              <a:rPr lang="en-US" dirty="0" smtClean="0">
                <a:latin typeface="Arial" charset="0"/>
              </a:rPr>
              <a:t>Computational fluid dynamics (CFD) differs from most of the rest of theoretical physics in the fundamental sense that appeal to fundamental principles – “first principles” – is not always possible </a:t>
            </a:r>
            <a:r>
              <a:rPr lang="is-IS" dirty="0" smtClean="0">
                <a:latin typeface="Arial" charset="0"/>
              </a:rPr>
              <a:t>… </a:t>
            </a:r>
            <a:endParaRPr lang="en-US" dirty="0" smtClean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endParaRPr lang="en-US" sz="1600" dirty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r>
              <a:rPr lang="en-US" dirty="0" smtClean="0">
                <a:latin typeface="Arial" charset="0"/>
              </a:rPr>
              <a:t>This means that CFD must proceed – in cases where a first principles approach cannot be carried through – by constructing “models” that necessarily replace what we cannot as yet capture from a fundamental understanding of the physics.</a:t>
            </a: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endParaRPr lang="en-US" sz="1600" dirty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r>
              <a:rPr lang="en-US" b="1" dirty="0" smtClean="0">
                <a:latin typeface="Arial" charset="0"/>
              </a:rPr>
              <a:t>Indeed</a:t>
            </a:r>
            <a:r>
              <a:rPr lang="en-US" dirty="0" smtClean="0">
                <a:latin typeface="Arial" charset="0"/>
              </a:rPr>
              <a:t>: The non-dimensional </a:t>
            </a:r>
            <a:r>
              <a:rPr lang="en-US" dirty="0">
                <a:latin typeface="Arial" charset="0"/>
              </a:rPr>
              <a:t>numbers characterizing most </a:t>
            </a:r>
            <a:r>
              <a:rPr lang="en-US" dirty="0" smtClean="0">
                <a:latin typeface="Arial" charset="0"/>
              </a:rPr>
              <a:t>macroscopic fluid dynamical phenomena </a:t>
            </a:r>
            <a:r>
              <a:rPr lang="en-US" dirty="0">
                <a:latin typeface="Arial" charset="0"/>
              </a:rPr>
              <a:t>are sufficiently large that </a:t>
            </a:r>
            <a:r>
              <a:rPr lang="en-US" dirty="0" smtClean="0">
                <a:latin typeface="Arial" charset="0"/>
              </a:rPr>
              <a:t>“direct” </a:t>
            </a:r>
            <a:r>
              <a:rPr lang="en-US" dirty="0">
                <a:latin typeface="Arial" charset="0"/>
              </a:rPr>
              <a:t>numerical simulations describing these phenomena </a:t>
            </a:r>
            <a:r>
              <a:rPr lang="en-US" dirty="0" smtClean="0">
                <a:latin typeface="Arial" charset="0"/>
              </a:rPr>
              <a:t>– for terrestrial or astrophysical fluids – are </a:t>
            </a:r>
            <a:r>
              <a:rPr lang="en-US" dirty="0">
                <a:latin typeface="Arial" charset="0"/>
              </a:rPr>
              <a:t>not just difficult – they are most likely even in principle impossible.  </a:t>
            </a:r>
            <a:endParaRPr lang="en-US" dirty="0" smtClean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endParaRPr lang="en-US" sz="1600" dirty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r>
              <a:rPr lang="en-US" dirty="0" smtClean="0">
                <a:latin typeface="Arial" charset="0"/>
              </a:rPr>
              <a:t>Despite </a:t>
            </a:r>
            <a:r>
              <a:rPr lang="en-US" dirty="0">
                <a:latin typeface="Arial" charset="0"/>
              </a:rPr>
              <a:t>this inconvenient fact, modern </a:t>
            </a:r>
            <a:r>
              <a:rPr lang="en-US" dirty="0" smtClean="0">
                <a:latin typeface="Arial" charset="0"/>
              </a:rPr>
              <a:t>CFD clearly </a:t>
            </a:r>
            <a:r>
              <a:rPr lang="en-US" dirty="0">
                <a:latin typeface="Arial" charset="0"/>
              </a:rPr>
              <a:t>revels in numerically modeling </a:t>
            </a:r>
            <a:r>
              <a:rPr lang="en-US" dirty="0" smtClean="0">
                <a:latin typeface="Arial" charset="0"/>
              </a:rPr>
              <a:t>such phenomena – from the Earth’s atmosphere and oceans to stars.  </a:t>
            </a:r>
            <a:r>
              <a:rPr lang="en-US" i="1" u="sng" dirty="0">
                <a:latin typeface="Arial" charset="0"/>
              </a:rPr>
              <a:t>T</a:t>
            </a:r>
            <a:r>
              <a:rPr lang="en-US" i="1" u="sng" dirty="0" smtClean="0">
                <a:latin typeface="Arial" charset="0"/>
              </a:rPr>
              <a:t>he </a:t>
            </a:r>
            <a:r>
              <a:rPr lang="en-US" i="1" u="sng" dirty="0">
                <a:latin typeface="Arial" charset="0"/>
              </a:rPr>
              <a:t>skeptical observer might well ask, </a:t>
            </a:r>
            <a:r>
              <a:rPr lang="en-US" i="1" u="sng" dirty="0" smtClean="0">
                <a:latin typeface="Arial" charset="0"/>
              </a:rPr>
              <a:t>“to </a:t>
            </a:r>
            <a:r>
              <a:rPr lang="en-US" i="1" u="sng" dirty="0">
                <a:latin typeface="Arial" charset="0"/>
              </a:rPr>
              <a:t>what effect</a:t>
            </a:r>
            <a:r>
              <a:rPr lang="en-US" i="1" u="sng" dirty="0" smtClean="0">
                <a:latin typeface="Arial" charset="0"/>
              </a:rPr>
              <a:t>?” </a:t>
            </a:r>
            <a:endParaRPr lang="en-US" i="1" u="sng" dirty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endParaRPr lang="en-US" sz="1600" dirty="0">
              <a:latin typeface="Arial" charset="0"/>
            </a:endParaRPr>
          </a:p>
          <a:p>
            <a:pPr marL="1588" indent="-1588">
              <a:buFont typeface="Wingdings" charset="0"/>
              <a:buNone/>
              <a:tabLst>
                <a:tab pos="280988" algn="l"/>
              </a:tabLst>
            </a:pPr>
            <a:r>
              <a:rPr lang="en-US" dirty="0">
                <a:latin typeface="Arial" charset="0"/>
              </a:rPr>
              <a:t>This is the question </a:t>
            </a:r>
            <a:r>
              <a:rPr lang="en-US" dirty="0" smtClean="0">
                <a:latin typeface="Arial" charset="0"/>
              </a:rPr>
              <a:t>I’d </a:t>
            </a:r>
            <a:r>
              <a:rPr lang="en-US" dirty="0">
                <a:latin typeface="Arial" charset="0"/>
              </a:rPr>
              <a:t>like to address during this talk.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1218F99F-C0F5-C243-AA78-5EB112FB4852}" type="slidenum">
              <a:rPr lang="en-US" sz="1000">
                <a:solidFill>
                  <a:srgbClr val="B02A30"/>
                </a:solidFill>
              </a:rPr>
              <a:pPr/>
              <a:t>20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448" y="330200"/>
            <a:ext cx="7954963" cy="35650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What can we conclude?</a:t>
            </a:r>
            <a:endParaRPr lang="en-US" dirty="0">
              <a:latin typeface="Arial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797" y="907015"/>
            <a:ext cx="8833203" cy="5755421"/>
          </a:xfrm>
          <a:noFill/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Computer-based simulations can serve many different purposes …</a:t>
            </a:r>
          </a:p>
          <a:p>
            <a:pPr lvl="1"/>
            <a:r>
              <a:rPr lang="en-US" sz="2000" b="1" dirty="0" smtClean="0">
                <a:latin typeface="Arial" charset="0"/>
              </a:rPr>
              <a:t>The ‘usual’:</a:t>
            </a:r>
            <a:endParaRPr lang="en-US" sz="2000" b="1" dirty="0">
              <a:latin typeface="Arial" charset="0"/>
            </a:endParaRP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</a:rPr>
              <a:t>Science-based prediction …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</a:rPr>
              <a:t>Design: rapid prototyping and optimization …</a:t>
            </a:r>
          </a:p>
          <a:p>
            <a:pPr lvl="1"/>
            <a:r>
              <a:rPr lang="en-US" sz="2000" b="1" dirty="0" smtClean="0">
                <a:latin typeface="Arial" charset="0"/>
                <a:ea typeface="ＭＳ Ｐゴシック" charset="0"/>
              </a:rPr>
              <a:t>The less-expected:</a:t>
            </a:r>
          </a:p>
          <a:p>
            <a:pPr lvl="2"/>
            <a:r>
              <a:rPr lang="en-US" sz="2000" u="sng" dirty="0" smtClean="0">
                <a:latin typeface="Arial" charset="0"/>
                <a:ea typeface="ＭＳ Ｐゴシック" charset="0"/>
              </a:rPr>
              <a:t>Discovery</a:t>
            </a:r>
            <a:r>
              <a:rPr lang="en-US" sz="2000" i="0" dirty="0" smtClean="0">
                <a:latin typeface="Arial" charset="0"/>
                <a:ea typeface="ＭＳ Ｐゴシック" charset="0"/>
              </a:rPr>
              <a:t>: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Uncovering unsuspected physical effects </a:t>
            </a:r>
            <a:r>
              <a:rPr lang="is-IS" sz="2000" dirty="0" smtClean="0">
                <a:latin typeface="Arial" charset="0"/>
                <a:ea typeface="ＭＳ Ｐゴシック" charset="0"/>
              </a:rPr>
              <a:t>…</a:t>
            </a:r>
          </a:p>
          <a:p>
            <a:pPr lvl="3"/>
            <a:r>
              <a:rPr lang="en-US" sz="2000" dirty="0">
                <a:latin typeface="Arial" charset="0"/>
                <a:ea typeface="ＭＳ Ｐゴシック" charset="0"/>
              </a:rPr>
              <a:t>Discovering novel behaviors of highly complex multi-physics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systems</a:t>
            </a:r>
            <a:endParaRPr lang="en-US" sz="2000" dirty="0" smtClean="0">
              <a:latin typeface="Arial" charset="0"/>
              <a:ea typeface="ＭＳ Ｐゴシック" charset="0"/>
            </a:endParaRPr>
          </a:p>
          <a:p>
            <a:pPr lvl="2"/>
            <a:r>
              <a:rPr lang="en-US" sz="2000" u="sng" dirty="0">
                <a:latin typeface="Arial" charset="0"/>
                <a:ea typeface="ＭＳ Ｐゴシック" charset="0"/>
              </a:rPr>
              <a:t>I</a:t>
            </a:r>
            <a:r>
              <a:rPr lang="en-US" sz="2000" u="sng" dirty="0" smtClean="0">
                <a:latin typeface="Arial" charset="0"/>
                <a:ea typeface="ＭＳ Ｐゴシック" charset="0"/>
              </a:rPr>
              <a:t>ntuition</a:t>
            </a:r>
            <a:r>
              <a:rPr lang="en-US" sz="2000" u="sng" dirty="0" smtClean="0">
                <a:latin typeface="Arial" charset="0"/>
                <a:ea typeface="ＭＳ Ｐゴシック" charset="0"/>
              </a:rPr>
              <a:t>-</a:t>
            </a:r>
            <a:r>
              <a:rPr lang="en-US" sz="2000" u="sng" dirty="0" smtClean="0">
                <a:latin typeface="Arial" charset="0"/>
                <a:ea typeface="ＭＳ Ｐゴシック" charset="0"/>
              </a:rPr>
              <a:t>building</a:t>
            </a:r>
            <a:r>
              <a:rPr lang="en-US" sz="2000" i="0" dirty="0" smtClean="0">
                <a:latin typeface="Arial" charset="0"/>
                <a:ea typeface="ＭＳ Ｐゴシック" charset="0"/>
              </a:rPr>
              <a:t>:</a:t>
            </a:r>
            <a:endParaRPr lang="en-US" sz="2000" i="0" dirty="0" smtClean="0">
              <a:latin typeface="Arial" charset="0"/>
              <a:ea typeface="ＭＳ Ｐゴシック" charset="0"/>
            </a:endParaRPr>
          </a:p>
          <a:p>
            <a:pPr lvl="3"/>
            <a:r>
              <a:rPr lang="en-US" sz="2000" dirty="0" smtClean="0">
                <a:latin typeface="Arial" charset="0"/>
                <a:ea typeface="ＭＳ Ｐゴシック" charset="0"/>
              </a:rPr>
              <a:t>Quantitative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exploration of ‘arm-chair experiments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’, in cases for which laboratory (or any other) experimentation is not feasible </a:t>
            </a:r>
            <a:r>
              <a:rPr lang="is-IS" sz="2000" dirty="0" smtClean="0">
                <a:latin typeface="Arial" charset="0"/>
                <a:ea typeface="ＭＳ Ｐゴシック" charset="0"/>
              </a:rPr>
              <a:t>…</a:t>
            </a:r>
            <a:endParaRPr lang="en-US" sz="2000" dirty="0" smtClean="0">
              <a:latin typeface="Arial" charset="0"/>
              <a:ea typeface="ＭＳ Ｐゴシック" charset="0"/>
            </a:endParaRPr>
          </a:p>
          <a:p>
            <a:pPr lvl="3"/>
            <a:r>
              <a:rPr lang="en-US" sz="2000" dirty="0" smtClean="0">
                <a:latin typeface="Arial" charset="0"/>
                <a:ea typeface="ＭＳ Ｐゴシック" charset="0"/>
              </a:rPr>
              <a:t>Exploring “what if’s”:</a:t>
            </a:r>
          </a:p>
          <a:p>
            <a:pPr lvl="4"/>
            <a:r>
              <a:rPr lang="en-US" sz="2000" dirty="0" smtClean="0">
                <a:latin typeface="Arial" charset="0"/>
                <a:ea typeface="ＭＳ Ｐゴシック" charset="0"/>
              </a:rPr>
              <a:t>What if the laws of physics were different?</a:t>
            </a:r>
          </a:p>
          <a:p>
            <a:pPr lvl="4"/>
            <a:r>
              <a:rPr lang="en-US" sz="2000" dirty="0" smtClean="0">
                <a:latin typeface="Arial" charset="0"/>
                <a:ea typeface="ＭＳ Ｐゴシック" charset="0"/>
              </a:rPr>
              <a:t>What if the constants of nature are not constant?</a:t>
            </a:r>
          </a:p>
          <a:p>
            <a:pPr lvl="4"/>
            <a:r>
              <a:rPr lang="en-US" sz="2000" dirty="0" smtClean="0">
                <a:latin typeface="Arial" charset="0"/>
                <a:ea typeface="ＭＳ Ｐゴシック" charset="0"/>
              </a:rPr>
              <a:t>…</a:t>
            </a:r>
            <a:endParaRPr lang="en-US" sz="2000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8571A63-8B30-054D-94E6-A1A8DBABF594}" type="slidenum">
              <a:rPr lang="en-US" sz="1000">
                <a:solidFill>
                  <a:srgbClr val="B02A30"/>
                </a:solidFill>
              </a:rPr>
              <a:pPr/>
              <a:t>21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And that brings us to …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400175"/>
            <a:ext cx="7935913" cy="2293938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 algn="ctr">
              <a:buFont typeface="Wingdings" charset="0"/>
              <a:buNone/>
            </a:pPr>
            <a:r>
              <a:rPr lang="en-US" sz="3200">
                <a:latin typeface="Arial" charset="0"/>
              </a:rPr>
              <a:t>Questions and Discussion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A8AC82FA-7F89-3344-8490-2EFFB8FFAB12}" type="slidenum">
              <a:rPr lang="en-US" sz="1000">
                <a:solidFill>
                  <a:srgbClr val="B02A30"/>
                </a:solidFill>
              </a:rPr>
              <a:pPr/>
              <a:t>3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5650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Let’s </a:t>
            </a:r>
            <a:r>
              <a:rPr lang="en-US" dirty="0">
                <a:latin typeface="Arial" charset="0"/>
              </a:rPr>
              <a:t>get specific!</a:t>
            </a:r>
          </a:p>
        </p:txBody>
      </p:sp>
      <p:grpSp>
        <p:nvGrpSpPr>
          <p:cNvPr id="19460" name="Group 14"/>
          <p:cNvGrpSpPr>
            <a:grpSpLocks/>
          </p:cNvGrpSpPr>
          <p:nvPr/>
        </p:nvGrpSpPr>
        <p:grpSpPr bwMode="auto">
          <a:xfrm>
            <a:off x="346075" y="838988"/>
            <a:ext cx="8478838" cy="5509200"/>
            <a:chOff x="346075" y="812800"/>
            <a:chExt cx="8478838" cy="5509920"/>
          </a:xfrm>
        </p:grpSpPr>
        <p:sp>
          <p:nvSpPr>
            <p:cNvPr id="19461" name="Text Box 4"/>
            <p:cNvSpPr>
              <a:spLocks noChangeArrowheads="1"/>
            </p:cNvSpPr>
            <p:nvPr/>
          </p:nvSpPr>
          <p:spPr bwMode="auto">
            <a:xfrm>
              <a:off x="346075" y="812800"/>
              <a:ext cx="8478838" cy="550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33363" indent="-233363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r>
                <a:rPr lang="en-US" sz="1600" dirty="0">
                  <a:cs typeface="ＭＳ Ｐゴシック" charset="0"/>
                </a:rPr>
                <a:t>The connections between the range of spatial/temporal dynamic scales of fluid dynamical processes, the Reynolds numbers, and </a:t>
              </a:r>
              <a:r>
                <a:rPr lang="en-US" altLang="ja-JP" sz="1600" dirty="0" smtClean="0">
                  <a:cs typeface="ＭＳ Ｐゴシック" charset="0"/>
                </a:rPr>
                <a:t>“</a:t>
              </a:r>
              <a:r>
                <a:rPr lang="en-US" sz="1600" dirty="0" smtClean="0">
                  <a:cs typeface="ＭＳ Ｐゴシック" charset="0"/>
                </a:rPr>
                <a:t>turbulence</a:t>
              </a:r>
              <a:r>
                <a:rPr lang="en-US" altLang="ja-JP" sz="1600" dirty="0" smtClean="0">
                  <a:cs typeface="ＭＳ Ｐゴシック" charset="0"/>
                </a:rPr>
                <a:t>”</a:t>
              </a:r>
              <a:r>
                <a:rPr lang="en-US" sz="1600" dirty="0" smtClean="0">
                  <a:cs typeface="ＭＳ Ｐゴシック" charset="0"/>
                </a:rPr>
                <a:t> </a:t>
              </a:r>
              <a:r>
                <a:rPr lang="en-US" sz="1600" dirty="0">
                  <a:cs typeface="ＭＳ Ｐゴシック" charset="0"/>
                </a:rPr>
                <a:t>are well-understood:</a:t>
              </a:r>
            </a:p>
            <a:p>
              <a:pPr marL="682625" lvl="1" indent="-22860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1600" dirty="0" smtClean="0"/>
                <a:t>Start </a:t>
              </a:r>
              <a:r>
                <a:rPr lang="en-US" sz="1600" dirty="0"/>
                <a:t>with </a:t>
              </a:r>
              <a:r>
                <a:rPr lang="en-US" sz="1600" dirty="0" err="1"/>
                <a:t>Navier</a:t>
              </a:r>
              <a:r>
                <a:rPr lang="en-US" sz="1600" dirty="0"/>
                <a:t>-Stokes</a:t>
              </a:r>
            </a:p>
            <a:p>
              <a:pPr marL="454025" lvl="1" algn="ctr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</a:pPr>
              <a:r>
                <a:rPr lang="en-US" sz="1600" dirty="0" err="1"/>
                <a:t>ρd</a:t>
              </a:r>
              <a:r>
                <a:rPr lang="en-US" sz="1600" b="1" dirty="0" err="1"/>
                <a:t>v</a:t>
              </a:r>
              <a:r>
                <a:rPr lang="en-US" sz="1600" dirty="0"/>
                <a:t>/</a:t>
              </a:r>
              <a:r>
                <a:rPr lang="en-US" sz="1600" dirty="0" err="1"/>
                <a:t>dt</a:t>
              </a:r>
              <a:r>
                <a:rPr lang="en-US" sz="1600" dirty="0"/>
                <a:t> =     p + </a:t>
              </a:r>
              <a:r>
                <a:rPr lang="en-US" sz="1600" dirty="0" err="1"/>
                <a:t>ρ</a:t>
              </a:r>
              <a:r>
                <a:rPr lang="en-US" sz="1600" b="1" dirty="0" err="1"/>
                <a:t>g</a:t>
              </a:r>
              <a:r>
                <a:rPr lang="en-US" sz="1600" dirty="0"/>
                <a:t> + (1/Re)    </a:t>
              </a:r>
              <a:r>
                <a:rPr lang="en-US" sz="1600" baseline="30000" dirty="0"/>
                <a:t>2</a:t>
              </a:r>
              <a:r>
                <a:rPr lang="en-US" sz="1100" dirty="0"/>
                <a:t> </a:t>
              </a:r>
              <a:r>
                <a:rPr lang="en-US" sz="1600" b="1" dirty="0"/>
                <a:t>v</a:t>
              </a:r>
              <a:endParaRPr lang="en-US" sz="1600" b="1" dirty="0">
                <a:latin typeface="Symbol" charset="0"/>
                <a:cs typeface="Symbol" charset="0"/>
              </a:endParaRPr>
            </a:p>
            <a:p>
              <a:pPr marL="682625" lvl="1" indent="-22860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1600" dirty="0" smtClean="0"/>
                <a:t>The </a:t>
              </a:r>
              <a:r>
                <a:rPr lang="en-US" sz="1600" dirty="0"/>
                <a:t>Reynolds number-spatial range scaling goes as:</a:t>
              </a:r>
              <a:endParaRPr lang="en-US" sz="1400" dirty="0"/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endParaRPr lang="en-US" sz="400" dirty="0">
                <a:cs typeface="ＭＳ Ｐゴシック" charset="0"/>
              </a:endParaRPr>
            </a:p>
            <a:p>
              <a:pPr marL="233363" indent="-233363" algn="ctr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None/>
              </a:pPr>
              <a:r>
                <a:rPr lang="en-US" sz="1600" i="1" dirty="0">
                  <a:cs typeface="ＭＳ Ｐゴシック" charset="0"/>
                </a:rPr>
                <a:t>Re</a:t>
              </a:r>
              <a:r>
                <a:rPr lang="en-US" sz="1600" dirty="0">
                  <a:cs typeface="ＭＳ Ｐゴシック" charset="0"/>
                </a:rPr>
                <a:t> ~ 2 (</a:t>
              </a:r>
              <a:r>
                <a:rPr lang="en-US" sz="1600" i="1" dirty="0" err="1">
                  <a:cs typeface="ＭＳ Ｐゴシック" charset="0"/>
                </a:rPr>
                <a:t>L</a:t>
              </a:r>
              <a:r>
                <a:rPr lang="en-US" sz="1600" baseline="-25000" dirty="0" err="1">
                  <a:cs typeface="ＭＳ Ｐゴシック" charset="0"/>
                </a:rPr>
                <a:t>max</a:t>
              </a:r>
              <a:r>
                <a:rPr lang="en-US" sz="1600" dirty="0">
                  <a:cs typeface="ＭＳ Ｐゴシック" charset="0"/>
                </a:rPr>
                <a:t>/</a:t>
              </a:r>
              <a:r>
                <a:rPr lang="en-US" sz="1600" i="1" dirty="0" err="1">
                  <a:cs typeface="ＭＳ Ｐゴシック" charset="0"/>
                </a:rPr>
                <a:t>L</a:t>
              </a:r>
              <a:r>
                <a:rPr lang="en-US" sz="1600" baseline="-25000" dirty="0" err="1">
                  <a:cs typeface="ＭＳ Ｐゴシック" charset="0"/>
                </a:rPr>
                <a:t>min</a:t>
              </a:r>
              <a:r>
                <a:rPr lang="en-US" sz="1600" dirty="0">
                  <a:cs typeface="ＭＳ Ｐゴシック" charset="0"/>
                </a:rPr>
                <a:t>)</a:t>
              </a:r>
              <a:r>
                <a:rPr lang="en-US" sz="1600" baseline="30000" dirty="0">
                  <a:cs typeface="ＭＳ Ｐゴシック" charset="0"/>
                </a:rPr>
                <a:t>4/3</a:t>
              </a:r>
              <a:r>
                <a:rPr lang="en-US" sz="1600" dirty="0">
                  <a:cs typeface="ＭＳ Ｐゴシック" charset="0"/>
                </a:rPr>
                <a:t>, where </a:t>
              </a:r>
              <a:r>
                <a:rPr lang="en-US" sz="1600" i="1" dirty="0">
                  <a:cs typeface="ＭＳ Ｐゴシック" charset="0"/>
                </a:rPr>
                <a:t>Re</a:t>
              </a:r>
              <a:r>
                <a:rPr lang="en-US" sz="1600" dirty="0">
                  <a:cs typeface="ＭＳ Ｐゴシック" charset="0"/>
                </a:rPr>
                <a:t> = </a:t>
              </a:r>
              <a:r>
                <a:rPr lang="en-US" sz="1600" dirty="0" err="1">
                  <a:cs typeface="ＭＳ Ｐゴシック" charset="0"/>
                </a:rPr>
                <a:t>u</a:t>
              </a:r>
              <a:r>
                <a:rPr lang="en-US" sz="1600" i="1" dirty="0" err="1">
                  <a:cs typeface="ＭＳ Ｐゴシック" charset="0"/>
                </a:rPr>
                <a:t>L</a:t>
              </a:r>
              <a:r>
                <a:rPr lang="en-US" sz="1600" dirty="0">
                  <a:cs typeface="ＭＳ Ｐゴシック" charset="0"/>
                </a:rPr>
                <a:t>/</a:t>
              </a:r>
              <a:r>
                <a:rPr lang="en-US" sz="1600" dirty="0">
                  <a:latin typeface="Symbol" charset="0"/>
                  <a:cs typeface="ＭＳ Ｐゴシック" charset="0"/>
                </a:rPr>
                <a:t>      </a:t>
              </a:r>
              <a:r>
                <a:rPr lang="en-US" sz="1600" dirty="0">
                  <a:cs typeface="ＭＳ Ｐゴシック" charset="0"/>
                </a:rPr>
                <a:t>&gt;&gt; 1 (   the viscosity)</a:t>
              </a:r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endParaRPr lang="en-US" sz="400" dirty="0">
                <a:cs typeface="ＭＳ Ｐゴシック" charset="0"/>
              </a:endParaRPr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r>
                <a:rPr lang="en-US" sz="1600" dirty="0">
                  <a:cs typeface="ＭＳ Ｐゴシック" charset="0"/>
                </a:rPr>
                <a:t>In the real world</a:t>
              </a:r>
            </a:p>
            <a:p>
              <a:pPr marL="968375" lvl="2" indent="-168275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charset="0"/>
                <a:buChar char="•"/>
              </a:pPr>
              <a:r>
                <a:rPr lang="en-US" sz="1600" i="1" dirty="0"/>
                <a:t>Fully developed turbulence in laboratory experiments typically appears at </a:t>
              </a:r>
              <a:r>
                <a:rPr lang="en-US" sz="1600" b="1" i="1" dirty="0"/>
                <a:t>Re ~ 10,000-20,000</a:t>
              </a:r>
              <a:r>
                <a:rPr lang="en-US" sz="1600" i="1" dirty="0"/>
                <a:t>; this corresponds to </a:t>
              </a:r>
              <a:r>
                <a:rPr lang="en-US" sz="1600" i="1" dirty="0" err="1"/>
                <a:t>L</a:t>
              </a:r>
              <a:r>
                <a:rPr lang="en-US" sz="1600" i="1" baseline="-25000" dirty="0" err="1"/>
                <a:t>max</a:t>
              </a:r>
              <a:r>
                <a:rPr lang="en-US" sz="1600" i="1" dirty="0"/>
                <a:t>/</a:t>
              </a:r>
              <a:r>
                <a:rPr lang="en-US" sz="1600" i="1" dirty="0" err="1"/>
                <a:t>L</a:t>
              </a:r>
              <a:r>
                <a:rPr lang="en-US" sz="1600" i="1" baseline="-25000" dirty="0" err="1"/>
                <a:t>min</a:t>
              </a:r>
              <a:r>
                <a:rPr lang="en-US" sz="1600" i="1" dirty="0"/>
                <a:t> ~ 600-1000</a:t>
              </a:r>
              <a:endParaRPr lang="en-US" sz="1800" i="1" dirty="0"/>
            </a:p>
            <a:p>
              <a:pPr marL="968375" lvl="2" indent="-168275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charset="0"/>
                <a:buChar char="•"/>
              </a:pPr>
              <a:r>
                <a:rPr lang="en-US" sz="1600" i="1" dirty="0" smtClean="0"/>
                <a:t>For a large ship (viz., QE2), </a:t>
              </a:r>
              <a:r>
                <a:rPr lang="en-US" sz="1600" b="1" i="1" dirty="0"/>
                <a:t>Re </a:t>
              </a:r>
              <a:r>
                <a:rPr lang="en-US" sz="1600" b="1" i="1" dirty="0" smtClean="0"/>
                <a:t>&gt; 10</a:t>
              </a:r>
              <a:r>
                <a:rPr lang="en-US" sz="1600" b="1" i="1" baseline="30000" dirty="0" smtClean="0"/>
                <a:t>9</a:t>
              </a:r>
              <a:r>
                <a:rPr lang="en-US" sz="1600" i="1" dirty="0" smtClean="0"/>
                <a:t>,</a:t>
              </a:r>
            </a:p>
            <a:p>
              <a:pPr marL="968375" lvl="2" indent="-168275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charset="0"/>
                <a:buChar char="•"/>
              </a:pPr>
              <a:r>
                <a:rPr lang="en-US" sz="1600" i="1" dirty="0" smtClean="0"/>
                <a:t>For the atmosphere </a:t>
              </a:r>
              <a:r>
                <a:rPr lang="en-US" sz="1600" dirty="0" smtClean="0"/>
                <a:t>(u</a:t>
              </a:r>
              <a:r>
                <a:rPr lang="en-US" sz="1600" i="1" dirty="0" smtClean="0"/>
                <a:t> ~ </a:t>
              </a:r>
              <a:r>
                <a:rPr lang="en-US" sz="1600" dirty="0" smtClean="0"/>
                <a:t>10 m s</a:t>
              </a:r>
              <a:r>
                <a:rPr lang="en-US" sz="1600" i="1" baseline="30000" dirty="0" smtClean="0"/>
                <a:t>-1</a:t>
              </a:r>
              <a:r>
                <a:rPr lang="en-US" sz="1600" i="1" dirty="0" smtClean="0"/>
                <a:t>, L ~ </a:t>
              </a:r>
              <a:r>
                <a:rPr lang="en-US" sz="1600" dirty="0" smtClean="0"/>
                <a:t>1 km</a:t>
              </a:r>
              <a:r>
                <a:rPr lang="en-US" sz="1600" i="1" dirty="0" smtClean="0"/>
                <a:t>,   ~ </a:t>
              </a:r>
              <a:r>
                <a:rPr lang="en-US" sz="1600" dirty="0" smtClean="0"/>
                <a:t>1.5 x 10</a:t>
              </a:r>
              <a:r>
                <a:rPr lang="en-US" sz="1600" baseline="30000" dirty="0" smtClean="0"/>
                <a:t>-5</a:t>
              </a:r>
              <a:r>
                <a:rPr lang="en-US" sz="1600" dirty="0" smtClean="0"/>
                <a:t> m</a:t>
              </a:r>
              <a:r>
                <a:rPr lang="en-US" sz="1600" baseline="30000" dirty="0" smtClean="0"/>
                <a:t>2</a:t>
              </a:r>
              <a:r>
                <a:rPr lang="en-US" sz="1600" dirty="0" smtClean="0"/>
                <a:t> s</a:t>
              </a:r>
              <a:r>
                <a:rPr lang="en-US" sz="1600" baseline="30000" dirty="0" smtClean="0"/>
                <a:t>-1</a:t>
              </a:r>
              <a:r>
                <a:rPr lang="en-US" sz="1600" dirty="0" smtClean="0"/>
                <a:t>), </a:t>
              </a:r>
              <a:r>
                <a:rPr lang="en-US" sz="1600" b="1" i="1" dirty="0"/>
                <a:t>Re </a:t>
              </a:r>
              <a:r>
                <a:rPr lang="en-US" sz="1600" b="1" i="1" dirty="0" smtClean="0"/>
                <a:t>&gt;&gt; 10</a:t>
              </a:r>
              <a:r>
                <a:rPr lang="en-US" sz="1600" b="1" i="1" baseline="30000" dirty="0" smtClean="0"/>
                <a:t>8</a:t>
              </a:r>
              <a:endParaRPr lang="en-US" sz="1600" i="1" dirty="0" smtClean="0"/>
            </a:p>
            <a:p>
              <a:pPr marL="968375" lvl="2" indent="-168275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charset="0"/>
                <a:buChar char="•"/>
              </a:pPr>
              <a:r>
                <a:rPr lang="en-US" sz="1600" i="1" dirty="0" smtClean="0"/>
                <a:t>For </a:t>
              </a:r>
              <a:r>
                <a:rPr lang="en-US" sz="1600" i="1" dirty="0"/>
                <a:t>typical astrophysical plasmas, </a:t>
              </a:r>
              <a:r>
                <a:rPr lang="en-US" sz="1600" i="1" dirty="0" err="1"/>
                <a:t>L</a:t>
              </a:r>
              <a:r>
                <a:rPr lang="en-US" sz="1600" i="1" baseline="-25000" dirty="0" err="1"/>
                <a:t>max</a:t>
              </a:r>
              <a:r>
                <a:rPr lang="en-US" sz="1600" i="1" dirty="0"/>
                <a:t>/</a:t>
              </a:r>
              <a:r>
                <a:rPr lang="en-US" sz="1600" i="1" dirty="0" err="1"/>
                <a:t>L</a:t>
              </a:r>
              <a:r>
                <a:rPr lang="en-US" sz="1600" i="1" baseline="-25000" dirty="0" err="1"/>
                <a:t>min</a:t>
              </a:r>
              <a:r>
                <a:rPr lang="en-US" sz="1600" i="1" baseline="-25000" dirty="0"/>
                <a:t> </a:t>
              </a:r>
              <a:r>
                <a:rPr lang="en-US" sz="1600" i="1" dirty="0"/>
                <a:t>&gt;&gt; 10</a:t>
              </a:r>
              <a:r>
                <a:rPr lang="en-US" sz="1600" i="1" baseline="30000" dirty="0"/>
                <a:t>4.5 </a:t>
              </a:r>
              <a:r>
                <a:rPr lang="en-US" sz="1600" i="1" dirty="0"/>
                <a:t>, i.e., </a:t>
              </a:r>
              <a:r>
                <a:rPr lang="en-US" sz="1600" b="1" i="1" dirty="0"/>
                <a:t>Re &gt;&gt; 10</a:t>
              </a:r>
              <a:r>
                <a:rPr lang="en-US" sz="1600" b="1" i="1" baseline="30000" dirty="0"/>
                <a:t>6</a:t>
              </a:r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endParaRPr lang="en-US" sz="400" dirty="0">
                <a:cs typeface="ＭＳ Ｐゴシック" charset="0"/>
              </a:endParaRPr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r>
                <a:rPr lang="en-US" sz="1600" dirty="0">
                  <a:cs typeface="ＭＳ Ｐゴシック" charset="0"/>
                </a:rPr>
                <a:t>In the computational world, the largest currently feasible </a:t>
              </a:r>
              <a:r>
                <a:rPr lang="en-US" sz="1600" i="1" dirty="0">
                  <a:cs typeface="ＭＳ Ｐゴシック" charset="0"/>
                </a:rPr>
                <a:t>uniform</a:t>
              </a:r>
              <a:r>
                <a:rPr lang="en-US" sz="1600" dirty="0">
                  <a:cs typeface="ＭＳ Ｐゴシック" charset="0"/>
                </a:rPr>
                <a:t> grid calculations have </a:t>
              </a:r>
              <a:r>
                <a:rPr lang="en-US" sz="1600" dirty="0" err="1">
                  <a:cs typeface="ＭＳ Ｐゴシック" charset="0"/>
                </a:rPr>
                <a:t>L</a:t>
              </a:r>
              <a:r>
                <a:rPr lang="en-US" sz="1600" baseline="-25000" dirty="0" err="1">
                  <a:cs typeface="ＭＳ Ｐゴシック" charset="0"/>
                </a:rPr>
                <a:t>max</a:t>
              </a:r>
              <a:r>
                <a:rPr lang="en-US" sz="1600" dirty="0">
                  <a:cs typeface="ＭＳ Ｐゴシック" charset="0"/>
                </a:rPr>
                <a:t>/</a:t>
              </a:r>
              <a:r>
                <a:rPr lang="en-US" sz="1600" dirty="0" err="1">
                  <a:cs typeface="ＭＳ Ｐゴシック" charset="0"/>
                </a:rPr>
                <a:t>L</a:t>
              </a:r>
              <a:r>
                <a:rPr lang="en-US" sz="1600" baseline="-25000" dirty="0" err="1">
                  <a:cs typeface="ＭＳ Ｐゴシック" charset="0"/>
                </a:rPr>
                <a:t>min</a:t>
              </a:r>
              <a:r>
                <a:rPr lang="en-US" sz="1600" baseline="-25000" dirty="0">
                  <a:cs typeface="ＭＳ Ｐゴシック" charset="0"/>
                </a:rPr>
                <a:t> </a:t>
              </a:r>
              <a:r>
                <a:rPr lang="en-US" sz="1600" dirty="0">
                  <a:cs typeface="ＭＳ Ｐゴシック" charset="0"/>
                </a:rPr>
                <a:t>~ 10</a:t>
              </a:r>
              <a:r>
                <a:rPr lang="en-US" sz="1600" baseline="30000" dirty="0">
                  <a:cs typeface="ＭＳ Ｐゴシック" charset="0"/>
                </a:rPr>
                <a:t>3.5</a:t>
              </a:r>
            </a:p>
            <a:p>
              <a:pPr marL="682625" lvl="1" indent="-22860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1600" dirty="0" smtClean="0"/>
                <a:t>This </a:t>
              </a:r>
              <a:r>
                <a:rPr lang="en-US" sz="1600" dirty="0"/>
                <a:t>corresponds to </a:t>
              </a:r>
              <a:r>
                <a:rPr lang="en-US" sz="1600" b="1" i="1" dirty="0"/>
                <a:t>Re</a:t>
              </a:r>
              <a:r>
                <a:rPr lang="en-US" sz="1600" b="1" dirty="0"/>
                <a:t> ~ 9 x 10</a:t>
              </a:r>
              <a:r>
                <a:rPr lang="en-US" sz="1600" b="1" baseline="30000" dirty="0"/>
                <a:t>4</a:t>
              </a:r>
              <a:r>
                <a:rPr lang="en-US" sz="1600" b="1" dirty="0"/>
                <a:t> </a:t>
              </a:r>
              <a:r>
                <a:rPr lang="en-US" sz="1600" dirty="0"/>
                <a:t>for the most ambitious calculations</a:t>
              </a:r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endParaRPr lang="en-US" sz="400" dirty="0">
                <a:cs typeface="ＭＳ Ｐゴシック" charset="0"/>
              </a:endParaRPr>
            </a:p>
            <a:p>
              <a:pPr marL="233363" indent="-233363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charset="0"/>
                <a:buChar char="n"/>
              </a:pPr>
              <a:r>
                <a:rPr lang="en-US" sz="1600" dirty="0">
                  <a:cs typeface="ＭＳ Ｐゴシック" charset="0"/>
                </a:rPr>
                <a:t>We conclude:</a:t>
              </a:r>
            </a:p>
            <a:p>
              <a:pPr marL="628650" lvl="1" indent="-174625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1600" dirty="0"/>
                <a:t> Direct numerical simulations </a:t>
              </a:r>
              <a:r>
                <a:rPr lang="en-US" sz="1600" b="1" dirty="0"/>
                <a:t>can</a:t>
              </a:r>
              <a:r>
                <a:rPr lang="en-US" sz="1600" dirty="0"/>
                <a:t> capture the onset of (</a:t>
              </a:r>
              <a:r>
                <a:rPr lang="en-US" sz="1600" u="sng" dirty="0"/>
                <a:t>some</a:t>
              </a:r>
              <a:r>
                <a:rPr lang="en-US" sz="1600" dirty="0"/>
                <a:t>!) laboratory turbulence</a:t>
              </a:r>
            </a:p>
            <a:p>
              <a:pPr marL="682625" lvl="1" indent="-22860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1600" dirty="0" smtClean="0"/>
                <a:t>Direct </a:t>
              </a:r>
              <a:r>
                <a:rPr lang="en-US" sz="1600" dirty="0"/>
                <a:t>numerical simulations can </a:t>
              </a:r>
              <a:r>
                <a:rPr lang="en-US" sz="1600" b="1" dirty="0"/>
                <a:t>not</a:t>
              </a:r>
              <a:r>
                <a:rPr lang="en-US" sz="1600" dirty="0"/>
                <a:t> capture </a:t>
              </a:r>
              <a:r>
                <a:rPr lang="en-US" sz="1600" dirty="0" smtClean="0"/>
                <a:t>most terrestrial or </a:t>
              </a:r>
              <a:r>
                <a:rPr lang="en-US" sz="1600" dirty="0"/>
                <a:t>astrophysical fluid </a:t>
              </a:r>
              <a:r>
                <a:rPr lang="en-US" sz="1600" dirty="0" smtClean="0"/>
                <a:t>behavior</a:t>
              </a:r>
              <a:endParaRPr lang="en-US" sz="1600" dirty="0"/>
            </a:p>
          </p:txBody>
        </p:sp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 flipV="1">
              <a:off x="4154015" y="1509068"/>
              <a:ext cx="351378" cy="40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Δ</a:t>
              </a:r>
              <a:endParaRPr lang="en-US" sz="2000" dirty="0"/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 flipV="1">
              <a:off x="5753967" y="1509068"/>
              <a:ext cx="351378" cy="40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Δ</a:t>
              </a:r>
              <a:endParaRPr lang="en-US" sz="2000" dirty="0"/>
            </a:p>
          </p:txBody>
        </p:sp>
        <p:sp>
          <p:nvSpPr>
            <p:cNvPr id="19464" name="Rectangle 11"/>
            <p:cNvSpPr>
              <a:spLocks noChangeArrowheads="1"/>
            </p:cNvSpPr>
            <p:nvPr/>
          </p:nvSpPr>
          <p:spPr bwMode="auto">
            <a:xfrm>
              <a:off x="5106014" y="2163166"/>
              <a:ext cx="3028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μ</a:t>
              </a:r>
            </a:p>
          </p:txBody>
        </p:sp>
        <p:sp>
          <p:nvSpPr>
            <p:cNvPr id="19465" name="Rectangle 12"/>
            <p:cNvSpPr>
              <a:spLocks noChangeArrowheads="1"/>
            </p:cNvSpPr>
            <p:nvPr/>
          </p:nvSpPr>
          <p:spPr bwMode="auto">
            <a:xfrm>
              <a:off x="5779024" y="2166159"/>
              <a:ext cx="3028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μ</a:t>
              </a:r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258415" y="3585510"/>
            <a:ext cx="302887" cy="3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μ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03AE9D2A-193D-DF49-B16A-A3C5AEDB7260}" type="slidenum">
              <a:rPr lang="en-US" sz="1000">
                <a:solidFill>
                  <a:srgbClr val="B02A30"/>
                </a:solidFill>
              </a:rPr>
              <a:pPr/>
              <a:t>4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146884"/>
            <a:ext cx="8990012" cy="66120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Computational (physical) science in a nutshell </a:t>
            </a:r>
            <a:r>
              <a:rPr lang="en-US" dirty="0" smtClean="0">
                <a:latin typeface="Arial" charset="0"/>
              </a:rPr>
              <a:t>… is it physics, or is it </a:t>
            </a:r>
            <a:r>
              <a:rPr lang="en-US" dirty="0" smtClean="0">
                <a:latin typeface="Arial" charset="0"/>
              </a:rPr>
              <a:t>engineering, or </a:t>
            </a:r>
            <a:r>
              <a:rPr lang="is-IS" dirty="0" smtClean="0">
                <a:latin typeface="Arial" charset="0"/>
              </a:rPr>
              <a:t>… </a:t>
            </a:r>
            <a:r>
              <a:rPr lang="en-US" dirty="0" smtClean="0"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911367"/>
            <a:ext cx="8610600" cy="1426146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latin typeface="Arial" charset="0"/>
              </a:rPr>
              <a:t>The </a:t>
            </a:r>
            <a:r>
              <a:rPr lang="en-US" sz="1600" dirty="0" err="1" smtClean="0">
                <a:latin typeface="Arial" charset="0"/>
              </a:rPr>
              <a:t>subgrid</a:t>
            </a:r>
            <a:r>
              <a:rPr lang="en-US" sz="1600" dirty="0" smtClean="0">
                <a:latin typeface="Arial" charset="0"/>
              </a:rPr>
              <a:t> models describe physical processes which cannot be captured from first principles by the simulation – either because of limitations on the dynamic range of the calculation, or because the small-scale physical processes are not well understood … and often this is done in an informal, implicit way </a:t>
            </a:r>
            <a:r>
              <a:rPr lang="en-US" sz="1600" dirty="0">
                <a:latin typeface="Arial" charset="0"/>
              </a:rPr>
              <a:t>… for example, we solve</a:t>
            </a:r>
          </a:p>
          <a:p>
            <a:pPr marL="0" indent="0" algn="ctr">
              <a:buNone/>
              <a:defRPr/>
            </a:pPr>
            <a:r>
              <a:rPr lang="el-GR" sz="1600" dirty="0"/>
              <a:t>Dc</a:t>
            </a:r>
            <a:r>
              <a:rPr lang="en-US" sz="1600" dirty="0"/>
              <a:t>/</a:t>
            </a:r>
            <a:r>
              <a:rPr lang="el-GR" sz="1600" dirty="0"/>
              <a:t>Dt = κ</a:t>
            </a:r>
            <a:r>
              <a:rPr lang="en-US" sz="1600" baseline="-25000" dirty="0"/>
              <a:t>effective</a:t>
            </a:r>
            <a:r>
              <a:rPr lang="el-GR" sz="1600" dirty="0"/>
              <a:t>∇</a:t>
            </a:r>
            <a:r>
              <a:rPr lang="el-GR" sz="1600" baseline="30000" dirty="0"/>
              <a:t>2</a:t>
            </a:r>
            <a:r>
              <a:rPr lang="el-GR" sz="1600" dirty="0"/>
              <a:t>c</a:t>
            </a:r>
            <a:endParaRPr lang="en-US" sz="1600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V="1">
            <a:off x="853343" y="4093015"/>
            <a:ext cx="63007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7079518" y="3835840"/>
            <a:ext cx="2022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 dirty="0">
                <a:latin typeface="Comic Sans MS" charset="0"/>
              </a:rPr>
              <a:t>Dimensionless</a:t>
            </a:r>
          </a:p>
          <a:p>
            <a:pPr algn="ctr"/>
            <a:r>
              <a:rPr lang="en-US" sz="1400" dirty="0">
                <a:latin typeface="Comic Sans MS" charset="0"/>
              </a:rPr>
              <a:t>spatial/temporal scale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876193" y="4094603"/>
            <a:ext cx="981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>
                <a:latin typeface="Comic Sans MS" charset="0"/>
              </a:rPr>
              <a:t>Physically</a:t>
            </a:r>
          </a:p>
          <a:p>
            <a:pPr algn="ctr"/>
            <a:r>
              <a:rPr lang="en-US" sz="1400">
                <a:latin typeface="Comic Sans MS" charset="0"/>
              </a:rPr>
              <a:t>largest</a:t>
            </a:r>
          </a:p>
          <a:p>
            <a:pPr algn="ctr"/>
            <a:r>
              <a:rPr lang="en-US" sz="1400">
                <a:latin typeface="Comic Sans MS" charset="0"/>
              </a:rPr>
              <a:t>scale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618165" y="4104128"/>
            <a:ext cx="981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 dirty="0">
                <a:latin typeface="Comic Sans MS" charset="0"/>
              </a:rPr>
              <a:t>Physically</a:t>
            </a:r>
          </a:p>
          <a:p>
            <a:pPr algn="ctr"/>
            <a:r>
              <a:rPr lang="en-US" sz="1400" dirty="0">
                <a:latin typeface="Comic Sans MS" charset="0"/>
              </a:rPr>
              <a:t>smallest</a:t>
            </a:r>
          </a:p>
          <a:p>
            <a:pPr algn="ctr"/>
            <a:r>
              <a:rPr lang="en-US" sz="1400" dirty="0">
                <a:latin typeface="Comic Sans MS" charset="0"/>
              </a:rPr>
              <a:t>scale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3561618" y="4094603"/>
            <a:ext cx="901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>
                <a:latin typeface="Comic Sans MS" charset="0"/>
              </a:rPr>
              <a:t>Smallest</a:t>
            </a:r>
          </a:p>
          <a:p>
            <a:pPr algn="ctr"/>
            <a:r>
              <a:rPr lang="ja-JP" altLang="en-US" sz="1400">
                <a:latin typeface="Comic Sans MS" charset="0"/>
              </a:rPr>
              <a:t>‘</a:t>
            </a:r>
            <a:r>
              <a:rPr lang="en-US" sz="1400">
                <a:latin typeface="Comic Sans MS" charset="0"/>
              </a:rPr>
              <a:t>DNS</a:t>
            </a:r>
            <a:r>
              <a:rPr lang="ja-JP" altLang="en-US" sz="1400">
                <a:latin typeface="Comic Sans MS" charset="0"/>
              </a:rPr>
              <a:t>’</a:t>
            </a:r>
            <a:endParaRPr lang="en-US" sz="1400">
              <a:latin typeface="Comic Sans MS" charset="0"/>
            </a:endParaRPr>
          </a:p>
          <a:p>
            <a:pPr algn="ctr"/>
            <a:r>
              <a:rPr lang="en-US" sz="1400">
                <a:latin typeface="Comic Sans MS" charset="0"/>
              </a:rPr>
              <a:t>scale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107343" y="1916553"/>
            <a:ext cx="0" cy="2187575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006118" y="1935603"/>
            <a:ext cx="0" cy="21590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>
            <a:off x="6368318" y="1930840"/>
            <a:ext cx="0" cy="2173288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1135918" y="2446778"/>
            <a:ext cx="284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4006118" y="2446778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3947664" y="2801118"/>
            <a:ext cx="246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 dirty="0">
                <a:latin typeface="Comic Sans MS" charset="0"/>
              </a:rPr>
              <a:t>Direct numerical simulation</a:t>
            </a:r>
          </a:p>
          <a:p>
            <a:pPr algn="ctr"/>
            <a:r>
              <a:rPr lang="en-US" sz="1400" dirty="0">
                <a:latin typeface="Comic Sans MS" charset="0"/>
              </a:rPr>
              <a:t>(</a:t>
            </a:r>
            <a:r>
              <a:rPr lang="ja-JP" altLang="en-US" sz="1400" dirty="0">
                <a:latin typeface="Comic Sans MS" charset="0"/>
              </a:rPr>
              <a:t>‘</a:t>
            </a:r>
            <a:r>
              <a:rPr lang="en-US" sz="1400" dirty="0">
                <a:latin typeface="Comic Sans MS" charset="0"/>
              </a:rPr>
              <a:t>DNS</a:t>
            </a:r>
            <a:r>
              <a:rPr lang="ja-JP" altLang="en-US" sz="1400" dirty="0">
                <a:latin typeface="Comic Sans MS" charset="0"/>
              </a:rPr>
              <a:t>’</a:t>
            </a:r>
            <a:r>
              <a:rPr lang="en-US" sz="1400" dirty="0">
                <a:latin typeface="Comic Sans MS" charset="0"/>
              </a:rPr>
              <a:t>)</a:t>
            </a:r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1818789" y="2809868"/>
            <a:ext cx="1474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/>
            <a:r>
              <a:rPr lang="en-US" sz="1400" dirty="0" err="1" smtClean="0">
                <a:latin typeface="Comic Sans MS"/>
                <a:cs typeface="Comic Sans MS"/>
                <a:sym typeface="Symbol" charset="0"/>
              </a:rPr>
              <a:t>Subgrid</a:t>
            </a:r>
            <a:r>
              <a:rPr lang="en-US" sz="1400" dirty="0" smtClean="0">
                <a:latin typeface="Comic Sans MS"/>
                <a:cs typeface="Comic Sans MS"/>
                <a:sym typeface="Symbol" charset="0"/>
              </a:rPr>
              <a:t> m</a:t>
            </a:r>
            <a:r>
              <a:rPr lang="en-US" sz="1400" dirty="0" smtClean="0">
                <a:latin typeface="Comic Sans MS"/>
                <a:cs typeface="Comic Sans MS"/>
              </a:rPr>
              <a:t>odels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5163405" y="2421378"/>
            <a:ext cx="1588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AutoShape 19"/>
          <p:cNvSpPr>
            <a:spLocks noChangeArrowheads="1"/>
          </p:cNvSpPr>
          <p:nvPr/>
        </p:nvSpPr>
        <p:spPr bwMode="auto">
          <a:xfrm>
            <a:off x="1115280" y="1808603"/>
            <a:ext cx="5240338" cy="485775"/>
          </a:xfrm>
          <a:prstGeom prst="leftRightArrow">
            <a:avLst>
              <a:gd name="adj1" fmla="val 50000"/>
              <a:gd name="adj2" fmla="val 21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 flipH="1" flipV="1">
            <a:off x="2548793" y="2459478"/>
            <a:ext cx="12700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795726" y="925280"/>
            <a:ext cx="3272801" cy="461665"/>
          </a:xfrm>
          <a:prstGeom prst="rect">
            <a:avLst/>
          </a:prstGeom>
          <a:noFill/>
          <a:ln w="9525">
            <a:solidFill>
              <a:srgbClr val="008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dirty="0">
                <a:solidFill>
                  <a:srgbClr val="008040"/>
                </a:solidFill>
                <a:latin typeface="Comic Sans MS" charset="0"/>
              </a:rPr>
              <a:t>Computational </a:t>
            </a:r>
            <a:r>
              <a:rPr lang="en-US" dirty="0" smtClean="0">
                <a:solidFill>
                  <a:srgbClr val="008040"/>
                </a:solidFill>
                <a:latin typeface="Comic Sans MS" charset="0"/>
              </a:rPr>
              <a:t>domain</a:t>
            </a:r>
            <a:endParaRPr lang="en-US" dirty="0">
              <a:solidFill>
                <a:srgbClr val="008040"/>
              </a:solidFill>
              <a:latin typeface="Comic Sans MS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3021210" y="1389503"/>
            <a:ext cx="1804988" cy="542925"/>
          </a:xfrm>
          <a:prstGeom prst="line">
            <a:avLst/>
          </a:prstGeom>
          <a:noFill/>
          <a:ln w="9525">
            <a:solidFill>
              <a:srgbClr val="006F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8CF99941-BA3B-254A-8400-36F27E8D2167}" type="slidenum">
              <a:rPr lang="en-US" sz="1000">
                <a:solidFill>
                  <a:srgbClr val="B02A30"/>
                </a:solidFill>
              </a:rPr>
              <a:pPr/>
              <a:t>5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Such issues are commonplace in computational science …</a:t>
            </a:r>
            <a:endParaRPr lang="en-US" dirty="0">
              <a:latin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118994"/>
            <a:ext cx="8797925" cy="372101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131313"/>
                </a:solidFill>
                <a:latin typeface="Arial" charset="0"/>
              </a:rPr>
              <a:t>Many domains of fluid dynamics share the difficulty that calibrating models via experimentation </a:t>
            </a:r>
            <a:r>
              <a:rPr lang="en-US" sz="2000" b="1" dirty="0">
                <a:solidFill>
                  <a:srgbClr val="131313"/>
                </a:solidFill>
                <a:latin typeface="Arial" charset="0"/>
              </a:rPr>
              <a:t>(in the traditional sense of </a:t>
            </a:r>
            <a:r>
              <a:rPr lang="en-US" sz="2000" b="1" dirty="0" smtClean="0">
                <a:solidFill>
                  <a:srgbClr val="131313"/>
                </a:solidFill>
                <a:latin typeface="Arial" charset="0"/>
              </a:rPr>
              <a:t>the engineering sciences</a:t>
            </a:r>
            <a:r>
              <a:rPr lang="en-US" sz="2000" b="1" dirty="0">
                <a:solidFill>
                  <a:srgbClr val="131313"/>
                </a:solidFill>
                <a:latin typeface="Arial" charset="0"/>
              </a:rPr>
              <a:t>) is either not possible or extremely </a:t>
            </a:r>
            <a:r>
              <a:rPr lang="en-US" sz="2000" b="1" dirty="0" smtClean="0">
                <a:solidFill>
                  <a:srgbClr val="131313"/>
                </a:solidFill>
                <a:latin typeface="Arial" charset="0"/>
              </a:rPr>
              <a:t>difficult </a:t>
            </a:r>
            <a:r>
              <a:rPr lang="is-IS" sz="2000" b="1" dirty="0" smtClean="0">
                <a:solidFill>
                  <a:srgbClr val="131313"/>
                </a:solidFill>
                <a:latin typeface="Arial" charset="0"/>
              </a:rPr>
              <a:t>…</a:t>
            </a:r>
            <a:endParaRPr lang="en-US" sz="2000" b="1" dirty="0">
              <a:solidFill>
                <a:srgbClr val="131313"/>
              </a:solidFill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sz="2000" b="1" dirty="0" smtClean="0">
                <a:latin typeface="Arial" charset="0"/>
              </a:rPr>
              <a:t>Prominent </a:t>
            </a:r>
            <a:r>
              <a:rPr lang="en-US" sz="2000" b="1" dirty="0">
                <a:latin typeface="Arial" charset="0"/>
              </a:rPr>
              <a:t>examples in the natural sciences </a:t>
            </a:r>
            <a:r>
              <a:rPr lang="en-US" sz="2000" b="1" dirty="0" smtClean="0">
                <a:latin typeface="Arial" charset="0"/>
              </a:rPr>
              <a:t>include</a:t>
            </a:r>
            <a:endParaRPr lang="en-US" sz="2000" b="1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Astrophysics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Climate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modeling: atmospheric and ocean </a:t>
            </a:r>
            <a:r>
              <a:rPr lang="en-US" sz="2000" dirty="0">
                <a:latin typeface="Arial" charset="0"/>
                <a:ea typeface="ＭＳ Ｐゴシック" charset="0"/>
              </a:rPr>
              <a:t>sciences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Systems-level engineering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</a:rPr>
              <a:t>Loss-of-coolant (LOC) </a:t>
            </a:r>
            <a:r>
              <a:rPr lang="en-US" sz="2000" dirty="0">
                <a:latin typeface="Arial" charset="0"/>
                <a:ea typeface="ＭＳ Ｐゴシック" charset="0"/>
              </a:rPr>
              <a:t>nuclear reactor accident scenarios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…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</a:rPr>
              <a:t>‘Science-based Stockpile Stewardship’</a:t>
            </a:r>
          </a:p>
          <a:p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any event, the key question is always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787807"/>
            <a:ext cx="8602434" cy="5795434"/>
          </a:xfrm>
        </p:spPr>
        <p:txBody>
          <a:bodyPr/>
          <a:lstStyle/>
          <a:p>
            <a:r>
              <a:rPr lang="en-US" sz="2000" b="1" dirty="0" smtClean="0"/>
              <a:t>Is it in principle possible to calibrate the model parameter(s)?</a:t>
            </a:r>
          </a:p>
          <a:p>
            <a:pPr lvl="1"/>
            <a:r>
              <a:rPr lang="en-US" u="sng" dirty="0" smtClean="0"/>
              <a:t>If yes</a:t>
            </a:r>
            <a:r>
              <a:rPr lang="en-US" dirty="0" smtClean="0"/>
              <a:t>: </a:t>
            </a:r>
            <a:r>
              <a:rPr lang="en-US" dirty="0"/>
              <a:t>H</a:t>
            </a:r>
            <a:r>
              <a:rPr lang="en-US" dirty="0" smtClean="0"/>
              <a:t>ow?</a:t>
            </a:r>
          </a:p>
          <a:p>
            <a:pPr lvl="2"/>
            <a:r>
              <a:rPr lang="en-US" dirty="0" smtClean="0"/>
              <a:t>This is “tuning” the dials on the model </a:t>
            </a:r>
            <a:r>
              <a:rPr lang="is-IS" dirty="0" smtClean="0"/>
              <a:t>…</a:t>
            </a:r>
          </a:p>
          <a:p>
            <a:pPr lvl="2"/>
            <a:r>
              <a:rPr lang="is-IS" dirty="0" smtClean="0"/>
              <a:t>With sufficient calibration data, we can then construct model errors, and use the calculations to predict the system’s evolution ...</a:t>
            </a:r>
            <a:endParaRPr lang="en-US" dirty="0" smtClean="0"/>
          </a:p>
          <a:p>
            <a:pPr lvl="1"/>
            <a:r>
              <a:rPr lang="en-US" u="sng" dirty="0" smtClean="0"/>
              <a:t>If maybe</a:t>
            </a:r>
            <a:r>
              <a:rPr lang="en-US" dirty="0" smtClean="0"/>
              <a:t>: It could be possible to tune parameters under present conditions, but perhaps not as the system evolves into the future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 that case, we will not be able to construct model errors for computational results well into the future </a:t>
            </a:r>
            <a:r>
              <a:rPr lang="is-IS" dirty="0" smtClean="0"/>
              <a:t>…</a:t>
            </a:r>
          </a:p>
          <a:p>
            <a:pPr lvl="2"/>
            <a:r>
              <a:rPr lang="is-IS" dirty="0" smtClean="0"/>
              <a:t>That is, we will not be making predictions, but constructing “scenarios” ...</a:t>
            </a:r>
          </a:p>
          <a:p>
            <a:pPr lvl="1"/>
            <a:r>
              <a:rPr lang="is-IS" u="sng" dirty="0" smtClean="0"/>
              <a:t>If no</a:t>
            </a:r>
            <a:r>
              <a:rPr lang="is-IS" dirty="0" smtClean="0"/>
              <a:t>: We cannot predict – meaning, we cannot bound model errors.</a:t>
            </a:r>
          </a:p>
          <a:p>
            <a:pPr lvl="2"/>
            <a:r>
              <a:rPr lang="is-IS" dirty="0" smtClean="0"/>
              <a:t>In that case, the usefulness of the calculations must rest on grounds other than “prediction” ...</a:t>
            </a:r>
            <a:endParaRPr lang="en-US" dirty="0"/>
          </a:p>
          <a:p>
            <a:r>
              <a:rPr lang="en-US" sz="2000" b="1" u="sng" dirty="0">
                <a:latin typeface="Arial" charset="0"/>
              </a:rPr>
              <a:t>My claim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000" b="1" dirty="0" smtClean="0">
                <a:latin typeface="Arial" charset="0"/>
              </a:rPr>
              <a:t>In the latter two cases, computations </a:t>
            </a:r>
            <a:r>
              <a:rPr lang="en-US" sz="2000" b="1" dirty="0">
                <a:latin typeface="Arial" charset="0"/>
              </a:rPr>
              <a:t>can nevertheless provide a “third path</a:t>
            </a:r>
            <a:r>
              <a:rPr lang="en-US" sz="2000" b="1" dirty="0" smtClean="0">
                <a:latin typeface="Arial" charset="0"/>
              </a:rPr>
              <a:t>”, </a:t>
            </a:r>
            <a:r>
              <a:rPr lang="en-US" sz="2000" b="1" dirty="0">
                <a:latin typeface="Arial" charset="0"/>
              </a:rPr>
              <a:t>i.e., a way of supplementing observations/experimentation and theory, and in some cases lead to scientific discovery </a:t>
            </a:r>
            <a:r>
              <a:rPr lang="is-IS" sz="2000" b="1" dirty="0" smtClean="0">
                <a:latin typeface="Arial" charset="0"/>
              </a:rPr>
              <a:t>… as I’ll now illustrate ...</a:t>
            </a:r>
            <a:endParaRPr lang="en-US" sz="2000" b="1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789C-7E45-C742-8ABB-8C09F95C76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8F4A510D-3C0A-0449-A8CA-EFED0C2E32CE}" type="slidenum">
              <a:rPr lang="en-US" sz="1000">
                <a:solidFill>
                  <a:srgbClr val="B02A30"/>
                </a:solidFill>
              </a:rPr>
              <a:pPr/>
              <a:t>7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Let me then turn to …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923925"/>
            <a:ext cx="8797925" cy="2517612"/>
          </a:xfrm>
        </p:spPr>
        <p:txBody>
          <a:bodyPr/>
          <a:lstStyle/>
          <a:p>
            <a:r>
              <a:rPr lang="en-US" sz="2000" b="1" dirty="0" smtClean="0">
                <a:latin typeface="Arial" charset="0"/>
              </a:rPr>
              <a:t>Two examples</a:t>
            </a:r>
            <a:endParaRPr lang="en-US" sz="2000" b="1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A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heavy fluid overlying a lighter fluid: Rayleigh-Taylor instability </a:t>
            </a:r>
            <a:r>
              <a:rPr lang="is-IS" sz="2000" dirty="0" smtClean="0">
                <a:latin typeface="Arial" charset="0"/>
                <a:ea typeface="ＭＳ Ｐゴシック" charset="0"/>
              </a:rPr>
              <a:t>…</a:t>
            </a:r>
            <a:endParaRPr lang="en-US" sz="20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Explosive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nucleosynthesis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: Type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Ia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 supernovae </a:t>
            </a:r>
            <a:r>
              <a:rPr lang="is-IS" sz="2000" dirty="0" smtClean="0">
                <a:latin typeface="Arial" charset="0"/>
                <a:ea typeface="ＭＳ Ｐゴシック" charset="0"/>
              </a:rPr>
              <a:t>…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charset="0"/>
              </a:rPr>
              <a:t>I’d like to answer the question: </a:t>
            </a:r>
          </a:p>
          <a:p>
            <a:pPr lvl="1"/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In each of these </a:t>
            </a: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2 </a:t>
            </a: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cases, in what ways do computer simulations help our understanding of the physical phenomena under study?</a:t>
            </a:r>
            <a:endParaRPr lang="en-US" sz="2000" b="1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400175"/>
            <a:ext cx="8797925" cy="1274195"/>
          </a:xfrm>
        </p:spPr>
        <p:txBody>
          <a:bodyPr/>
          <a:lstStyle/>
          <a:p>
            <a:pPr algn="ctr"/>
            <a:r>
              <a:rPr lang="en-US" sz="2400" dirty="0" smtClean="0"/>
              <a:t>Rayleigh-Taylor instability</a:t>
            </a:r>
          </a:p>
          <a:p>
            <a:pPr marL="0" indent="0" algn="ctr">
              <a:buNone/>
            </a:pPr>
            <a:r>
              <a:rPr lang="en-US" sz="2000" dirty="0"/>
              <a:t>Work led by </a:t>
            </a:r>
            <a:r>
              <a:rPr lang="en-US" sz="2000" dirty="0" smtClean="0"/>
              <a:t>G. </a:t>
            </a:r>
            <a:r>
              <a:rPr lang="en-US" sz="2000" dirty="0" err="1" smtClean="0"/>
              <a:t>Dimonte</a:t>
            </a:r>
            <a:r>
              <a:rPr lang="en-US" sz="2000" dirty="0" smtClean="0"/>
              <a:t>, </a:t>
            </a:r>
            <a:r>
              <a:rPr lang="en-US" sz="2000" dirty="0"/>
              <a:t>in collaboration with </a:t>
            </a:r>
            <a:r>
              <a:rPr lang="en-US" sz="2000" dirty="0" smtClean="0"/>
              <a:t>the “alpha” collaboration</a:t>
            </a:r>
            <a:endParaRPr lang="en-US" sz="2000" dirty="0"/>
          </a:p>
          <a:p>
            <a:pPr algn="ctr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789C-7E45-C742-8ABB-8C09F95C76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39725" y="228600"/>
            <a:ext cx="8599488" cy="66120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 bit of history, about an instability which looks simple, but is really quite complicated …</a:t>
            </a:r>
            <a:endParaRPr lang="en-US" dirty="0">
              <a:latin typeface="Arial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46075" y="1301750"/>
            <a:ext cx="8456613" cy="38100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The instability of a heavy fluid lying on top of a light fluid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First studied by Lord Rayleigh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Linear theory fully worked out by G.I. Taylor</a:t>
            </a:r>
          </a:p>
          <a:p>
            <a:endParaRPr lang="en-US" sz="36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Non-linear (analytical) theory first described by D. </a:t>
            </a:r>
            <a:r>
              <a:rPr lang="en-US" sz="2000" dirty="0" err="1">
                <a:latin typeface="Arial" charset="0"/>
              </a:rPr>
              <a:t>Layzer</a:t>
            </a:r>
            <a:r>
              <a:rPr lang="en-US" sz="2000" dirty="0">
                <a:latin typeface="Arial" charset="0"/>
              </a:rPr>
              <a:t> (published finally in the </a:t>
            </a:r>
            <a:r>
              <a:rPr lang="en-US" sz="2000" dirty="0" smtClean="0">
                <a:latin typeface="Arial" charset="0"/>
              </a:rPr>
              <a:t>mid1950s), working w/ John Wheeler at Princeton </a:t>
            </a:r>
            <a:r>
              <a:rPr lang="is-IS" sz="2000" dirty="0" smtClean="0">
                <a:latin typeface="Arial" charset="0"/>
              </a:rPr>
              <a:t>…</a:t>
            </a:r>
            <a:endParaRPr lang="en-US" sz="2000" dirty="0">
              <a:latin typeface="Arial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7DDDC8-3BCC-4A40-B3D5-FE529B9AD46C}" type="slidenum">
              <a:rPr lang="en-US" sz="1000">
                <a:solidFill>
                  <a:srgbClr val="B02A30"/>
                </a:solidFill>
              </a:rPr>
              <a:pPr/>
              <a:t>9</a:t>
            </a:fld>
            <a:endParaRPr lang="en-US" sz="1000">
              <a:solidFill>
                <a:srgbClr val="B02A3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68811" y="1946553"/>
            <a:ext cx="501650" cy="2190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68811" y="1717953"/>
            <a:ext cx="501650" cy="21907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116411" y="1724303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973661" y="1357591"/>
            <a:ext cx="1176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2E3192"/>
                </a:solidFill>
                <a:latin typeface="Comic Sans MS"/>
                <a:cs typeface="Comic Sans MS"/>
              </a:rPr>
              <a:t>Heavy fluid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929211" y="2265641"/>
            <a:ext cx="10848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2E3192"/>
                </a:solidFill>
                <a:latin typeface="Comic Sans MS"/>
                <a:cs typeface="Comic Sans MS"/>
              </a:rPr>
              <a:t>Light fluid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7670448" y="1605241"/>
            <a:ext cx="350838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 flipV="1">
            <a:off x="7664098" y="2119591"/>
            <a:ext cx="30638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84573" y="1744941"/>
            <a:ext cx="7874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2E3192"/>
                </a:solidFill>
                <a:latin typeface="Comic Sans MS"/>
                <a:cs typeface="Comic Sans MS"/>
              </a:rPr>
              <a:t>gravity</a:t>
            </a:r>
          </a:p>
        </p:txBody>
      </p:sp>
      <p:pic>
        <p:nvPicPr>
          <p:cNvPr id="12300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911350"/>
            <a:ext cx="8207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57" y="2862856"/>
            <a:ext cx="12827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7343320" y="6011722"/>
            <a:ext cx="1373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J. </a:t>
            </a:r>
            <a:r>
              <a:rPr lang="en-US" sz="1200" dirty="0" err="1"/>
              <a:t>Riordon</a:t>
            </a:r>
            <a:r>
              <a:rPr lang="en-US" sz="1200" dirty="0"/>
              <a:t> (2010)</a:t>
            </a:r>
          </a:p>
        </p:txBody>
      </p:sp>
      <p:pic>
        <p:nvPicPr>
          <p:cNvPr id="19" name="Picture 1" descr="James Riordon-cup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1778" y="5080903"/>
            <a:ext cx="869664" cy="123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James Riordon-cup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7814" y="5084718"/>
            <a:ext cx="862783" cy="12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James Riordon-cup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8008" y="5080001"/>
            <a:ext cx="865027" cy="123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457112" y="545582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408639" y="545537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2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NL-1 PowerPoint Template (DOE, UofC, Off of Sci logos)">
  <a:themeElements>
    <a:clrScheme name="">
      <a:dk1>
        <a:srgbClr val="131313"/>
      </a:dk1>
      <a:lt1>
        <a:srgbClr val="FFFFFF"/>
      </a:lt1>
      <a:dk2>
        <a:srgbClr val="0071BC"/>
      </a:dk2>
      <a:lt2>
        <a:srgbClr val="808080"/>
      </a:lt2>
      <a:accent1>
        <a:srgbClr val="00A650"/>
      </a:accent1>
      <a:accent2>
        <a:srgbClr val="B02A30"/>
      </a:accent2>
      <a:accent3>
        <a:srgbClr val="FFFFFF"/>
      </a:accent3>
      <a:accent4>
        <a:srgbClr val="0E0E0E"/>
      </a:accent4>
      <a:accent5>
        <a:srgbClr val="AAD0B3"/>
      </a:accent5>
      <a:accent6>
        <a:srgbClr val="9F252A"/>
      </a:accent6>
      <a:hlink>
        <a:srgbClr val="00ADEF"/>
      </a:hlink>
      <a:folHlink>
        <a:srgbClr val="693163"/>
      </a:folHlink>
    </a:clrScheme>
    <a:fontScheme name="ANL-1 PowerPoint Template (DOE, UofC, Off of Sci logo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charset="0"/>
            <a:cs typeface="Arial Unicode MS" charset="0"/>
          </a:defRPr>
        </a:defPPr>
      </a:lstStyle>
    </a:lnDef>
  </a:objectDefaults>
  <a:extraClrSchemeLst>
    <a:extraClrScheme>
      <a:clrScheme name="ANL-1 PowerPoint Template (DOE, UofC, Off of Sci logos)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ANL-1 PowerPoint Template (DOE, UofC, Off of Sci logos)</Template>
  <TotalTime>28158</TotalTime>
  <Words>2140</Words>
  <Application>Microsoft Macintosh PowerPoint</Application>
  <PresentationFormat>On-screen Show (4:3)</PresentationFormat>
  <Paragraphs>240</Paragraphs>
  <Slides>21</Slides>
  <Notes>17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ANL-1 PowerPoint Template (DOE, UofC, Off of Sci logos)</vt:lpstr>
      <vt:lpstr>Picture</vt:lpstr>
      <vt:lpstr> Why compute?  Robert Rosner Depts. of Astronomy &amp; Astrophysics and Physics The University of Chicago       Nat Fisch Festschrift Princeton Plasma Physics Laboratory Princeton, NJ 30 March 2016</vt:lpstr>
      <vt:lpstr>Setting the stage: the core question to be answered</vt:lpstr>
      <vt:lpstr>Let’s get specific!</vt:lpstr>
      <vt:lpstr>Computational (physical) science in a nutshell … is it physics, or is it engineering, or … ?</vt:lpstr>
      <vt:lpstr>Such issues are commonplace in computational science …</vt:lpstr>
      <vt:lpstr>In any event, the key question is always …</vt:lpstr>
      <vt:lpstr>Let me then turn to …</vt:lpstr>
      <vt:lpstr>PowerPoint Presentation</vt:lpstr>
      <vt:lpstr>A bit of history, about an instability which looks simple, but is really quite complicated …</vt:lpstr>
      <vt:lpstr>The experiment …</vt:lpstr>
      <vt:lpstr>The idea of the “alpha collaboration” …</vt:lpstr>
      <vt:lpstr>The results:</vt:lpstr>
      <vt:lpstr>PowerPoint Presentation</vt:lpstr>
      <vt:lpstr>PowerPoint Presentation</vt:lpstr>
      <vt:lpstr>The “standard model” for Type Ia SNe …</vt:lpstr>
      <vt:lpstr>The physics ingredients are wide-ranging and complex …</vt:lpstr>
      <vt:lpstr>Length scales in white dwarf deflagration…</vt:lpstr>
      <vt:lpstr>PowerPoint Presentation</vt:lpstr>
      <vt:lpstr>What was discovered?</vt:lpstr>
      <vt:lpstr>What can we conclude?</vt:lpstr>
      <vt:lpstr>And that brings us to …</vt:lpstr>
    </vt:vector>
  </TitlesOfParts>
  <Manager/>
  <Company>Argonne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nuclear?</dc:title>
  <dc:subject/>
  <dc:creator>Robert Rosner</dc:creator>
  <cp:keywords/>
  <dc:description/>
  <cp:lastModifiedBy>Robert Rosner</cp:lastModifiedBy>
  <cp:revision>294</cp:revision>
  <cp:lastPrinted>2007-11-10T14:21:13Z</cp:lastPrinted>
  <dcterms:created xsi:type="dcterms:W3CDTF">2010-01-22T20:13:06Z</dcterms:created>
  <dcterms:modified xsi:type="dcterms:W3CDTF">2016-03-30T04:12:59Z</dcterms:modified>
  <cp:category/>
</cp:coreProperties>
</file>