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vml" ContentType="application/vnd.openxmlformats-officedocument.vmlDrawing"/>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7"/>
  </p:notesMasterIdLst>
  <p:handoutMasterIdLst>
    <p:handoutMasterId r:id="rId28"/>
  </p:handoutMasterIdLst>
  <p:sldIdLst>
    <p:sldId id="362" r:id="rId2"/>
    <p:sldId id="656" r:id="rId3"/>
    <p:sldId id="677" r:id="rId4"/>
    <p:sldId id="645" r:id="rId5"/>
    <p:sldId id="679" r:id="rId6"/>
    <p:sldId id="527" r:id="rId7"/>
    <p:sldId id="529" r:id="rId8"/>
    <p:sldId id="584" r:id="rId9"/>
    <p:sldId id="585" r:id="rId10"/>
    <p:sldId id="622" r:id="rId11"/>
    <p:sldId id="623" r:id="rId12"/>
    <p:sldId id="624" r:id="rId13"/>
    <p:sldId id="625" r:id="rId14"/>
    <p:sldId id="669" r:id="rId15"/>
    <p:sldId id="626" r:id="rId16"/>
    <p:sldId id="627" r:id="rId17"/>
    <p:sldId id="670" r:id="rId18"/>
    <p:sldId id="640" r:id="rId19"/>
    <p:sldId id="641" r:id="rId20"/>
    <p:sldId id="672" r:id="rId21"/>
    <p:sldId id="673" r:id="rId22"/>
    <p:sldId id="674" r:id="rId23"/>
    <p:sldId id="681" r:id="rId24"/>
    <p:sldId id="659" r:id="rId25"/>
    <p:sldId id="678" r:id="rId26"/>
  </p:sldIdLst>
  <p:sldSz cx="9906000" cy="6858000" type="A4"/>
  <p:notesSz cx="6670675" cy="9929813"/>
  <p:defaultTextStyle>
    <a:defPPr>
      <a:defRPr lang="en-GB"/>
    </a:defPPr>
    <a:lvl1pPr algn="ctr" rtl="0" eaLnBrk="0" fontAlgn="base" hangingPunct="0">
      <a:lnSpc>
        <a:spcPts val="2300"/>
      </a:lnSpc>
      <a:spcBef>
        <a:spcPct val="0"/>
      </a:spcBef>
      <a:spcAft>
        <a:spcPct val="0"/>
      </a:spcAft>
      <a:buClr>
        <a:schemeClr val="tx1"/>
      </a:buClr>
      <a:defRPr kumimoji="1" sz="2000" b="1" kern="1200">
        <a:solidFill>
          <a:schemeClr val="tx1"/>
        </a:solidFill>
        <a:latin typeface="Arial" charset="0"/>
        <a:ea typeface="ＭＳ Ｐゴシック" charset="0"/>
        <a:cs typeface="ＭＳ Ｐゴシック" charset="0"/>
      </a:defRPr>
    </a:lvl1pPr>
    <a:lvl2pPr marL="457200" algn="ctr" rtl="0" eaLnBrk="0" fontAlgn="base" hangingPunct="0">
      <a:lnSpc>
        <a:spcPts val="2300"/>
      </a:lnSpc>
      <a:spcBef>
        <a:spcPct val="0"/>
      </a:spcBef>
      <a:spcAft>
        <a:spcPct val="0"/>
      </a:spcAft>
      <a:buClr>
        <a:schemeClr val="tx1"/>
      </a:buClr>
      <a:defRPr kumimoji="1" sz="2000" b="1" kern="1200">
        <a:solidFill>
          <a:schemeClr val="tx1"/>
        </a:solidFill>
        <a:latin typeface="Arial" charset="0"/>
        <a:ea typeface="ＭＳ Ｐゴシック" charset="0"/>
        <a:cs typeface="ＭＳ Ｐゴシック" charset="0"/>
      </a:defRPr>
    </a:lvl2pPr>
    <a:lvl3pPr marL="914400" algn="ctr" rtl="0" eaLnBrk="0" fontAlgn="base" hangingPunct="0">
      <a:lnSpc>
        <a:spcPts val="2300"/>
      </a:lnSpc>
      <a:spcBef>
        <a:spcPct val="0"/>
      </a:spcBef>
      <a:spcAft>
        <a:spcPct val="0"/>
      </a:spcAft>
      <a:buClr>
        <a:schemeClr val="tx1"/>
      </a:buClr>
      <a:defRPr kumimoji="1" sz="2000" b="1" kern="1200">
        <a:solidFill>
          <a:schemeClr val="tx1"/>
        </a:solidFill>
        <a:latin typeface="Arial" charset="0"/>
        <a:ea typeface="ＭＳ Ｐゴシック" charset="0"/>
        <a:cs typeface="ＭＳ Ｐゴシック" charset="0"/>
      </a:defRPr>
    </a:lvl3pPr>
    <a:lvl4pPr marL="1371600" algn="ctr" rtl="0" eaLnBrk="0" fontAlgn="base" hangingPunct="0">
      <a:lnSpc>
        <a:spcPts val="2300"/>
      </a:lnSpc>
      <a:spcBef>
        <a:spcPct val="0"/>
      </a:spcBef>
      <a:spcAft>
        <a:spcPct val="0"/>
      </a:spcAft>
      <a:buClr>
        <a:schemeClr val="tx1"/>
      </a:buClr>
      <a:defRPr kumimoji="1" sz="2000" b="1" kern="1200">
        <a:solidFill>
          <a:schemeClr val="tx1"/>
        </a:solidFill>
        <a:latin typeface="Arial" charset="0"/>
        <a:ea typeface="ＭＳ Ｐゴシック" charset="0"/>
        <a:cs typeface="ＭＳ Ｐゴシック" charset="0"/>
      </a:defRPr>
    </a:lvl4pPr>
    <a:lvl5pPr marL="1828800" algn="ctr" rtl="0" eaLnBrk="0" fontAlgn="base" hangingPunct="0">
      <a:lnSpc>
        <a:spcPts val="2300"/>
      </a:lnSpc>
      <a:spcBef>
        <a:spcPct val="0"/>
      </a:spcBef>
      <a:spcAft>
        <a:spcPct val="0"/>
      </a:spcAft>
      <a:buClr>
        <a:schemeClr val="tx1"/>
      </a:buClr>
      <a:defRPr kumimoji="1" sz="20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sz="20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sz="20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sz="20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sz="20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5AEFF"/>
    <a:srgbClr val="803F17"/>
    <a:srgbClr val="23AE88"/>
    <a:srgbClr val="0000CC"/>
    <a:srgbClr val="320902"/>
    <a:srgbClr val="FF220B"/>
    <a:srgbClr val="320A02"/>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6636" autoAdjust="0"/>
  </p:normalViewPr>
  <p:slideViewPr>
    <p:cSldViewPr snapToGrid="0" snapToObjects="1">
      <p:cViewPr varScale="1">
        <p:scale>
          <a:sx n="74" d="100"/>
          <a:sy n="74" d="100"/>
        </p:scale>
        <p:origin x="-1408" y="-104"/>
      </p:cViewPr>
      <p:guideLst>
        <p:guide orient="horz" pos="2160"/>
        <p:guide pos="3120"/>
      </p:guideLst>
    </p:cSldViewPr>
  </p:slideViewPr>
  <p:outlineViewPr>
    <p:cViewPr>
      <p:scale>
        <a:sx n="33" d="100"/>
        <a:sy n="33" d="100"/>
      </p:scale>
      <p:origin x="0" y="26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0" d="100"/>
          <a:sy n="70" d="100"/>
        </p:scale>
        <p:origin x="-2292" y="-108"/>
      </p:cViewPr>
      <p:guideLst>
        <p:guide orient="horz" pos="3128"/>
        <p:guide pos="2101"/>
      </p:guideLst>
    </p:cSldViewPr>
  </p:notesViewPr>
  <p:gridSpacing cx="36004" cy="36004"/>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4" name="Rectangle 6"/>
          <p:cNvSpPr>
            <a:spLocks noGrp="1" noChangeArrowheads="1"/>
          </p:cNvSpPr>
          <p:nvPr>
            <p:ph type="hdr" sz="quarter"/>
          </p:nvPr>
        </p:nvSpPr>
        <p:spPr bwMode="auto">
          <a:xfrm>
            <a:off x="0" y="0"/>
            <a:ext cx="2890838" cy="496888"/>
          </a:xfrm>
          <a:prstGeom prst="rect">
            <a:avLst/>
          </a:prstGeom>
          <a:noFill/>
          <a:ln w="9525">
            <a:noFill/>
            <a:miter lim="800000"/>
            <a:headEnd/>
            <a:tailEnd/>
          </a:ln>
          <a:effectLst/>
        </p:spPr>
        <p:txBody>
          <a:bodyPr vert="horz" wrap="square" lIns="92945" tIns="46472" rIns="92945" bIns="46472" numCol="1" anchor="t" anchorCtr="0" compatLnSpc="1">
            <a:prstTxWarp prst="textNoShape">
              <a:avLst/>
            </a:prstTxWarp>
          </a:bodyPr>
          <a:lstStyle>
            <a:lvl1pPr algn="l" defTabSz="928688">
              <a:lnSpc>
                <a:spcPct val="100000"/>
              </a:lnSpc>
              <a:spcBef>
                <a:spcPct val="20000"/>
              </a:spcBef>
              <a:buClrTx/>
              <a:buFontTx/>
              <a:buChar char="•"/>
              <a:defRPr kumimoji="0" sz="1300" b="0">
                <a:latin typeface="Arial" pitchFamily="34" charset="0"/>
                <a:ea typeface="+mn-ea"/>
                <a:cs typeface="+mn-cs"/>
              </a:defRPr>
            </a:lvl1pPr>
          </a:lstStyle>
          <a:p>
            <a:pPr>
              <a:defRPr/>
            </a:pPr>
            <a:r>
              <a:rPr lang="en-US"/>
              <a:t>Jo Lister - CERN 28-4-03</a:t>
            </a:r>
          </a:p>
        </p:txBody>
      </p:sp>
      <p:sp>
        <p:nvSpPr>
          <p:cNvPr id="375815" name="Rectangle 7"/>
          <p:cNvSpPr>
            <a:spLocks noGrp="1" noChangeArrowheads="1"/>
          </p:cNvSpPr>
          <p:nvPr>
            <p:ph type="dt" sz="quarter" idx="1"/>
          </p:nvPr>
        </p:nvSpPr>
        <p:spPr bwMode="auto">
          <a:xfrm>
            <a:off x="3779838" y="0"/>
            <a:ext cx="2890837" cy="496888"/>
          </a:xfrm>
          <a:prstGeom prst="rect">
            <a:avLst/>
          </a:prstGeom>
          <a:noFill/>
          <a:ln w="9525">
            <a:noFill/>
            <a:miter lim="800000"/>
            <a:headEnd/>
            <a:tailEnd/>
          </a:ln>
          <a:effectLst/>
        </p:spPr>
        <p:txBody>
          <a:bodyPr vert="horz" wrap="square" lIns="92945" tIns="46472" rIns="92945" bIns="46472" numCol="1" anchor="t" anchorCtr="0" compatLnSpc="1">
            <a:prstTxWarp prst="textNoShape">
              <a:avLst/>
            </a:prstTxWarp>
          </a:bodyPr>
          <a:lstStyle>
            <a:lvl1pPr algn="r" defTabSz="928688">
              <a:lnSpc>
                <a:spcPct val="100000"/>
              </a:lnSpc>
              <a:spcBef>
                <a:spcPct val="20000"/>
              </a:spcBef>
              <a:buClrTx/>
              <a:buFontTx/>
              <a:buChar char="•"/>
              <a:defRPr kumimoji="0" sz="1300" b="0">
                <a:latin typeface="Arial" pitchFamily="34" charset="0"/>
                <a:ea typeface="+mn-ea"/>
                <a:cs typeface="+mn-cs"/>
              </a:defRPr>
            </a:lvl1pPr>
          </a:lstStyle>
          <a:p>
            <a:pPr>
              <a:defRPr/>
            </a:pPr>
            <a:endParaRPr lang="en-US"/>
          </a:p>
        </p:txBody>
      </p:sp>
      <p:sp>
        <p:nvSpPr>
          <p:cNvPr id="375816" name="Rectangle 8"/>
          <p:cNvSpPr>
            <a:spLocks noGrp="1" noChangeArrowheads="1"/>
          </p:cNvSpPr>
          <p:nvPr>
            <p:ph type="ftr" sz="quarter" idx="2"/>
          </p:nvPr>
        </p:nvSpPr>
        <p:spPr bwMode="auto">
          <a:xfrm>
            <a:off x="0" y="9432925"/>
            <a:ext cx="2890838" cy="496888"/>
          </a:xfrm>
          <a:prstGeom prst="rect">
            <a:avLst/>
          </a:prstGeom>
          <a:noFill/>
          <a:ln w="9525">
            <a:noFill/>
            <a:miter lim="800000"/>
            <a:headEnd/>
            <a:tailEnd/>
          </a:ln>
          <a:effectLst/>
        </p:spPr>
        <p:txBody>
          <a:bodyPr vert="horz" wrap="square" lIns="92945" tIns="46472" rIns="92945" bIns="46472" numCol="1" anchor="b" anchorCtr="0" compatLnSpc="1">
            <a:prstTxWarp prst="textNoShape">
              <a:avLst/>
            </a:prstTxWarp>
          </a:bodyPr>
          <a:lstStyle>
            <a:lvl1pPr algn="l" defTabSz="928688">
              <a:lnSpc>
                <a:spcPct val="100000"/>
              </a:lnSpc>
              <a:spcBef>
                <a:spcPct val="20000"/>
              </a:spcBef>
              <a:buClrTx/>
              <a:buFontTx/>
              <a:buChar char="•"/>
              <a:defRPr kumimoji="0" sz="1300" b="0">
                <a:latin typeface="Arial" pitchFamily="34" charset="0"/>
                <a:ea typeface="+mn-ea"/>
                <a:cs typeface="+mn-cs"/>
              </a:defRPr>
            </a:lvl1pPr>
          </a:lstStyle>
          <a:p>
            <a:pPr>
              <a:defRPr/>
            </a:pPr>
            <a:r>
              <a:rPr lang="en-US"/>
              <a:t>Energy and Controlled Fusion </a:t>
            </a:r>
          </a:p>
        </p:txBody>
      </p:sp>
      <p:sp>
        <p:nvSpPr>
          <p:cNvPr id="375817" name="Rectangle 9"/>
          <p:cNvSpPr>
            <a:spLocks noGrp="1" noChangeArrowheads="1"/>
          </p:cNvSpPr>
          <p:nvPr>
            <p:ph type="sldNum" sz="quarter" idx="3"/>
          </p:nvPr>
        </p:nvSpPr>
        <p:spPr bwMode="auto">
          <a:xfrm>
            <a:off x="3779838" y="9432925"/>
            <a:ext cx="2890837" cy="496888"/>
          </a:xfrm>
          <a:prstGeom prst="rect">
            <a:avLst/>
          </a:prstGeom>
          <a:noFill/>
          <a:ln w="9525">
            <a:noFill/>
            <a:miter lim="800000"/>
            <a:headEnd/>
            <a:tailEnd/>
          </a:ln>
          <a:effectLst/>
        </p:spPr>
        <p:txBody>
          <a:bodyPr vert="horz" wrap="square" lIns="92945" tIns="46472" rIns="92945" bIns="46472" numCol="1" anchor="b" anchorCtr="0" compatLnSpc="1">
            <a:prstTxWarp prst="textNoShape">
              <a:avLst/>
            </a:prstTxWarp>
          </a:bodyPr>
          <a:lstStyle>
            <a:lvl1pPr algn="r" defTabSz="928688">
              <a:lnSpc>
                <a:spcPct val="100000"/>
              </a:lnSpc>
              <a:spcBef>
                <a:spcPct val="20000"/>
              </a:spcBef>
              <a:buClrTx/>
              <a:buFontTx/>
              <a:buChar char="•"/>
              <a:defRPr kumimoji="0" sz="1300" b="0" smtClean="0">
                <a:cs typeface="+mn-cs"/>
              </a:defRPr>
            </a:lvl1pPr>
          </a:lstStyle>
          <a:p>
            <a:pPr>
              <a:defRPr/>
            </a:pPr>
            <a:fld id="{9F7BF0B0-C229-054B-8761-72C21966EBB0}" type="slidenum">
              <a:rPr lang="en-US"/>
              <a:pPr>
                <a:defRPr/>
              </a:pPr>
              <a:t>‹#›</a:t>
            </a:fld>
            <a:endParaRPr lang="en-US"/>
          </a:p>
        </p:txBody>
      </p:sp>
    </p:spTree>
    <p:extLst>
      <p:ext uri="{BB962C8B-B14F-4D97-AF65-F5344CB8AC3E}">
        <p14:creationId xmlns:p14="http://schemas.microsoft.com/office/powerpoint/2010/main" val="25038410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864" name="Rectangle 8"/>
          <p:cNvSpPr>
            <a:spLocks noGrp="1" noChangeArrowheads="1"/>
          </p:cNvSpPr>
          <p:nvPr>
            <p:ph type="hdr" sz="quarter"/>
          </p:nvPr>
        </p:nvSpPr>
        <p:spPr bwMode="auto">
          <a:xfrm>
            <a:off x="0" y="0"/>
            <a:ext cx="2890838" cy="496888"/>
          </a:xfrm>
          <a:prstGeom prst="rect">
            <a:avLst/>
          </a:prstGeom>
          <a:noFill/>
          <a:ln w="9525">
            <a:noFill/>
            <a:miter lim="800000"/>
            <a:headEnd/>
            <a:tailEnd/>
          </a:ln>
          <a:effectLst/>
        </p:spPr>
        <p:txBody>
          <a:bodyPr vert="horz" wrap="square" lIns="92945" tIns="46472" rIns="92945" bIns="46472" numCol="1" anchor="t" anchorCtr="0" compatLnSpc="1">
            <a:prstTxWarp prst="textNoShape">
              <a:avLst/>
            </a:prstTxWarp>
          </a:bodyPr>
          <a:lstStyle>
            <a:lvl1pPr algn="l" defTabSz="928688">
              <a:lnSpc>
                <a:spcPct val="100000"/>
              </a:lnSpc>
              <a:spcBef>
                <a:spcPct val="20000"/>
              </a:spcBef>
              <a:buClrTx/>
              <a:buFontTx/>
              <a:buChar char="•"/>
              <a:defRPr kumimoji="0" sz="1300" b="0">
                <a:latin typeface="Arial" pitchFamily="34" charset="0"/>
                <a:ea typeface="+mn-ea"/>
                <a:cs typeface="+mn-cs"/>
              </a:defRPr>
            </a:lvl1pPr>
          </a:lstStyle>
          <a:p>
            <a:pPr>
              <a:defRPr/>
            </a:pPr>
            <a:endParaRPr lang="en-US"/>
          </a:p>
        </p:txBody>
      </p:sp>
      <p:sp>
        <p:nvSpPr>
          <p:cNvPr id="377865" name="Rectangle 9"/>
          <p:cNvSpPr>
            <a:spLocks noGrp="1" noChangeArrowheads="1"/>
          </p:cNvSpPr>
          <p:nvPr>
            <p:ph type="dt" idx="1"/>
          </p:nvPr>
        </p:nvSpPr>
        <p:spPr bwMode="auto">
          <a:xfrm>
            <a:off x="3779838" y="0"/>
            <a:ext cx="2890837" cy="496888"/>
          </a:xfrm>
          <a:prstGeom prst="rect">
            <a:avLst/>
          </a:prstGeom>
          <a:noFill/>
          <a:ln w="9525">
            <a:noFill/>
            <a:miter lim="800000"/>
            <a:headEnd/>
            <a:tailEnd/>
          </a:ln>
          <a:effectLst/>
        </p:spPr>
        <p:txBody>
          <a:bodyPr vert="horz" wrap="square" lIns="92945" tIns="46472" rIns="92945" bIns="46472" numCol="1" anchor="t" anchorCtr="0" compatLnSpc="1">
            <a:prstTxWarp prst="textNoShape">
              <a:avLst/>
            </a:prstTxWarp>
          </a:bodyPr>
          <a:lstStyle>
            <a:lvl1pPr algn="r" defTabSz="928688">
              <a:lnSpc>
                <a:spcPct val="100000"/>
              </a:lnSpc>
              <a:spcBef>
                <a:spcPct val="20000"/>
              </a:spcBef>
              <a:buClrTx/>
              <a:buFontTx/>
              <a:buChar char="•"/>
              <a:defRPr kumimoji="0" sz="1300" b="0">
                <a:latin typeface="Arial" pitchFamily="34" charset="0"/>
                <a:ea typeface="+mn-ea"/>
                <a:cs typeface="+mn-cs"/>
              </a:defRPr>
            </a:lvl1pPr>
          </a:lstStyle>
          <a:p>
            <a:pPr>
              <a:defRPr/>
            </a:pPr>
            <a:endParaRPr lang="en-US"/>
          </a:p>
        </p:txBody>
      </p:sp>
      <p:sp>
        <p:nvSpPr>
          <p:cNvPr id="377866" name="Rectangle 10"/>
          <p:cNvSpPr>
            <a:spLocks noGrp="1" noChangeArrowheads="1"/>
          </p:cNvSpPr>
          <p:nvPr>
            <p:ph type="ftr" sz="quarter" idx="4"/>
          </p:nvPr>
        </p:nvSpPr>
        <p:spPr bwMode="auto">
          <a:xfrm>
            <a:off x="0" y="9432925"/>
            <a:ext cx="2890838" cy="496888"/>
          </a:xfrm>
          <a:prstGeom prst="rect">
            <a:avLst/>
          </a:prstGeom>
          <a:noFill/>
          <a:ln w="9525">
            <a:noFill/>
            <a:miter lim="800000"/>
            <a:headEnd/>
            <a:tailEnd/>
          </a:ln>
          <a:effectLst/>
        </p:spPr>
        <p:txBody>
          <a:bodyPr vert="horz" wrap="square" lIns="92945" tIns="46472" rIns="92945" bIns="46472" numCol="1" anchor="b" anchorCtr="0" compatLnSpc="1">
            <a:prstTxWarp prst="textNoShape">
              <a:avLst/>
            </a:prstTxWarp>
          </a:bodyPr>
          <a:lstStyle>
            <a:lvl1pPr algn="l" defTabSz="928688">
              <a:lnSpc>
                <a:spcPct val="100000"/>
              </a:lnSpc>
              <a:spcBef>
                <a:spcPct val="20000"/>
              </a:spcBef>
              <a:buClrTx/>
              <a:buFontTx/>
              <a:buChar char="•"/>
              <a:defRPr kumimoji="0" sz="1300" b="0">
                <a:latin typeface="Arial" pitchFamily="34" charset="0"/>
                <a:ea typeface="+mn-ea"/>
                <a:cs typeface="+mn-cs"/>
              </a:defRPr>
            </a:lvl1pPr>
          </a:lstStyle>
          <a:p>
            <a:pPr>
              <a:defRPr/>
            </a:pPr>
            <a:endParaRPr lang="en-US"/>
          </a:p>
        </p:txBody>
      </p:sp>
      <p:sp>
        <p:nvSpPr>
          <p:cNvPr id="377867" name="Rectangle 11"/>
          <p:cNvSpPr>
            <a:spLocks noGrp="1" noChangeArrowheads="1"/>
          </p:cNvSpPr>
          <p:nvPr>
            <p:ph type="sldNum" sz="quarter" idx="5"/>
          </p:nvPr>
        </p:nvSpPr>
        <p:spPr bwMode="auto">
          <a:xfrm>
            <a:off x="3779838" y="9432925"/>
            <a:ext cx="2890837" cy="496888"/>
          </a:xfrm>
          <a:prstGeom prst="rect">
            <a:avLst/>
          </a:prstGeom>
          <a:noFill/>
          <a:ln w="9525">
            <a:noFill/>
            <a:miter lim="800000"/>
            <a:headEnd/>
            <a:tailEnd/>
          </a:ln>
          <a:effectLst/>
        </p:spPr>
        <p:txBody>
          <a:bodyPr vert="horz" wrap="square" lIns="92945" tIns="46472" rIns="92945" bIns="46472" numCol="1" anchor="b" anchorCtr="0" compatLnSpc="1">
            <a:prstTxWarp prst="textNoShape">
              <a:avLst/>
            </a:prstTxWarp>
          </a:bodyPr>
          <a:lstStyle>
            <a:lvl1pPr algn="r" defTabSz="928688">
              <a:lnSpc>
                <a:spcPct val="100000"/>
              </a:lnSpc>
              <a:spcBef>
                <a:spcPct val="20000"/>
              </a:spcBef>
              <a:buClrTx/>
              <a:buFontTx/>
              <a:buChar char="•"/>
              <a:defRPr kumimoji="0" sz="1300" b="0" smtClean="0">
                <a:cs typeface="+mn-cs"/>
              </a:defRPr>
            </a:lvl1pPr>
          </a:lstStyle>
          <a:p>
            <a:pPr>
              <a:defRPr/>
            </a:pPr>
            <a:fld id="{79C1C603-84E9-D446-BD0F-E3756E94438B}" type="slidenum">
              <a:rPr lang="en-US"/>
              <a:pPr>
                <a:defRPr/>
              </a:pPr>
              <a:t>‹#›</a:t>
            </a:fld>
            <a:endParaRPr lang="en-US"/>
          </a:p>
        </p:txBody>
      </p:sp>
      <p:sp>
        <p:nvSpPr>
          <p:cNvPr id="377868" name="Rectangle 12"/>
          <p:cNvSpPr>
            <a:spLocks noGrp="1" noChangeArrowheads="1"/>
          </p:cNvSpPr>
          <p:nvPr>
            <p:ph type="body" sz="quarter" idx="3"/>
          </p:nvPr>
        </p:nvSpPr>
        <p:spPr bwMode="auto">
          <a:xfrm>
            <a:off x="887413" y="4718050"/>
            <a:ext cx="4895850" cy="4467225"/>
          </a:xfrm>
          <a:prstGeom prst="rect">
            <a:avLst/>
          </a:prstGeom>
          <a:noFill/>
          <a:ln w="9525">
            <a:noFill/>
            <a:miter lim="800000"/>
            <a:headEnd/>
            <a:tailEnd/>
          </a:ln>
          <a:effectLst/>
        </p:spPr>
        <p:txBody>
          <a:bodyPr vert="horz" wrap="square" lIns="92945" tIns="46472" rIns="92945" bIns="4647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7" name="Rectangle 13"/>
          <p:cNvSpPr>
            <a:spLocks noGrp="1" noRot="1" noChangeAspect="1" noChangeArrowheads="1" noTextEdit="1"/>
          </p:cNvSpPr>
          <p:nvPr>
            <p:ph type="sldImg" idx="2"/>
          </p:nvPr>
        </p:nvSpPr>
        <p:spPr bwMode="auto">
          <a:xfrm>
            <a:off x="649288" y="744538"/>
            <a:ext cx="5376862"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42629121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asa.gov/mission_pages/GLAST/news/supernova-cosmic-rays.html%23.VtRtrxjnXdd" TargetMode="External"/><Relationship Id="rId4" Type="http://schemas.openxmlformats.org/officeDocument/2006/relationships/hyperlink" Target="http://www.nasa.gov/mission_pages/GLAST/news/highest-energy.html"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sa.gov/mission_pages/GLAST/news/supernova-cosmic-rays.html%23.VtRtrxjnXdd" TargetMode="External"/><Relationship Id="rId4" Type="http://schemas.openxmlformats.org/officeDocument/2006/relationships/hyperlink" Target="http://www.nasa.gov/mission_pages/GLAST/news/highest-energy.html"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9288" y="744538"/>
            <a:ext cx="5376862"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buClr>
                <a:prstClr val="black"/>
              </a:buClr>
              <a:defRPr/>
            </a:pPr>
            <a:fld id="{79C1C603-84E9-D446-BD0F-E3756E94438B}" type="slidenum">
              <a:rPr lang="en-US" smtClean="0">
                <a:solidFill>
                  <a:prstClr val="black"/>
                </a:solidFill>
              </a:rPr>
              <a:pPr>
                <a:buClr>
                  <a:prstClr val="black"/>
                </a:buClr>
                <a:defRPr/>
              </a:pPr>
              <a:t>13</a:t>
            </a:fld>
            <a:endParaRPr lang="en-US">
              <a:solidFill>
                <a:prstClr val="black"/>
              </a:solidFill>
            </a:endParaRPr>
          </a:p>
        </p:txBody>
      </p:sp>
    </p:spTree>
    <p:extLst>
      <p:ext uri="{BB962C8B-B14F-4D97-AF65-F5344CB8AC3E}">
        <p14:creationId xmlns:p14="http://schemas.microsoft.com/office/powerpoint/2010/main" val="302706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9288" y="744538"/>
            <a:ext cx="5376862"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buClr>
                <a:prstClr val="black"/>
              </a:buClr>
              <a:defRPr/>
            </a:pPr>
            <a:fld id="{79C1C603-84E9-D446-BD0F-E3756E94438B}" type="slidenum">
              <a:rPr lang="en-US" smtClean="0">
                <a:solidFill>
                  <a:prstClr val="black"/>
                </a:solidFill>
              </a:rPr>
              <a:pPr>
                <a:buClr>
                  <a:prstClr val="black"/>
                </a:buClr>
                <a:defRPr/>
              </a:pPr>
              <a:t>14</a:t>
            </a:fld>
            <a:endParaRPr lang="en-US">
              <a:solidFill>
                <a:prstClr val="black"/>
              </a:solidFill>
            </a:endParaRPr>
          </a:p>
        </p:txBody>
      </p:sp>
    </p:spTree>
    <p:extLst>
      <p:ext uri="{BB962C8B-B14F-4D97-AF65-F5344CB8AC3E}">
        <p14:creationId xmlns:p14="http://schemas.microsoft.com/office/powerpoint/2010/main" val="302706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49288" y="744538"/>
            <a:ext cx="5376862" cy="3724275"/>
          </a:xfrm>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buClr>
                <a:prstClr val="black"/>
              </a:buClr>
            </a:pPr>
            <a:fld id="{E6735708-792E-4119-87FD-463B46F954CF}" type="slidenum">
              <a:rPr lang="fr-CH" smtClean="0">
                <a:solidFill>
                  <a:prstClr val="black"/>
                </a:solidFill>
              </a:rPr>
              <a:pPr>
                <a:buClr>
                  <a:prstClr val="black"/>
                </a:buClr>
              </a:pPr>
              <a:t>15</a:t>
            </a:fld>
            <a:endParaRPr lang="fr-CH">
              <a:solidFill>
                <a:prstClr val="black"/>
              </a:solidFill>
            </a:endParaRPr>
          </a:p>
        </p:txBody>
      </p:sp>
    </p:spTree>
    <p:extLst>
      <p:ext uri="{BB962C8B-B14F-4D97-AF65-F5344CB8AC3E}">
        <p14:creationId xmlns:p14="http://schemas.microsoft.com/office/powerpoint/2010/main" val="966734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We produce the first experimental evidence of different transport regimes in turbulence plasmas.</a:t>
            </a:r>
          </a:p>
          <a:p>
            <a:r>
              <a:rPr lang="en-US" sz="2000" dirty="0" smtClean="0"/>
              <a:t>This is shown in this picture where the spreading of the ion beam is shown for two different energies. </a:t>
            </a:r>
            <a:endParaRPr lang="en-US" sz="2000" dirty="0"/>
          </a:p>
        </p:txBody>
      </p:sp>
      <p:sp>
        <p:nvSpPr>
          <p:cNvPr id="4" name="Slide Number Placeholder 3"/>
          <p:cNvSpPr>
            <a:spLocks noGrp="1"/>
          </p:cNvSpPr>
          <p:nvPr>
            <p:ph type="sldNum" sz="quarter" idx="10"/>
          </p:nvPr>
        </p:nvSpPr>
        <p:spPr/>
        <p:txBody>
          <a:bodyPr/>
          <a:lstStyle/>
          <a:p>
            <a:fld id="{76FA4868-5A36-4010-972A-FE9164A3068F}" type="slidenum">
              <a:rPr lang="en-US" altLang="fr-FR" smtClean="0"/>
              <a:pPr/>
              <a:t>17</a:t>
            </a:fld>
            <a:endParaRPr lang="en-US" altLang="fr-FR"/>
          </a:p>
        </p:txBody>
      </p:sp>
    </p:spTree>
    <p:extLst>
      <p:ext uri="{BB962C8B-B14F-4D97-AF65-F5344CB8AC3E}">
        <p14:creationId xmlns:p14="http://schemas.microsoft.com/office/powerpoint/2010/main" val="1527696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beam is displaced inwards / outwards by the blob ExB</a:t>
            </a:r>
            <a:endParaRPr lang="en-US" dirty="0"/>
          </a:p>
        </p:txBody>
      </p:sp>
      <p:sp>
        <p:nvSpPr>
          <p:cNvPr id="4" name="Slide Number Placeholder 3"/>
          <p:cNvSpPr>
            <a:spLocks noGrp="1"/>
          </p:cNvSpPr>
          <p:nvPr>
            <p:ph type="sldNum" sz="quarter" idx="10"/>
          </p:nvPr>
        </p:nvSpPr>
        <p:spPr/>
        <p:txBody>
          <a:bodyPr/>
          <a:lstStyle/>
          <a:p>
            <a:pPr>
              <a:defRPr/>
            </a:pPr>
            <a:fld id="{79C1C603-84E9-D446-BD0F-E3756E94438B}" type="slidenum">
              <a:rPr lang="en-US" smtClean="0"/>
              <a:pPr>
                <a:defRPr/>
              </a:pPr>
              <a:t>18</a:t>
            </a:fld>
            <a:endParaRPr lang="en-US"/>
          </a:p>
        </p:txBody>
      </p:sp>
    </p:spTree>
    <p:extLst>
      <p:ext uri="{BB962C8B-B14F-4D97-AF65-F5344CB8AC3E}">
        <p14:creationId xmlns:p14="http://schemas.microsoft.com/office/powerpoint/2010/main" val="370392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Times New Roman" pitchFamily="18" charset="0"/>
                <a:ea typeface="ＭＳ Ｐゴシック" charset="0"/>
                <a:cs typeface="ＭＳ Ｐゴシック" charset="0"/>
              </a:rPr>
              <a:t>THOR is a sun-pointing spacecraft spinning with 2 rpm. The instruments are mounted on the platform of the spacecraft, on two solid booms and there are wire booms for the electric field measurements. </a:t>
            </a:r>
          </a:p>
          <a:p>
            <a:endParaRPr kumimoji="1" lang="en-US" sz="1200" kern="1200" dirty="0" smtClean="0">
              <a:solidFill>
                <a:schemeClr val="tx1"/>
              </a:solidFill>
              <a:latin typeface="Times New Roman" pitchFamily="18" charset="0"/>
              <a:ea typeface="ＭＳ Ｐゴシック" charset="0"/>
              <a:cs typeface="ＭＳ Ｐゴシック" charset="0"/>
            </a:endParaRPr>
          </a:p>
          <a:p>
            <a:r>
              <a:rPr kumimoji="1" lang="en-US" sz="1200" kern="1200" dirty="0" smtClean="0">
                <a:solidFill>
                  <a:schemeClr val="tx1"/>
                </a:solidFill>
                <a:latin typeface="Times New Roman" pitchFamily="18" charset="0"/>
                <a:ea typeface="ＭＳ Ｐゴシック" charset="0"/>
                <a:cs typeface="ＭＳ Ｐゴシック" charset="0"/>
              </a:rPr>
              <a:t>The sun-pointing orientation gives several critical advantages: a constant solar illumination of the spacecraft throughout the spin allowing high accuracy electric field and satellite potential measurements; it allows high resolution solar wind measurements using </a:t>
            </a:r>
            <a:r>
              <a:rPr kumimoji="1" lang="en-US" sz="1200" kern="1200" dirty="0" err="1" smtClean="0">
                <a:solidFill>
                  <a:schemeClr val="tx1"/>
                </a:solidFill>
                <a:latin typeface="Times New Roman" pitchFamily="18" charset="0"/>
                <a:ea typeface="ＭＳ Ｐゴシック" charset="0"/>
                <a:cs typeface="ＭＳ Ｐゴシック" charset="0"/>
              </a:rPr>
              <a:t>Farady</a:t>
            </a:r>
            <a:r>
              <a:rPr kumimoji="1" lang="en-US" sz="1200" kern="1200" dirty="0" smtClean="0">
                <a:solidFill>
                  <a:schemeClr val="tx1"/>
                </a:solidFill>
                <a:latin typeface="Times New Roman" pitchFamily="18" charset="0"/>
                <a:ea typeface="ＭＳ Ｐゴシック" charset="0"/>
                <a:cs typeface="ＭＳ Ｐゴシック" charset="0"/>
              </a:rPr>
              <a:t> Cup; it allows particle instrument design reducing solar wind UV pollution and solar wind ion saturation effects.</a:t>
            </a:r>
          </a:p>
          <a:p>
            <a:endParaRPr kumimoji="1" lang="en-US" sz="1200" kern="1200" dirty="0" smtClean="0">
              <a:solidFill>
                <a:schemeClr val="tx1"/>
              </a:solidFill>
              <a:latin typeface="Times New Roman" pitchFamily="18" charset="0"/>
              <a:ea typeface="ＭＳ Ｐゴシック" charset="0"/>
              <a:cs typeface="ＭＳ Ｐゴシック" charset="0"/>
            </a:endParaRPr>
          </a:p>
          <a:p>
            <a:r>
              <a:rPr kumimoji="1" lang="en-US" sz="1200" kern="1200" dirty="0" smtClean="0">
                <a:solidFill>
                  <a:schemeClr val="tx1"/>
                </a:solidFill>
                <a:latin typeface="Times New Roman" pitchFamily="18" charset="0"/>
                <a:ea typeface="ＭＳ Ｐゴシック" charset="0"/>
                <a:cs typeface="ＭＳ Ｐゴシック" charset="0"/>
              </a:rPr>
              <a:t>The Finnish Meteorological Institute is developing a 6-dimensional Vlasov theory-based simulation called </a:t>
            </a:r>
            <a:r>
              <a:rPr kumimoji="1" lang="en-US" sz="1200" kern="1200" dirty="0" err="1" smtClean="0">
                <a:solidFill>
                  <a:schemeClr val="tx1"/>
                </a:solidFill>
                <a:latin typeface="Times New Roman" pitchFamily="18" charset="0"/>
                <a:ea typeface="ＭＳ Ｐゴシック" charset="0"/>
                <a:cs typeface="ＭＳ Ｐゴシック" charset="0"/>
              </a:rPr>
              <a:t>Vlasiator</a:t>
            </a:r>
            <a:r>
              <a:rPr kumimoji="1" lang="en-US" sz="1200" kern="1200" dirty="0" smtClean="0">
                <a:solidFill>
                  <a:schemeClr val="tx1"/>
                </a:solidFill>
                <a:latin typeface="Times New Roman" pitchFamily="18" charset="0"/>
                <a:ea typeface="ＭＳ Ｐゴシック" charset="0"/>
                <a:cs typeface="ＭＳ Ｐゴシック" charset="0"/>
              </a:rPr>
              <a:t>. The focus is to simulate the entire near-Earth space at a global scale using the kinetic hybrid-Vlasov approach, to study fundamental plasma processes (reconnection, particle acceleration, shocks) and gain a deeper understanding of space weather.</a:t>
            </a:r>
          </a:p>
          <a:p>
            <a:endParaRPr kumimoji="1" lang="en-US" sz="1200" kern="1200" dirty="0" smtClean="0">
              <a:solidFill>
                <a:schemeClr val="tx1"/>
              </a:solidFill>
              <a:latin typeface="Times New Roman" pitchFamily="18" charset="0"/>
              <a:ea typeface="ＭＳ Ｐゴシック" charset="0"/>
              <a:cs typeface="ＭＳ Ｐゴシック" charset="0"/>
            </a:endParaRPr>
          </a:p>
          <a:p>
            <a:r>
              <a:rPr kumimoji="1" lang="en-US" sz="1200" kern="1200" dirty="0" smtClean="0">
                <a:solidFill>
                  <a:schemeClr val="tx1"/>
                </a:solidFill>
                <a:latin typeface="Times New Roman" pitchFamily="18" charset="0"/>
                <a:ea typeface="ＭＳ Ｐゴシック" charset="0"/>
                <a:cs typeface="ＭＳ Ｐゴシック" charset="0"/>
              </a:rPr>
              <a:t>TORPEX: GBS says that if </a:t>
            </a:r>
            <a:r>
              <a:rPr kumimoji="1" lang="en-US" sz="1200" kern="1200" dirty="0" err="1" smtClean="0">
                <a:solidFill>
                  <a:schemeClr val="tx1"/>
                </a:solidFill>
                <a:latin typeface="Times New Roman" pitchFamily="18" charset="0"/>
                <a:ea typeface="ＭＳ Ｐゴシック" charset="0"/>
                <a:cs typeface="ＭＳ Ｐゴシック" charset="0"/>
              </a:rPr>
              <a:t>k_par</a:t>
            </a:r>
            <a:r>
              <a:rPr kumimoji="1" lang="en-US" sz="1200" kern="1200" dirty="0" smtClean="0">
                <a:solidFill>
                  <a:schemeClr val="tx1"/>
                </a:solidFill>
                <a:latin typeface="Times New Roman" pitchFamily="18" charset="0"/>
                <a:ea typeface="ＭＳ Ｐゴシック" charset="0"/>
                <a:cs typeface="ＭＳ Ｐゴシック" charset="0"/>
              </a:rPr>
              <a:t> is not 0 there can be acceleration (Resistive</a:t>
            </a:r>
            <a:r>
              <a:rPr kumimoji="1" lang="en-US" sz="1200" kern="1200" baseline="0" dirty="0" smtClean="0">
                <a:solidFill>
                  <a:schemeClr val="tx1"/>
                </a:solidFill>
                <a:latin typeface="Times New Roman" pitchFamily="18" charset="0"/>
                <a:ea typeface="ＭＳ Ｐゴシック" charset="0"/>
                <a:cs typeface="ＭＳ Ｐゴシック" charset="0"/>
              </a:rPr>
              <a:t> interchange)</a:t>
            </a:r>
            <a:endParaRPr lang="en-US" dirty="0"/>
          </a:p>
        </p:txBody>
      </p:sp>
      <p:sp>
        <p:nvSpPr>
          <p:cNvPr id="4" name="Slide Number Placeholder 3"/>
          <p:cNvSpPr>
            <a:spLocks noGrp="1"/>
          </p:cNvSpPr>
          <p:nvPr>
            <p:ph type="sldNum" sz="quarter" idx="10"/>
          </p:nvPr>
        </p:nvSpPr>
        <p:spPr/>
        <p:txBody>
          <a:bodyPr/>
          <a:lstStyle/>
          <a:p>
            <a:pPr>
              <a:defRPr/>
            </a:pPr>
            <a:fld id="{79C1C603-84E9-D446-BD0F-E3756E94438B}" type="slidenum">
              <a:rPr lang="en-US" smtClean="0"/>
              <a:pPr>
                <a:defRPr/>
              </a:pPr>
              <a:t>21</a:t>
            </a:fld>
            <a:endParaRPr lang="en-US"/>
          </a:p>
        </p:txBody>
      </p:sp>
    </p:spTree>
    <p:extLst>
      <p:ext uri="{BB962C8B-B14F-4D97-AF65-F5344CB8AC3E}">
        <p14:creationId xmlns:p14="http://schemas.microsoft.com/office/powerpoint/2010/main" val="2195668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Times New Roman" pitchFamily="18" charset="0"/>
                <a:ea typeface="ＭＳ Ｐゴシック" charset="0"/>
                <a:cs typeface="ＭＳ Ｐゴシック" charset="0"/>
              </a:rPr>
              <a:t>THOR is a sun-pointing spacecraft spinning with 2 rpm. The instruments are mounted on the platform of the spacecraft, on two solid booms and there are wire booms for the electric field measurements. </a:t>
            </a:r>
          </a:p>
          <a:p>
            <a:endParaRPr kumimoji="1" lang="en-US" sz="1200" kern="1200" dirty="0" smtClean="0">
              <a:solidFill>
                <a:schemeClr val="tx1"/>
              </a:solidFill>
              <a:latin typeface="Times New Roman" pitchFamily="18" charset="0"/>
              <a:ea typeface="ＭＳ Ｐゴシック" charset="0"/>
              <a:cs typeface="ＭＳ Ｐゴシック" charset="0"/>
            </a:endParaRPr>
          </a:p>
          <a:p>
            <a:r>
              <a:rPr kumimoji="1" lang="en-US" sz="1200" kern="1200" dirty="0" smtClean="0">
                <a:solidFill>
                  <a:schemeClr val="tx1"/>
                </a:solidFill>
                <a:latin typeface="Times New Roman" pitchFamily="18" charset="0"/>
                <a:ea typeface="ＭＳ Ｐゴシック" charset="0"/>
                <a:cs typeface="ＭＳ Ｐゴシック" charset="0"/>
              </a:rPr>
              <a:t>The sun-pointing orientation gives several critical advantages: a constant solar illumination of the spacecraft throughout the spin allowing high accuracy electric field and satellite potential measurements; it allows high resolution solar wind measurements using </a:t>
            </a:r>
            <a:r>
              <a:rPr kumimoji="1" lang="en-US" sz="1200" kern="1200" dirty="0" err="1" smtClean="0">
                <a:solidFill>
                  <a:schemeClr val="tx1"/>
                </a:solidFill>
                <a:latin typeface="Times New Roman" pitchFamily="18" charset="0"/>
                <a:ea typeface="ＭＳ Ｐゴシック" charset="0"/>
                <a:cs typeface="ＭＳ Ｐゴシック" charset="0"/>
              </a:rPr>
              <a:t>Farady</a:t>
            </a:r>
            <a:r>
              <a:rPr kumimoji="1" lang="en-US" sz="1200" kern="1200" dirty="0" smtClean="0">
                <a:solidFill>
                  <a:schemeClr val="tx1"/>
                </a:solidFill>
                <a:latin typeface="Times New Roman" pitchFamily="18" charset="0"/>
                <a:ea typeface="ＭＳ Ｐゴシック" charset="0"/>
                <a:cs typeface="ＭＳ Ｐゴシック" charset="0"/>
              </a:rPr>
              <a:t> Cup; it allows particle instrument design reducing solar wind UV pollution and solar wind ion saturation effects.</a:t>
            </a:r>
          </a:p>
          <a:p>
            <a:endParaRPr kumimoji="1" lang="en-US" sz="1200" kern="1200" dirty="0" smtClean="0">
              <a:solidFill>
                <a:schemeClr val="tx1"/>
              </a:solidFill>
              <a:latin typeface="Times New Roman" pitchFamily="18" charset="0"/>
              <a:ea typeface="ＭＳ Ｐゴシック" charset="0"/>
              <a:cs typeface="ＭＳ Ｐゴシック" charset="0"/>
            </a:endParaRPr>
          </a:p>
          <a:p>
            <a:r>
              <a:rPr kumimoji="1" lang="en-US" sz="1200" kern="1200" dirty="0" smtClean="0">
                <a:solidFill>
                  <a:schemeClr val="tx1"/>
                </a:solidFill>
                <a:latin typeface="Times New Roman" pitchFamily="18" charset="0"/>
                <a:ea typeface="ＭＳ Ｐゴシック" charset="0"/>
                <a:cs typeface="ＭＳ Ｐゴシック" charset="0"/>
              </a:rPr>
              <a:t>The Finnish Meteorological Institute is developing a 6-dimensional Vlasov theory-based simulation called </a:t>
            </a:r>
            <a:r>
              <a:rPr kumimoji="1" lang="en-US" sz="1200" kern="1200" dirty="0" err="1" smtClean="0">
                <a:solidFill>
                  <a:schemeClr val="tx1"/>
                </a:solidFill>
                <a:latin typeface="Times New Roman" pitchFamily="18" charset="0"/>
                <a:ea typeface="ＭＳ Ｐゴシック" charset="0"/>
                <a:cs typeface="ＭＳ Ｐゴシック" charset="0"/>
              </a:rPr>
              <a:t>Vlasiator</a:t>
            </a:r>
            <a:r>
              <a:rPr kumimoji="1" lang="en-US" sz="1200" kern="1200" dirty="0" smtClean="0">
                <a:solidFill>
                  <a:schemeClr val="tx1"/>
                </a:solidFill>
                <a:latin typeface="Times New Roman" pitchFamily="18" charset="0"/>
                <a:ea typeface="ＭＳ Ｐゴシック" charset="0"/>
                <a:cs typeface="ＭＳ Ｐゴシック" charset="0"/>
              </a:rPr>
              <a:t>. The focus is to simulate the entire near-Earth space at a global scale using the kinetic hybrid-Vlasov approach, to study fundamental plasma processes (reconnection, particle acceleration, shocks) and gain a deeper understanding of space weather.</a:t>
            </a:r>
            <a:endParaRPr lang="en-US" dirty="0"/>
          </a:p>
        </p:txBody>
      </p:sp>
      <p:sp>
        <p:nvSpPr>
          <p:cNvPr id="4" name="Slide Number Placeholder 3"/>
          <p:cNvSpPr>
            <a:spLocks noGrp="1"/>
          </p:cNvSpPr>
          <p:nvPr>
            <p:ph type="sldNum" sz="quarter" idx="10"/>
          </p:nvPr>
        </p:nvSpPr>
        <p:spPr/>
        <p:txBody>
          <a:bodyPr/>
          <a:lstStyle/>
          <a:p>
            <a:pPr>
              <a:defRPr/>
            </a:pPr>
            <a:fld id="{79C1C603-84E9-D446-BD0F-E3756E94438B}" type="slidenum">
              <a:rPr lang="en-US" smtClean="0"/>
              <a:pPr>
                <a:defRPr/>
              </a:pPr>
              <a:t>22</a:t>
            </a:fld>
            <a:endParaRPr lang="en-US"/>
          </a:p>
        </p:txBody>
      </p:sp>
    </p:spTree>
    <p:extLst>
      <p:ext uri="{BB962C8B-B14F-4D97-AF65-F5344CB8AC3E}">
        <p14:creationId xmlns:p14="http://schemas.microsoft.com/office/powerpoint/2010/main" val="2195668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latin typeface="Times New Roman" pitchFamily="18" charset="0"/>
                <a:ea typeface="ＭＳ Ｐゴシック" charset="0"/>
                <a:cs typeface="ＭＳ Ｐゴシック" charset="0"/>
              </a:rPr>
              <a:t>THOR is a sun-pointing spacecraft spinning with 2 rpm. The instruments are mounted on the platform of the spacecraft, on two solid booms and there are wire booms for the electric field measurements. </a:t>
            </a:r>
          </a:p>
          <a:p>
            <a:endParaRPr kumimoji="1" lang="en-US" sz="1200" kern="1200" dirty="0" smtClean="0">
              <a:solidFill>
                <a:schemeClr val="tx1"/>
              </a:solidFill>
              <a:latin typeface="Times New Roman" pitchFamily="18" charset="0"/>
              <a:ea typeface="ＭＳ Ｐゴシック" charset="0"/>
              <a:cs typeface="ＭＳ Ｐゴシック" charset="0"/>
            </a:endParaRPr>
          </a:p>
          <a:p>
            <a:r>
              <a:rPr kumimoji="1" lang="en-US" sz="1200" kern="1200" dirty="0" smtClean="0">
                <a:solidFill>
                  <a:schemeClr val="tx1"/>
                </a:solidFill>
                <a:latin typeface="Times New Roman" pitchFamily="18" charset="0"/>
                <a:ea typeface="ＭＳ Ｐゴシック" charset="0"/>
                <a:cs typeface="ＭＳ Ｐゴシック" charset="0"/>
              </a:rPr>
              <a:t>The sun-pointing orientation gives several critical advantages: a constant solar illumination of the spacecraft throughout the spin allowing high accuracy electric field and satellite potential measurements; it allows high resolution solar wind measurements using </a:t>
            </a:r>
            <a:r>
              <a:rPr kumimoji="1" lang="en-US" sz="1200" kern="1200" dirty="0" err="1" smtClean="0">
                <a:solidFill>
                  <a:schemeClr val="tx1"/>
                </a:solidFill>
                <a:latin typeface="Times New Roman" pitchFamily="18" charset="0"/>
                <a:ea typeface="ＭＳ Ｐゴシック" charset="0"/>
                <a:cs typeface="ＭＳ Ｐゴシック" charset="0"/>
              </a:rPr>
              <a:t>Farady</a:t>
            </a:r>
            <a:r>
              <a:rPr kumimoji="1" lang="en-US" sz="1200" kern="1200" dirty="0" smtClean="0">
                <a:solidFill>
                  <a:schemeClr val="tx1"/>
                </a:solidFill>
                <a:latin typeface="Times New Roman" pitchFamily="18" charset="0"/>
                <a:ea typeface="ＭＳ Ｐゴシック" charset="0"/>
                <a:cs typeface="ＭＳ Ｐゴシック" charset="0"/>
              </a:rPr>
              <a:t> Cup; it allows particle instrument design reducing solar wind UV pollution and solar wind ion saturation effects.</a:t>
            </a:r>
          </a:p>
          <a:p>
            <a:endParaRPr kumimoji="1" lang="en-US" sz="1200" kern="1200" dirty="0" smtClean="0">
              <a:solidFill>
                <a:schemeClr val="tx1"/>
              </a:solidFill>
              <a:latin typeface="Times New Roman" pitchFamily="18" charset="0"/>
              <a:ea typeface="ＭＳ Ｐゴシック" charset="0"/>
              <a:cs typeface="ＭＳ Ｐゴシック" charset="0"/>
            </a:endParaRPr>
          </a:p>
          <a:p>
            <a:r>
              <a:rPr kumimoji="1" lang="en-US" sz="1200" kern="1200" dirty="0" smtClean="0">
                <a:solidFill>
                  <a:schemeClr val="tx1"/>
                </a:solidFill>
                <a:latin typeface="Times New Roman" pitchFamily="18" charset="0"/>
                <a:ea typeface="ＭＳ Ｐゴシック" charset="0"/>
                <a:cs typeface="ＭＳ Ｐゴシック" charset="0"/>
              </a:rPr>
              <a:t>The Finnish Meteorological Institute is developing a 6-dimensional Vlasov theory-based simulation called </a:t>
            </a:r>
            <a:r>
              <a:rPr kumimoji="1" lang="en-US" sz="1200" kern="1200" dirty="0" err="1" smtClean="0">
                <a:solidFill>
                  <a:schemeClr val="tx1"/>
                </a:solidFill>
                <a:latin typeface="Times New Roman" pitchFamily="18" charset="0"/>
                <a:ea typeface="ＭＳ Ｐゴシック" charset="0"/>
                <a:cs typeface="ＭＳ Ｐゴシック" charset="0"/>
              </a:rPr>
              <a:t>Vlasiator</a:t>
            </a:r>
            <a:r>
              <a:rPr kumimoji="1" lang="en-US" sz="1200" kern="1200" dirty="0" smtClean="0">
                <a:solidFill>
                  <a:schemeClr val="tx1"/>
                </a:solidFill>
                <a:latin typeface="Times New Roman" pitchFamily="18" charset="0"/>
                <a:ea typeface="ＭＳ Ｐゴシック" charset="0"/>
                <a:cs typeface="ＭＳ Ｐゴシック" charset="0"/>
              </a:rPr>
              <a:t>. The focus is to simulate the entire near-Earth space at a global scale using the kinetic hybrid-Vlasov approach, to study fundamental plasma processes (reconnection, particle acceleration, shocks) and gain a deeper understanding of space weather.</a:t>
            </a:r>
            <a:endParaRPr lang="en-US" dirty="0"/>
          </a:p>
        </p:txBody>
      </p:sp>
      <p:sp>
        <p:nvSpPr>
          <p:cNvPr id="4" name="Slide Number Placeholder 3"/>
          <p:cNvSpPr>
            <a:spLocks noGrp="1"/>
          </p:cNvSpPr>
          <p:nvPr>
            <p:ph type="sldNum" sz="quarter" idx="10"/>
          </p:nvPr>
        </p:nvSpPr>
        <p:spPr/>
        <p:txBody>
          <a:bodyPr/>
          <a:lstStyle/>
          <a:p>
            <a:pPr>
              <a:defRPr/>
            </a:pPr>
            <a:fld id="{79C1C603-84E9-D446-BD0F-E3756E94438B}" type="slidenum">
              <a:rPr lang="en-US" smtClean="0"/>
              <a:pPr>
                <a:defRPr/>
              </a:pPr>
              <a:t>23</a:t>
            </a:fld>
            <a:endParaRPr lang="en-US"/>
          </a:p>
        </p:txBody>
      </p:sp>
    </p:spTree>
    <p:extLst>
      <p:ext uri="{BB962C8B-B14F-4D97-AF65-F5344CB8AC3E}">
        <p14:creationId xmlns:p14="http://schemas.microsoft.com/office/powerpoint/2010/main" val="219566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2BC97-8AB1-4ED4-80A5-9918108E9644}" type="slidenum">
              <a:rPr lang="en-US" altLang="fr-FR"/>
              <a:pPr/>
              <a:t>3</a:t>
            </a:fld>
            <a:endParaRPr lang="en-US" altLang="fr-F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normAutofit fontScale="92500" lnSpcReduction="10000"/>
          </a:bodyPr>
          <a:lstStyle/>
          <a:p>
            <a:r>
              <a:rPr lang="en-US" dirty="0">
                <a:hlinkClick r:id="rId3"/>
              </a:rPr>
              <a:t>https://www.nasa.gov/mission_pages/GLAST/news/supernova-cosmic-rays.html#.</a:t>
            </a:r>
            <a:r>
              <a:rPr lang="en-US" dirty="0" smtClean="0">
                <a:hlinkClick r:id="rId3"/>
              </a:rPr>
              <a:t>VtRtrxjnXdd</a:t>
            </a:r>
            <a:endParaRPr lang="en-US" dirty="0" smtClean="0"/>
          </a:p>
          <a:p>
            <a:endParaRPr lang="en-US" dirty="0"/>
          </a:p>
          <a:p>
            <a:r>
              <a:rPr lang="en-US" dirty="0" smtClean="0"/>
              <a:t>This </a:t>
            </a:r>
            <a:r>
              <a:rPr lang="en-US" dirty="0" err="1"/>
              <a:t>multiwavelength</a:t>
            </a:r>
            <a:r>
              <a:rPr lang="en-US" dirty="0"/>
              <a:t> composite shows the supernova </a:t>
            </a:r>
            <a:r>
              <a:rPr lang="en-US" dirty="0" smtClean="0"/>
              <a:t>remnant, the </a:t>
            </a:r>
            <a:r>
              <a:rPr lang="en-US" dirty="0"/>
              <a:t>Jellyfish Nebula. Fermi </a:t>
            </a:r>
            <a:r>
              <a:rPr lang="en-US" dirty="0" err="1"/>
              <a:t>GeV</a:t>
            </a:r>
            <a:r>
              <a:rPr lang="en-US" dirty="0"/>
              <a:t> gamma-ray emission is shown in magenta, optical wavelengths as yellow, and infrared data from NASA's Wide-field Infrared Survey Explorer (WISE) mission is shown as blue (3.4 microns), cyan (4.6 microns), green (12 microns) and red (22 microns). Cyan loops indicate where the remnant is interacting with a dense cloud of interstellar gas. Credit: NASA/DOE/Fermi LAT Collaboration, NOAO/AURA/NSF, JPL-Caltech/</a:t>
            </a:r>
            <a:r>
              <a:rPr lang="en-US" dirty="0" smtClean="0"/>
              <a:t>UCLA</a:t>
            </a:r>
          </a:p>
          <a:p>
            <a:r>
              <a:rPr lang="en-US" dirty="0"/>
              <a:t>The supernova remnant IC 443, popularly known as the Jellyfish Nebula, is located 5,000 light-years away toward the constellation Gemini and is thought to be about 10,000 years old. W44 lies about 9,500 light-years away toward the constellation Aquila and is estimated to be 20,000 years old. Each is the expanding shock wave and debris formed when a massive star exploded</a:t>
            </a:r>
            <a:r>
              <a:rPr lang="en-US" dirty="0" smtClean="0"/>
              <a:t>.</a:t>
            </a:r>
          </a:p>
          <a:p>
            <a:endParaRPr lang="fr-FR" altLang="fr-FR" dirty="0"/>
          </a:p>
          <a:p>
            <a:r>
              <a:rPr lang="fr-FR" altLang="fr-FR" dirty="0"/>
              <a:t>SUN </a:t>
            </a:r>
            <a:r>
              <a:rPr lang="fr-FR" altLang="fr-FR" dirty="0">
                <a:hlinkClick r:id="rId4"/>
              </a:rPr>
              <a:t>http://www.nasa.gov/mission_pages/GLAST/news/highest-</a:t>
            </a:r>
            <a:r>
              <a:rPr lang="fr-FR" altLang="fr-FR" dirty="0" smtClean="0">
                <a:hlinkClick r:id="rId4"/>
              </a:rPr>
              <a:t>energy.html</a:t>
            </a:r>
            <a:endParaRPr lang="fr-FR" altLang="fr-FR" dirty="0" smtClean="0"/>
          </a:p>
          <a:p>
            <a:r>
              <a:rPr lang="fr-FR" i="1" dirty="0"/>
              <a:t>This image </a:t>
            </a:r>
            <a:r>
              <a:rPr lang="fr-FR" i="1" dirty="0" err="1"/>
              <a:t>from</a:t>
            </a:r>
            <a:r>
              <a:rPr lang="fr-FR" i="1" dirty="0"/>
              <a:t> </a:t>
            </a:r>
            <a:r>
              <a:rPr lang="fr-FR" i="1" dirty="0" err="1"/>
              <a:t>Fermi's</a:t>
            </a:r>
            <a:r>
              <a:rPr lang="fr-FR" i="1" dirty="0"/>
              <a:t> Large Area </a:t>
            </a:r>
            <a:r>
              <a:rPr lang="fr-FR" i="1" dirty="0" err="1"/>
              <a:t>Telescope</a:t>
            </a:r>
            <a:r>
              <a:rPr lang="fr-FR" i="1" dirty="0"/>
              <a:t> (LAT) shows how the </a:t>
            </a:r>
            <a:r>
              <a:rPr lang="fr-FR" i="1" dirty="0" err="1"/>
              <a:t>entire</a:t>
            </a:r>
            <a:r>
              <a:rPr lang="fr-FR" i="1" dirty="0"/>
              <a:t> </a:t>
            </a:r>
            <a:r>
              <a:rPr lang="fr-FR" i="1" dirty="0" err="1"/>
              <a:t>sky</a:t>
            </a:r>
            <a:r>
              <a:rPr lang="fr-FR" i="1" dirty="0"/>
              <a:t> </a:t>
            </a:r>
            <a:r>
              <a:rPr lang="fr-FR" i="1" dirty="0" err="1"/>
              <a:t>looked</a:t>
            </a:r>
            <a:r>
              <a:rPr lang="fr-FR" i="1" dirty="0"/>
              <a:t> on March 7 in the light of gamma rays </a:t>
            </a:r>
            <a:r>
              <a:rPr lang="fr-FR" i="1" dirty="0" err="1"/>
              <a:t>with</a:t>
            </a:r>
            <a:r>
              <a:rPr lang="fr-FR" i="1" dirty="0"/>
              <a:t> </a:t>
            </a:r>
            <a:r>
              <a:rPr lang="fr-FR" i="1" dirty="0" err="1"/>
              <a:t>energies</a:t>
            </a:r>
            <a:r>
              <a:rPr lang="fr-FR" i="1" dirty="0"/>
              <a:t> </a:t>
            </a:r>
            <a:r>
              <a:rPr lang="fr-FR" i="1" dirty="0" err="1"/>
              <a:t>beyond</a:t>
            </a:r>
            <a:r>
              <a:rPr lang="fr-FR" i="1" dirty="0"/>
              <a:t> 100 MeV. </a:t>
            </a:r>
            <a:r>
              <a:rPr lang="fr-FR" i="1" dirty="0" err="1"/>
              <a:t>Although</a:t>
            </a:r>
            <a:r>
              <a:rPr lang="fr-FR" i="1" dirty="0"/>
              <a:t> the Vela pulsar </a:t>
            </a:r>
            <a:r>
              <a:rPr lang="fr-FR" i="1" dirty="0" err="1"/>
              <a:t>is</a:t>
            </a:r>
            <a:r>
              <a:rPr lang="fr-FR" i="1" dirty="0"/>
              <a:t> the </a:t>
            </a:r>
            <a:r>
              <a:rPr lang="fr-FR" i="1" dirty="0" err="1"/>
              <a:t>brightest</a:t>
            </a:r>
            <a:r>
              <a:rPr lang="fr-FR" i="1" dirty="0"/>
              <a:t> </a:t>
            </a:r>
            <a:r>
              <a:rPr lang="fr-FR" i="1" dirty="0" err="1"/>
              <a:t>continuous</a:t>
            </a:r>
            <a:r>
              <a:rPr lang="fr-FR" i="1" dirty="0"/>
              <a:t> LAT source, </a:t>
            </a:r>
            <a:r>
              <a:rPr lang="fr-FR" i="1" dirty="0" err="1"/>
              <a:t>it</a:t>
            </a:r>
            <a:r>
              <a:rPr lang="fr-FR" i="1" dirty="0"/>
              <a:t> </a:t>
            </a:r>
            <a:r>
              <a:rPr lang="fr-FR" i="1" dirty="0" err="1"/>
              <a:t>was</a:t>
            </a:r>
            <a:r>
              <a:rPr lang="fr-FR" i="1" dirty="0"/>
              <a:t> </a:t>
            </a:r>
            <a:r>
              <a:rPr lang="fr-FR" i="1" dirty="0" err="1"/>
              <a:t>outmatched</a:t>
            </a:r>
            <a:r>
              <a:rPr lang="fr-FR" i="1" dirty="0"/>
              <a:t> </a:t>
            </a:r>
            <a:r>
              <a:rPr lang="fr-FR" i="1" dirty="0" err="1"/>
              <a:t>this</a:t>
            </a:r>
            <a:r>
              <a:rPr lang="fr-FR" i="1" dirty="0"/>
              <a:t> </a:t>
            </a:r>
            <a:r>
              <a:rPr lang="fr-FR" i="1" dirty="0" err="1"/>
              <a:t>day</a:t>
            </a:r>
            <a:r>
              <a:rPr lang="fr-FR" i="1" dirty="0"/>
              <a:t> by the X5.4 </a:t>
            </a:r>
            <a:r>
              <a:rPr lang="fr-FR" i="1" dirty="0" err="1"/>
              <a:t>solar</a:t>
            </a:r>
            <a:r>
              <a:rPr lang="fr-FR" i="1" dirty="0"/>
              <a:t> </a:t>
            </a:r>
            <a:r>
              <a:rPr lang="fr-FR" i="1" dirty="0" err="1"/>
              <a:t>flare</a:t>
            </a:r>
            <a:r>
              <a:rPr lang="fr-FR" i="1" dirty="0"/>
              <a:t>, </a:t>
            </a:r>
            <a:r>
              <a:rPr lang="fr-FR" i="1" dirty="0" err="1"/>
              <a:t>which</a:t>
            </a:r>
            <a:r>
              <a:rPr lang="fr-FR" i="1" dirty="0"/>
              <a:t> </a:t>
            </a:r>
            <a:r>
              <a:rPr lang="fr-FR" i="1" dirty="0" err="1"/>
              <a:t>brightened</a:t>
            </a:r>
            <a:r>
              <a:rPr lang="fr-FR" i="1" dirty="0"/>
              <a:t> the gamma-ray </a:t>
            </a:r>
            <a:r>
              <a:rPr lang="fr-FR" i="1" dirty="0" err="1"/>
              <a:t>sun</a:t>
            </a:r>
            <a:r>
              <a:rPr lang="fr-FR" i="1" dirty="0"/>
              <a:t> by 1,000 times</a:t>
            </a:r>
            <a:r>
              <a:rPr lang="fr-FR" i="1" dirty="0" smtClean="0"/>
              <a:t>.</a:t>
            </a:r>
            <a:endParaRPr lang="fr-FR" b="1" i="1" dirty="0" smtClean="0"/>
          </a:p>
          <a:p>
            <a:r>
              <a:rPr lang="fr-FR" dirty="0" err="1"/>
              <a:t>Flares</a:t>
            </a:r>
            <a:r>
              <a:rPr lang="fr-FR" dirty="0"/>
              <a:t> and </a:t>
            </a:r>
            <a:r>
              <a:rPr lang="fr-FR" dirty="0" err="1"/>
              <a:t>other</a:t>
            </a:r>
            <a:r>
              <a:rPr lang="fr-FR" dirty="0"/>
              <a:t> </a:t>
            </a:r>
            <a:r>
              <a:rPr lang="fr-FR" dirty="0" err="1"/>
              <a:t>eruptive</a:t>
            </a:r>
            <a:r>
              <a:rPr lang="fr-FR" dirty="0"/>
              <a:t> </a:t>
            </a:r>
            <a:r>
              <a:rPr lang="fr-FR" dirty="0" err="1"/>
              <a:t>solar</a:t>
            </a:r>
            <a:r>
              <a:rPr lang="fr-FR" dirty="0"/>
              <a:t> </a:t>
            </a:r>
            <a:r>
              <a:rPr lang="fr-FR" dirty="0" err="1"/>
              <a:t>events</a:t>
            </a:r>
            <a:r>
              <a:rPr lang="fr-FR" dirty="0"/>
              <a:t> </a:t>
            </a:r>
            <a:r>
              <a:rPr lang="fr-FR" dirty="0" err="1"/>
              <a:t>produce</a:t>
            </a:r>
            <a:r>
              <a:rPr lang="fr-FR" dirty="0"/>
              <a:t> gamma rays by </a:t>
            </a:r>
            <a:r>
              <a:rPr lang="fr-FR" dirty="0" err="1"/>
              <a:t>accelerating</a:t>
            </a:r>
            <a:r>
              <a:rPr lang="fr-FR" dirty="0"/>
              <a:t> </a:t>
            </a:r>
            <a:r>
              <a:rPr lang="fr-FR" dirty="0" err="1"/>
              <a:t>charged</a:t>
            </a:r>
            <a:r>
              <a:rPr lang="fr-FR" dirty="0"/>
              <a:t> </a:t>
            </a:r>
            <a:r>
              <a:rPr lang="fr-FR" dirty="0" err="1"/>
              <a:t>particles</a:t>
            </a:r>
            <a:r>
              <a:rPr lang="fr-FR" dirty="0"/>
              <a:t>, </a:t>
            </a:r>
            <a:r>
              <a:rPr lang="fr-FR" dirty="0" err="1"/>
              <a:t>which</a:t>
            </a:r>
            <a:r>
              <a:rPr lang="fr-FR" dirty="0"/>
              <a:t> </a:t>
            </a:r>
            <a:r>
              <a:rPr lang="fr-FR" dirty="0" err="1"/>
              <a:t>then</a:t>
            </a:r>
            <a:r>
              <a:rPr lang="fr-FR" dirty="0"/>
              <a:t> </a:t>
            </a:r>
            <a:r>
              <a:rPr lang="fr-FR" dirty="0" err="1"/>
              <a:t>collide</a:t>
            </a:r>
            <a:r>
              <a:rPr lang="fr-FR" dirty="0"/>
              <a:t> </a:t>
            </a:r>
            <a:r>
              <a:rPr lang="fr-FR" dirty="0" err="1"/>
              <a:t>with</a:t>
            </a:r>
            <a:r>
              <a:rPr lang="fr-FR" dirty="0"/>
              <a:t> </a:t>
            </a:r>
            <a:r>
              <a:rPr lang="fr-FR" dirty="0" err="1"/>
              <a:t>matter</a:t>
            </a:r>
            <a:r>
              <a:rPr lang="fr-FR" dirty="0"/>
              <a:t> in the </a:t>
            </a:r>
            <a:r>
              <a:rPr lang="fr-FR" dirty="0" err="1"/>
              <a:t>sun's</a:t>
            </a:r>
            <a:r>
              <a:rPr lang="fr-FR" dirty="0"/>
              <a:t> </a:t>
            </a:r>
            <a:r>
              <a:rPr lang="fr-FR" dirty="0" err="1"/>
              <a:t>atmosphere</a:t>
            </a:r>
            <a:r>
              <a:rPr lang="fr-FR" dirty="0"/>
              <a:t> and visible surface. For instance, interactions </a:t>
            </a:r>
            <a:r>
              <a:rPr lang="fr-FR" dirty="0" err="1"/>
              <a:t>among</a:t>
            </a:r>
            <a:r>
              <a:rPr lang="fr-FR" dirty="0"/>
              <a:t> protons </a:t>
            </a:r>
            <a:r>
              <a:rPr lang="fr-FR" dirty="0" err="1"/>
              <a:t>result</a:t>
            </a:r>
            <a:r>
              <a:rPr lang="fr-FR" dirty="0"/>
              <a:t> in short-</a:t>
            </a:r>
            <a:r>
              <a:rPr lang="fr-FR" dirty="0" err="1"/>
              <a:t>lived</a:t>
            </a:r>
            <a:r>
              <a:rPr lang="fr-FR" dirty="0"/>
              <a:t> </a:t>
            </a:r>
            <a:r>
              <a:rPr lang="fr-FR" dirty="0" err="1"/>
              <a:t>subatomic</a:t>
            </a:r>
            <a:r>
              <a:rPr lang="fr-FR" dirty="0"/>
              <a:t> </a:t>
            </a:r>
            <a:r>
              <a:rPr lang="fr-FR" dirty="0" err="1"/>
              <a:t>particles</a:t>
            </a:r>
            <a:r>
              <a:rPr lang="fr-FR" dirty="0"/>
              <a:t> </a:t>
            </a:r>
            <a:r>
              <a:rPr lang="fr-FR" dirty="0" err="1"/>
              <a:t>called</a:t>
            </a:r>
            <a:r>
              <a:rPr lang="fr-FR" dirty="0"/>
              <a:t> pions, </a:t>
            </a:r>
            <a:r>
              <a:rPr lang="fr-FR" dirty="0" err="1"/>
              <a:t>which</a:t>
            </a:r>
            <a:r>
              <a:rPr lang="fr-FR" dirty="0"/>
              <a:t> </a:t>
            </a:r>
            <a:r>
              <a:rPr lang="fr-FR" dirty="0" err="1"/>
              <a:t>produce</a:t>
            </a:r>
            <a:r>
              <a:rPr lang="fr-FR" dirty="0"/>
              <a:t> </a:t>
            </a:r>
            <a:r>
              <a:rPr lang="fr-FR" dirty="0" err="1"/>
              <a:t>high-energy</a:t>
            </a:r>
            <a:r>
              <a:rPr lang="fr-FR" dirty="0"/>
              <a:t> gamma rays </a:t>
            </a:r>
            <a:r>
              <a:rPr lang="fr-FR" dirty="0" err="1"/>
              <a:t>when</a:t>
            </a:r>
            <a:r>
              <a:rPr lang="fr-FR" dirty="0"/>
              <a:t> </a:t>
            </a:r>
            <a:r>
              <a:rPr lang="fr-FR" dirty="0" err="1"/>
              <a:t>they</a:t>
            </a:r>
            <a:r>
              <a:rPr lang="fr-FR" dirty="0"/>
              <a:t> </a:t>
            </a:r>
            <a:r>
              <a:rPr lang="fr-FR" dirty="0" err="1"/>
              <a:t>decay</a:t>
            </a:r>
            <a:r>
              <a:rPr lang="fr-FR" dirty="0"/>
              <a:t>. </a:t>
            </a:r>
            <a:r>
              <a:rPr lang="fr-FR" dirty="0" err="1"/>
              <a:t>Nuclei</a:t>
            </a:r>
            <a:r>
              <a:rPr lang="fr-FR" dirty="0"/>
              <a:t> </a:t>
            </a:r>
            <a:r>
              <a:rPr lang="fr-FR" dirty="0" err="1"/>
              <a:t>excited</a:t>
            </a:r>
            <a:r>
              <a:rPr lang="fr-FR" dirty="0"/>
              <a:t> by collisions </a:t>
            </a:r>
            <a:r>
              <a:rPr lang="fr-FR" dirty="0" err="1"/>
              <a:t>with</a:t>
            </a:r>
            <a:r>
              <a:rPr lang="fr-FR" dirty="0"/>
              <a:t> </a:t>
            </a:r>
            <a:r>
              <a:rPr lang="fr-FR" dirty="0" err="1"/>
              <a:t>lower-energy</a:t>
            </a:r>
            <a:r>
              <a:rPr lang="fr-FR" dirty="0"/>
              <a:t> ions </a:t>
            </a:r>
            <a:r>
              <a:rPr lang="fr-FR" dirty="0" err="1"/>
              <a:t>give</a:t>
            </a:r>
            <a:r>
              <a:rPr lang="fr-FR" dirty="0"/>
              <a:t> off </a:t>
            </a:r>
            <a:r>
              <a:rPr lang="fr-FR" dirty="0" err="1"/>
              <a:t>characteristic</a:t>
            </a:r>
            <a:r>
              <a:rPr lang="fr-FR" dirty="0"/>
              <a:t> gamma rays as </a:t>
            </a:r>
            <a:r>
              <a:rPr lang="fr-FR" dirty="0" err="1"/>
              <a:t>they</a:t>
            </a:r>
            <a:r>
              <a:rPr lang="fr-FR" dirty="0"/>
              <a:t> </a:t>
            </a:r>
            <a:r>
              <a:rPr lang="fr-FR" dirty="0" err="1"/>
              <a:t>settle</a:t>
            </a:r>
            <a:r>
              <a:rPr lang="fr-FR" dirty="0"/>
              <a:t> down. </a:t>
            </a:r>
            <a:r>
              <a:rPr lang="fr-FR" dirty="0" err="1"/>
              <a:t>Accelerated</a:t>
            </a:r>
            <a:r>
              <a:rPr lang="fr-FR" dirty="0"/>
              <a:t> </a:t>
            </a:r>
            <a:r>
              <a:rPr lang="fr-FR" dirty="0" err="1"/>
              <a:t>electrons</a:t>
            </a:r>
            <a:r>
              <a:rPr lang="fr-FR" dirty="0"/>
              <a:t> </a:t>
            </a:r>
            <a:r>
              <a:rPr lang="fr-FR" dirty="0" err="1"/>
              <a:t>emit</a:t>
            </a:r>
            <a:r>
              <a:rPr lang="fr-FR" dirty="0"/>
              <a:t> gamma rays as </a:t>
            </a:r>
            <a:r>
              <a:rPr lang="fr-FR" dirty="0" err="1"/>
              <a:t>they</a:t>
            </a:r>
            <a:r>
              <a:rPr lang="fr-FR" dirty="0"/>
              <a:t> </a:t>
            </a:r>
            <a:r>
              <a:rPr lang="fr-FR" dirty="0" err="1"/>
              <a:t>collide</a:t>
            </a:r>
            <a:r>
              <a:rPr lang="fr-FR" dirty="0"/>
              <a:t> </a:t>
            </a:r>
            <a:r>
              <a:rPr lang="fr-FR" dirty="0" err="1"/>
              <a:t>with</a:t>
            </a:r>
            <a:r>
              <a:rPr lang="fr-FR" dirty="0"/>
              <a:t> protons and </a:t>
            </a:r>
            <a:r>
              <a:rPr lang="fr-FR" dirty="0" err="1"/>
              <a:t>atomic</a:t>
            </a:r>
            <a:r>
              <a:rPr lang="fr-FR" dirty="0"/>
              <a:t> </a:t>
            </a:r>
            <a:r>
              <a:rPr lang="fr-FR" dirty="0" err="1"/>
              <a:t>nuclei</a:t>
            </a:r>
            <a:r>
              <a:rPr lang="fr-FR" dirty="0"/>
              <a:t>.</a:t>
            </a:r>
            <a:r>
              <a:rPr lang="fr-FR" b="1" i="1" dirty="0" smtClean="0"/>
              <a:t> </a:t>
            </a:r>
            <a:endParaRPr lang="fr-FR" altLang="fr-FR" dirty="0" smtClean="0"/>
          </a:p>
        </p:txBody>
      </p:sp>
    </p:spTree>
    <p:extLst>
      <p:ext uri="{BB962C8B-B14F-4D97-AF65-F5344CB8AC3E}">
        <p14:creationId xmlns:p14="http://schemas.microsoft.com/office/powerpoint/2010/main" val="27275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9288" y="744538"/>
            <a:ext cx="5376862"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buClr>
                <a:prstClr val="black"/>
              </a:buClr>
              <a:defRPr/>
            </a:pPr>
            <a:fld id="{79C1C603-84E9-D446-BD0F-E3756E94438B}" type="slidenum">
              <a:rPr lang="en-US" smtClean="0">
                <a:solidFill>
                  <a:prstClr val="black"/>
                </a:solidFill>
              </a:rPr>
              <a:pPr>
                <a:buClr>
                  <a:prstClr val="black"/>
                </a:buClr>
                <a:defRPr/>
              </a:pPr>
              <a:t>4</a:t>
            </a:fld>
            <a:endParaRPr lang="en-US">
              <a:solidFill>
                <a:prstClr val="black"/>
              </a:solidFill>
            </a:endParaRPr>
          </a:p>
        </p:txBody>
      </p:sp>
    </p:spTree>
    <p:extLst>
      <p:ext uri="{BB962C8B-B14F-4D97-AF65-F5344CB8AC3E}">
        <p14:creationId xmlns:p14="http://schemas.microsoft.com/office/powerpoint/2010/main" val="56434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2BC97-8AB1-4ED4-80A5-9918108E9644}" type="slidenum">
              <a:rPr lang="en-US" altLang="fr-FR"/>
              <a:pPr/>
              <a:t>5</a:t>
            </a:fld>
            <a:endParaRPr lang="en-US" altLang="fr-F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normAutofit fontScale="92500" lnSpcReduction="10000"/>
          </a:bodyPr>
          <a:lstStyle/>
          <a:p>
            <a:r>
              <a:rPr lang="en-US" dirty="0">
                <a:hlinkClick r:id="rId3"/>
              </a:rPr>
              <a:t>https://www.nasa.gov/mission_pages/GLAST/news/supernova-cosmic-rays.html#.</a:t>
            </a:r>
            <a:r>
              <a:rPr lang="en-US" dirty="0" smtClean="0">
                <a:hlinkClick r:id="rId3"/>
              </a:rPr>
              <a:t>VtRtrxjnXdd</a:t>
            </a:r>
            <a:endParaRPr lang="en-US" dirty="0" smtClean="0"/>
          </a:p>
          <a:p>
            <a:endParaRPr lang="en-US" dirty="0"/>
          </a:p>
          <a:p>
            <a:r>
              <a:rPr lang="en-US" dirty="0" smtClean="0"/>
              <a:t>This </a:t>
            </a:r>
            <a:r>
              <a:rPr lang="en-US" dirty="0" err="1"/>
              <a:t>multiwavelength</a:t>
            </a:r>
            <a:r>
              <a:rPr lang="en-US" dirty="0"/>
              <a:t> composite shows the supernova </a:t>
            </a:r>
            <a:r>
              <a:rPr lang="en-US" dirty="0" smtClean="0"/>
              <a:t>remnant, the </a:t>
            </a:r>
            <a:r>
              <a:rPr lang="en-US" dirty="0"/>
              <a:t>Jellyfish Nebula. Fermi </a:t>
            </a:r>
            <a:r>
              <a:rPr lang="en-US" dirty="0" err="1"/>
              <a:t>GeV</a:t>
            </a:r>
            <a:r>
              <a:rPr lang="en-US" dirty="0"/>
              <a:t> gamma-ray emission is shown in magenta, optical wavelengths as yellow, and infrared data from NASA's Wide-field Infrared Survey Explorer (WISE) mission is shown as blue (3.4 microns), cyan (4.6 microns), green (12 microns) and red (22 microns). Cyan loops indicate where the remnant is interacting with a dense cloud of interstellar gas. Credit: NASA/DOE/Fermi LAT Collaboration, NOAO/AURA/NSF, JPL-Caltech/</a:t>
            </a:r>
            <a:r>
              <a:rPr lang="en-US" dirty="0" smtClean="0"/>
              <a:t>UCLA</a:t>
            </a:r>
          </a:p>
          <a:p>
            <a:r>
              <a:rPr lang="en-US" dirty="0"/>
              <a:t>The supernova remnant IC 443, popularly known as the Jellyfish Nebula, is located 5,000 light-years away toward the constellation Gemini and is thought to be about 10,000 years old. W44 lies about 9,500 light-years away toward the constellation Aquila and is estimated to be 20,000 years old. Each is the expanding shock wave and debris formed when a massive star exploded</a:t>
            </a:r>
            <a:r>
              <a:rPr lang="en-US" dirty="0" smtClean="0"/>
              <a:t>.</a:t>
            </a:r>
          </a:p>
          <a:p>
            <a:endParaRPr lang="fr-FR" altLang="fr-FR" dirty="0"/>
          </a:p>
          <a:p>
            <a:r>
              <a:rPr lang="fr-FR" altLang="fr-FR" dirty="0"/>
              <a:t>SUN </a:t>
            </a:r>
            <a:r>
              <a:rPr lang="fr-FR" altLang="fr-FR" dirty="0">
                <a:hlinkClick r:id="rId4"/>
              </a:rPr>
              <a:t>http://www.nasa.gov/mission_pages/GLAST/news/highest-</a:t>
            </a:r>
            <a:r>
              <a:rPr lang="fr-FR" altLang="fr-FR" dirty="0" smtClean="0">
                <a:hlinkClick r:id="rId4"/>
              </a:rPr>
              <a:t>energy.html</a:t>
            </a:r>
            <a:endParaRPr lang="fr-FR" altLang="fr-FR" dirty="0" smtClean="0"/>
          </a:p>
          <a:p>
            <a:r>
              <a:rPr lang="fr-FR" i="1" dirty="0"/>
              <a:t>This image </a:t>
            </a:r>
            <a:r>
              <a:rPr lang="fr-FR" i="1" dirty="0" err="1"/>
              <a:t>from</a:t>
            </a:r>
            <a:r>
              <a:rPr lang="fr-FR" i="1" dirty="0"/>
              <a:t> </a:t>
            </a:r>
            <a:r>
              <a:rPr lang="fr-FR" i="1" dirty="0" err="1"/>
              <a:t>Fermi's</a:t>
            </a:r>
            <a:r>
              <a:rPr lang="fr-FR" i="1" dirty="0"/>
              <a:t> Large Area </a:t>
            </a:r>
            <a:r>
              <a:rPr lang="fr-FR" i="1" dirty="0" err="1"/>
              <a:t>Telescope</a:t>
            </a:r>
            <a:r>
              <a:rPr lang="fr-FR" i="1" dirty="0"/>
              <a:t> (LAT) shows how the </a:t>
            </a:r>
            <a:r>
              <a:rPr lang="fr-FR" i="1" dirty="0" err="1"/>
              <a:t>entire</a:t>
            </a:r>
            <a:r>
              <a:rPr lang="fr-FR" i="1" dirty="0"/>
              <a:t> </a:t>
            </a:r>
            <a:r>
              <a:rPr lang="fr-FR" i="1" dirty="0" err="1"/>
              <a:t>sky</a:t>
            </a:r>
            <a:r>
              <a:rPr lang="fr-FR" i="1" dirty="0"/>
              <a:t> </a:t>
            </a:r>
            <a:r>
              <a:rPr lang="fr-FR" i="1" dirty="0" err="1"/>
              <a:t>looked</a:t>
            </a:r>
            <a:r>
              <a:rPr lang="fr-FR" i="1" dirty="0"/>
              <a:t> on March 7 in the light of gamma rays </a:t>
            </a:r>
            <a:r>
              <a:rPr lang="fr-FR" i="1" dirty="0" err="1"/>
              <a:t>with</a:t>
            </a:r>
            <a:r>
              <a:rPr lang="fr-FR" i="1" dirty="0"/>
              <a:t> </a:t>
            </a:r>
            <a:r>
              <a:rPr lang="fr-FR" i="1" dirty="0" err="1"/>
              <a:t>energies</a:t>
            </a:r>
            <a:r>
              <a:rPr lang="fr-FR" i="1" dirty="0"/>
              <a:t> </a:t>
            </a:r>
            <a:r>
              <a:rPr lang="fr-FR" i="1" dirty="0" err="1"/>
              <a:t>beyond</a:t>
            </a:r>
            <a:r>
              <a:rPr lang="fr-FR" i="1" dirty="0"/>
              <a:t> 100 MeV. </a:t>
            </a:r>
            <a:r>
              <a:rPr lang="fr-FR" i="1" dirty="0" err="1"/>
              <a:t>Although</a:t>
            </a:r>
            <a:r>
              <a:rPr lang="fr-FR" i="1" dirty="0"/>
              <a:t> the Vela pulsar </a:t>
            </a:r>
            <a:r>
              <a:rPr lang="fr-FR" i="1" dirty="0" err="1"/>
              <a:t>is</a:t>
            </a:r>
            <a:r>
              <a:rPr lang="fr-FR" i="1" dirty="0"/>
              <a:t> the </a:t>
            </a:r>
            <a:r>
              <a:rPr lang="fr-FR" i="1" dirty="0" err="1"/>
              <a:t>brightest</a:t>
            </a:r>
            <a:r>
              <a:rPr lang="fr-FR" i="1" dirty="0"/>
              <a:t> </a:t>
            </a:r>
            <a:r>
              <a:rPr lang="fr-FR" i="1" dirty="0" err="1"/>
              <a:t>continuous</a:t>
            </a:r>
            <a:r>
              <a:rPr lang="fr-FR" i="1" dirty="0"/>
              <a:t> LAT source, </a:t>
            </a:r>
            <a:r>
              <a:rPr lang="fr-FR" i="1" dirty="0" err="1"/>
              <a:t>it</a:t>
            </a:r>
            <a:r>
              <a:rPr lang="fr-FR" i="1" dirty="0"/>
              <a:t> </a:t>
            </a:r>
            <a:r>
              <a:rPr lang="fr-FR" i="1" dirty="0" err="1"/>
              <a:t>was</a:t>
            </a:r>
            <a:r>
              <a:rPr lang="fr-FR" i="1" dirty="0"/>
              <a:t> </a:t>
            </a:r>
            <a:r>
              <a:rPr lang="fr-FR" i="1" dirty="0" err="1"/>
              <a:t>outmatched</a:t>
            </a:r>
            <a:r>
              <a:rPr lang="fr-FR" i="1" dirty="0"/>
              <a:t> </a:t>
            </a:r>
            <a:r>
              <a:rPr lang="fr-FR" i="1" dirty="0" err="1"/>
              <a:t>this</a:t>
            </a:r>
            <a:r>
              <a:rPr lang="fr-FR" i="1" dirty="0"/>
              <a:t> </a:t>
            </a:r>
            <a:r>
              <a:rPr lang="fr-FR" i="1" dirty="0" err="1"/>
              <a:t>day</a:t>
            </a:r>
            <a:r>
              <a:rPr lang="fr-FR" i="1" dirty="0"/>
              <a:t> by the X5.4 </a:t>
            </a:r>
            <a:r>
              <a:rPr lang="fr-FR" i="1" dirty="0" err="1"/>
              <a:t>solar</a:t>
            </a:r>
            <a:r>
              <a:rPr lang="fr-FR" i="1" dirty="0"/>
              <a:t> </a:t>
            </a:r>
            <a:r>
              <a:rPr lang="fr-FR" i="1" dirty="0" err="1"/>
              <a:t>flare</a:t>
            </a:r>
            <a:r>
              <a:rPr lang="fr-FR" i="1" dirty="0"/>
              <a:t>, </a:t>
            </a:r>
            <a:r>
              <a:rPr lang="fr-FR" i="1" dirty="0" err="1"/>
              <a:t>which</a:t>
            </a:r>
            <a:r>
              <a:rPr lang="fr-FR" i="1" dirty="0"/>
              <a:t> </a:t>
            </a:r>
            <a:r>
              <a:rPr lang="fr-FR" i="1" dirty="0" err="1"/>
              <a:t>brightened</a:t>
            </a:r>
            <a:r>
              <a:rPr lang="fr-FR" i="1" dirty="0"/>
              <a:t> the gamma-ray </a:t>
            </a:r>
            <a:r>
              <a:rPr lang="fr-FR" i="1" dirty="0" err="1"/>
              <a:t>sun</a:t>
            </a:r>
            <a:r>
              <a:rPr lang="fr-FR" i="1" dirty="0"/>
              <a:t> by 1,000 times</a:t>
            </a:r>
            <a:r>
              <a:rPr lang="fr-FR" i="1" dirty="0" smtClean="0"/>
              <a:t>.</a:t>
            </a:r>
            <a:endParaRPr lang="fr-FR" b="1" i="1" dirty="0" smtClean="0"/>
          </a:p>
          <a:p>
            <a:r>
              <a:rPr lang="fr-FR" dirty="0" err="1"/>
              <a:t>Flares</a:t>
            </a:r>
            <a:r>
              <a:rPr lang="fr-FR" dirty="0"/>
              <a:t> and </a:t>
            </a:r>
            <a:r>
              <a:rPr lang="fr-FR" dirty="0" err="1"/>
              <a:t>other</a:t>
            </a:r>
            <a:r>
              <a:rPr lang="fr-FR" dirty="0"/>
              <a:t> </a:t>
            </a:r>
            <a:r>
              <a:rPr lang="fr-FR" dirty="0" err="1"/>
              <a:t>eruptive</a:t>
            </a:r>
            <a:r>
              <a:rPr lang="fr-FR" dirty="0"/>
              <a:t> </a:t>
            </a:r>
            <a:r>
              <a:rPr lang="fr-FR" dirty="0" err="1"/>
              <a:t>solar</a:t>
            </a:r>
            <a:r>
              <a:rPr lang="fr-FR" dirty="0"/>
              <a:t> </a:t>
            </a:r>
            <a:r>
              <a:rPr lang="fr-FR" dirty="0" err="1"/>
              <a:t>events</a:t>
            </a:r>
            <a:r>
              <a:rPr lang="fr-FR" dirty="0"/>
              <a:t> </a:t>
            </a:r>
            <a:r>
              <a:rPr lang="fr-FR" dirty="0" err="1"/>
              <a:t>produce</a:t>
            </a:r>
            <a:r>
              <a:rPr lang="fr-FR" dirty="0"/>
              <a:t> gamma rays by </a:t>
            </a:r>
            <a:r>
              <a:rPr lang="fr-FR" dirty="0" err="1"/>
              <a:t>accelerating</a:t>
            </a:r>
            <a:r>
              <a:rPr lang="fr-FR" dirty="0"/>
              <a:t> </a:t>
            </a:r>
            <a:r>
              <a:rPr lang="fr-FR" dirty="0" err="1"/>
              <a:t>charged</a:t>
            </a:r>
            <a:r>
              <a:rPr lang="fr-FR" dirty="0"/>
              <a:t> </a:t>
            </a:r>
            <a:r>
              <a:rPr lang="fr-FR" dirty="0" err="1"/>
              <a:t>particles</a:t>
            </a:r>
            <a:r>
              <a:rPr lang="fr-FR" dirty="0"/>
              <a:t>, </a:t>
            </a:r>
            <a:r>
              <a:rPr lang="fr-FR" dirty="0" err="1"/>
              <a:t>which</a:t>
            </a:r>
            <a:r>
              <a:rPr lang="fr-FR" dirty="0"/>
              <a:t> </a:t>
            </a:r>
            <a:r>
              <a:rPr lang="fr-FR" dirty="0" err="1"/>
              <a:t>then</a:t>
            </a:r>
            <a:r>
              <a:rPr lang="fr-FR" dirty="0"/>
              <a:t> </a:t>
            </a:r>
            <a:r>
              <a:rPr lang="fr-FR" dirty="0" err="1"/>
              <a:t>collide</a:t>
            </a:r>
            <a:r>
              <a:rPr lang="fr-FR" dirty="0"/>
              <a:t> </a:t>
            </a:r>
            <a:r>
              <a:rPr lang="fr-FR" dirty="0" err="1"/>
              <a:t>with</a:t>
            </a:r>
            <a:r>
              <a:rPr lang="fr-FR" dirty="0"/>
              <a:t> </a:t>
            </a:r>
            <a:r>
              <a:rPr lang="fr-FR" dirty="0" err="1"/>
              <a:t>matter</a:t>
            </a:r>
            <a:r>
              <a:rPr lang="fr-FR" dirty="0"/>
              <a:t> in the </a:t>
            </a:r>
            <a:r>
              <a:rPr lang="fr-FR" dirty="0" err="1"/>
              <a:t>sun's</a:t>
            </a:r>
            <a:r>
              <a:rPr lang="fr-FR" dirty="0"/>
              <a:t> </a:t>
            </a:r>
            <a:r>
              <a:rPr lang="fr-FR" dirty="0" err="1"/>
              <a:t>atmosphere</a:t>
            </a:r>
            <a:r>
              <a:rPr lang="fr-FR" dirty="0"/>
              <a:t> and visible surface. For instance, interactions </a:t>
            </a:r>
            <a:r>
              <a:rPr lang="fr-FR" dirty="0" err="1"/>
              <a:t>among</a:t>
            </a:r>
            <a:r>
              <a:rPr lang="fr-FR" dirty="0"/>
              <a:t> protons </a:t>
            </a:r>
            <a:r>
              <a:rPr lang="fr-FR" dirty="0" err="1"/>
              <a:t>result</a:t>
            </a:r>
            <a:r>
              <a:rPr lang="fr-FR" dirty="0"/>
              <a:t> in short-</a:t>
            </a:r>
            <a:r>
              <a:rPr lang="fr-FR" dirty="0" err="1"/>
              <a:t>lived</a:t>
            </a:r>
            <a:r>
              <a:rPr lang="fr-FR" dirty="0"/>
              <a:t> </a:t>
            </a:r>
            <a:r>
              <a:rPr lang="fr-FR" dirty="0" err="1"/>
              <a:t>subatomic</a:t>
            </a:r>
            <a:r>
              <a:rPr lang="fr-FR" dirty="0"/>
              <a:t> </a:t>
            </a:r>
            <a:r>
              <a:rPr lang="fr-FR" dirty="0" err="1"/>
              <a:t>particles</a:t>
            </a:r>
            <a:r>
              <a:rPr lang="fr-FR" dirty="0"/>
              <a:t> </a:t>
            </a:r>
            <a:r>
              <a:rPr lang="fr-FR" dirty="0" err="1"/>
              <a:t>called</a:t>
            </a:r>
            <a:r>
              <a:rPr lang="fr-FR" dirty="0"/>
              <a:t> pions, </a:t>
            </a:r>
            <a:r>
              <a:rPr lang="fr-FR" dirty="0" err="1"/>
              <a:t>which</a:t>
            </a:r>
            <a:r>
              <a:rPr lang="fr-FR" dirty="0"/>
              <a:t> </a:t>
            </a:r>
            <a:r>
              <a:rPr lang="fr-FR" dirty="0" err="1"/>
              <a:t>produce</a:t>
            </a:r>
            <a:r>
              <a:rPr lang="fr-FR" dirty="0"/>
              <a:t> </a:t>
            </a:r>
            <a:r>
              <a:rPr lang="fr-FR" dirty="0" err="1"/>
              <a:t>high-energy</a:t>
            </a:r>
            <a:r>
              <a:rPr lang="fr-FR" dirty="0"/>
              <a:t> gamma rays </a:t>
            </a:r>
            <a:r>
              <a:rPr lang="fr-FR" dirty="0" err="1"/>
              <a:t>when</a:t>
            </a:r>
            <a:r>
              <a:rPr lang="fr-FR" dirty="0"/>
              <a:t> </a:t>
            </a:r>
            <a:r>
              <a:rPr lang="fr-FR" dirty="0" err="1"/>
              <a:t>they</a:t>
            </a:r>
            <a:r>
              <a:rPr lang="fr-FR" dirty="0"/>
              <a:t> </a:t>
            </a:r>
            <a:r>
              <a:rPr lang="fr-FR" dirty="0" err="1"/>
              <a:t>decay</a:t>
            </a:r>
            <a:r>
              <a:rPr lang="fr-FR" dirty="0"/>
              <a:t>. </a:t>
            </a:r>
            <a:r>
              <a:rPr lang="fr-FR" dirty="0" err="1"/>
              <a:t>Nuclei</a:t>
            </a:r>
            <a:r>
              <a:rPr lang="fr-FR" dirty="0"/>
              <a:t> </a:t>
            </a:r>
            <a:r>
              <a:rPr lang="fr-FR" dirty="0" err="1"/>
              <a:t>excited</a:t>
            </a:r>
            <a:r>
              <a:rPr lang="fr-FR" dirty="0"/>
              <a:t> by collisions </a:t>
            </a:r>
            <a:r>
              <a:rPr lang="fr-FR" dirty="0" err="1"/>
              <a:t>with</a:t>
            </a:r>
            <a:r>
              <a:rPr lang="fr-FR" dirty="0"/>
              <a:t> </a:t>
            </a:r>
            <a:r>
              <a:rPr lang="fr-FR" dirty="0" err="1"/>
              <a:t>lower-energy</a:t>
            </a:r>
            <a:r>
              <a:rPr lang="fr-FR" dirty="0"/>
              <a:t> ions </a:t>
            </a:r>
            <a:r>
              <a:rPr lang="fr-FR" dirty="0" err="1"/>
              <a:t>give</a:t>
            </a:r>
            <a:r>
              <a:rPr lang="fr-FR" dirty="0"/>
              <a:t> off </a:t>
            </a:r>
            <a:r>
              <a:rPr lang="fr-FR" dirty="0" err="1"/>
              <a:t>characteristic</a:t>
            </a:r>
            <a:r>
              <a:rPr lang="fr-FR" dirty="0"/>
              <a:t> gamma rays as </a:t>
            </a:r>
            <a:r>
              <a:rPr lang="fr-FR" dirty="0" err="1"/>
              <a:t>they</a:t>
            </a:r>
            <a:r>
              <a:rPr lang="fr-FR" dirty="0"/>
              <a:t> </a:t>
            </a:r>
            <a:r>
              <a:rPr lang="fr-FR" dirty="0" err="1"/>
              <a:t>settle</a:t>
            </a:r>
            <a:r>
              <a:rPr lang="fr-FR" dirty="0"/>
              <a:t> down. </a:t>
            </a:r>
            <a:r>
              <a:rPr lang="fr-FR" dirty="0" err="1"/>
              <a:t>Accelerated</a:t>
            </a:r>
            <a:r>
              <a:rPr lang="fr-FR" dirty="0"/>
              <a:t> </a:t>
            </a:r>
            <a:r>
              <a:rPr lang="fr-FR" dirty="0" err="1"/>
              <a:t>electrons</a:t>
            </a:r>
            <a:r>
              <a:rPr lang="fr-FR" dirty="0"/>
              <a:t> </a:t>
            </a:r>
            <a:r>
              <a:rPr lang="fr-FR" dirty="0" err="1"/>
              <a:t>emit</a:t>
            </a:r>
            <a:r>
              <a:rPr lang="fr-FR" dirty="0"/>
              <a:t> gamma rays as </a:t>
            </a:r>
            <a:r>
              <a:rPr lang="fr-FR" dirty="0" err="1"/>
              <a:t>they</a:t>
            </a:r>
            <a:r>
              <a:rPr lang="fr-FR" dirty="0"/>
              <a:t> </a:t>
            </a:r>
            <a:r>
              <a:rPr lang="fr-FR" dirty="0" err="1"/>
              <a:t>collide</a:t>
            </a:r>
            <a:r>
              <a:rPr lang="fr-FR" dirty="0"/>
              <a:t> </a:t>
            </a:r>
            <a:r>
              <a:rPr lang="fr-FR" dirty="0" err="1"/>
              <a:t>with</a:t>
            </a:r>
            <a:r>
              <a:rPr lang="fr-FR" dirty="0"/>
              <a:t> protons and </a:t>
            </a:r>
            <a:r>
              <a:rPr lang="fr-FR" dirty="0" err="1"/>
              <a:t>atomic</a:t>
            </a:r>
            <a:r>
              <a:rPr lang="fr-FR" dirty="0"/>
              <a:t> </a:t>
            </a:r>
            <a:r>
              <a:rPr lang="fr-FR" dirty="0" err="1"/>
              <a:t>nuclei</a:t>
            </a:r>
            <a:r>
              <a:rPr lang="fr-FR" dirty="0"/>
              <a:t>.</a:t>
            </a:r>
            <a:r>
              <a:rPr lang="fr-FR" b="1" i="1" dirty="0" smtClean="0"/>
              <a:t> </a:t>
            </a:r>
            <a:endParaRPr lang="fr-FR" altLang="fr-FR" dirty="0" smtClean="0"/>
          </a:p>
        </p:txBody>
      </p:sp>
    </p:spTree>
    <p:extLst>
      <p:ext uri="{BB962C8B-B14F-4D97-AF65-F5344CB8AC3E}">
        <p14:creationId xmlns:p14="http://schemas.microsoft.com/office/powerpoint/2010/main" val="272756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38" name="AutoShap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71139" name="Rectangle 3"/>
          <p:cNvSpPr>
            <a:spLocks noGrp="1" noChangeArrowheads="1"/>
          </p:cNvSpPr>
          <p:nvPr>
            <p:ph type="body" idx="1"/>
          </p:nvPr>
        </p:nvSpPr>
        <p:spPr/>
        <p:txBody>
          <a:bodyPr/>
          <a:lstStyle/>
          <a:p>
            <a:pPr defTabSz="912813"/>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AutoShap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7331" name="Rectangle 3"/>
          <p:cNvSpPr>
            <a:spLocks noGrp="1" noChangeArrowheads="1"/>
          </p:cNvSpPr>
          <p:nvPr>
            <p:ph type="body" idx="1"/>
          </p:nvPr>
        </p:nvSpPr>
        <p:spPr/>
        <p:txBody>
          <a:bodyPr/>
          <a:lstStyle/>
          <a:p>
            <a:pPr defTabSz="912813"/>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3000"/>
              </a:lnSpc>
              <a:buClr>
                <a:srgbClr val="CC0000"/>
              </a:buClr>
            </a:pPr>
            <a:r>
              <a:rPr lang="en-US" sz="1200" b="0" dirty="0" smtClean="0">
                <a:solidFill>
                  <a:srgbClr val="000000"/>
                </a:solidFill>
                <a:sym typeface="Symbol" charset="0"/>
              </a:rPr>
              <a:t>Thermo-ionic effect (~1200</a:t>
            </a:r>
            <a:r>
              <a:rPr lang="en-US" sz="1200" b="0" baseline="30000" dirty="0" smtClean="0">
                <a:solidFill>
                  <a:srgbClr val="000000"/>
                </a:solidFill>
                <a:sym typeface="Symbol" charset="0"/>
              </a:rPr>
              <a:t>o</a:t>
            </a:r>
            <a:r>
              <a:rPr lang="en-US" sz="1200" b="0" dirty="0" smtClean="0">
                <a:solidFill>
                  <a:srgbClr val="000000"/>
                </a:solidFill>
                <a:sym typeface="Symbol" charset="0"/>
              </a:rPr>
              <a:t>);</a:t>
            </a:r>
            <a:r>
              <a:rPr lang="en-US" sz="1200" b="0" baseline="0" dirty="0" smtClean="0">
                <a:solidFill>
                  <a:srgbClr val="000000"/>
                </a:solidFill>
                <a:sym typeface="Symbol" charset="0"/>
              </a:rPr>
              <a:t>  </a:t>
            </a:r>
            <a:r>
              <a:rPr lang="en-US" sz="1200" b="0" dirty="0" smtClean="0">
                <a:solidFill>
                  <a:srgbClr val="000000"/>
                </a:solidFill>
                <a:sym typeface="Symbol" charset="0"/>
              </a:rPr>
              <a:t>Ion current ~ 10μA;</a:t>
            </a:r>
            <a:r>
              <a:rPr lang="en-US" sz="1200" b="0" baseline="0" dirty="0" smtClean="0">
                <a:solidFill>
                  <a:srgbClr val="000000"/>
                </a:solidFill>
                <a:sym typeface="Symbol" charset="0"/>
              </a:rPr>
              <a:t> </a:t>
            </a:r>
            <a:r>
              <a:rPr lang="en-US" sz="1200" b="0" dirty="0" smtClean="0">
                <a:solidFill>
                  <a:srgbClr val="000000"/>
                </a:solidFill>
                <a:sym typeface="Symbol" charset="0"/>
              </a:rPr>
              <a:t>Lifetime ~ 20 h</a:t>
            </a:r>
          </a:p>
          <a:p>
            <a:endParaRPr lang="en-US" dirty="0"/>
          </a:p>
        </p:txBody>
      </p:sp>
      <p:sp>
        <p:nvSpPr>
          <p:cNvPr id="4" name="Slide Number Placeholder 3"/>
          <p:cNvSpPr>
            <a:spLocks noGrp="1"/>
          </p:cNvSpPr>
          <p:nvPr>
            <p:ph type="sldNum" sz="quarter" idx="10"/>
          </p:nvPr>
        </p:nvSpPr>
        <p:spPr/>
        <p:txBody>
          <a:bodyPr/>
          <a:lstStyle/>
          <a:p>
            <a:pPr>
              <a:buClr>
                <a:prstClr val="black"/>
              </a:buClr>
              <a:defRPr/>
            </a:pPr>
            <a:fld id="{79C1C603-84E9-D446-BD0F-E3756E94438B}" type="slidenum">
              <a:rPr lang="en-US" smtClean="0">
                <a:solidFill>
                  <a:prstClr val="black"/>
                </a:solidFill>
              </a:rPr>
              <a:pPr>
                <a:buClr>
                  <a:prstClr val="black"/>
                </a:buClr>
                <a:defRPr/>
              </a:pPr>
              <a:t>10</a:t>
            </a:fld>
            <a:endParaRPr lang="en-US">
              <a:solidFill>
                <a:prstClr val="black"/>
              </a:solidFill>
            </a:endParaRPr>
          </a:p>
        </p:txBody>
      </p:sp>
    </p:spTree>
    <p:extLst>
      <p:ext uri="{BB962C8B-B14F-4D97-AF65-F5344CB8AC3E}">
        <p14:creationId xmlns:p14="http://schemas.microsoft.com/office/powerpoint/2010/main" val="2817367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9288" y="744538"/>
            <a:ext cx="5376862"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buClr>
                <a:prstClr val="black"/>
              </a:buClr>
              <a:defRPr/>
            </a:pPr>
            <a:fld id="{79C1C603-84E9-D446-BD0F-E3756E94438B}" type="slidenum">
              <a:rPr lang="en-US" smtClean="0">
                <a:solidFill>
                  <a:prstClr val="black"/>
                </a:solidFill>
              </a:rPr>
              <a:pPr>
                <a:buClr>
                  <a:prstClr val="black"/>
                </a:buClr>
                <a:defRPr/>
              </a:pPr>
              <a:t>11</a:t>
            </a:fld>
            <a:endParaRPr lang="en-US">
              <a:solidFill>
                <a:prstClr val="black"/>
              </a:solidFill>
            </a:endParaRPr>
          </a:p>
        </p:txBody>
      </p:sp>
    </p:spTree>
    <p:extLst>
      <p:ext uri="{BB962C8B-B14F-4D97-AF65-F5344CB8AC3E}">
        <p14:creationId xmlns:p14="http://schemas.microsoft.com/office/powerpoint/2010/main" val="3229609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9288" y="744538"/>
            <a:ext cx="5376862"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buClr>
                <a:prstClr val="black"/>
              </a:buClr>
              <a:defRPr/>
            </a:pPr>
            <a:fld id="{79C1C603-84E9-D446-BD0F-E3756E94438B}" type="slidenum">
              <a:rPr lang="en-US" smtClean="0">
                <a:solidFill>
                  <a:prstClr val="black"/>
                </a:solidFill>
              </a:rPr>
              <a:pPr>
                <a:buClr>
                  <a:prstClr val="black"/>
                </a:buClr>
                <a:defRPr/>
              </a:pPr>
              <a:t>12</a:t>
            </a:fld>
            <a:endParaRPr lang="en-US">
              <a:solidFill>
                <a:prstClr val="black"/>
              </a:solidFill>
            </a:endParaRPr>
          </a:p>
        </p:txBody>
      </p:sp>
    </p:spTree>
    <p:extLst>
      <p:ext uri="{BB962C8B-B14F-4D97-AF65-F5344CB8AC3E}">
        <p14:creationId xmlns:p14="http://schemas.microsoft.com/office/powerpoint/2010/main" val="322960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94274" name="Rectangle 2"/>
          <p:cNvSpPr>
            <a:spLocks noGrp="1" noChangeArrowheads="1"/>
          </p:cNvSpPr>
          <p:nvPr>
            <p:ph type="ctrTitle" sz="quarter"/>
          </p:nvPr>
        </p:nvSpPr>
        <p:spPr>
          <a:xfrm>
            <a:off x="1155700" y="1076325"/>
            <a:ext cx="7512050" cy="1787525"/>
          </a:xfrm>
        </p:spPr>
        <p:txBody>
          <a:bodyPr lIns="91440" tIns="45720" rIns="91440" bIns="45720"/>
          <a:lstStyle>
            <a:lvl1pPr>
              <a:defRPr sz="4000" b="0"/>
            </a:lvl1pPr>
          </a:lstStyle>
          <a:p>
            <a:r>
              <a:rPr lang="en-US"/>
              <a:t>Click to edit Master title style</a:t>
            </a:r>
          </a:p>
        </p:txBody>
      </p:sp>
      <p:sp>
        <p:nvSpPr>
          <p:cNvPr id="694275" name="Rectangle 3"/>
          <p:cNvSpPr>
            <a:spLocks noGrp="1" noChangeArrowheads="1"/>
          </p:cNvSpPr>
          <p:nvPr>
            <p:ph type="subTitle" sz="quarter" idx="1"/>
          </p:nvPr>
        </p:nvSpPr>
        <p:spPr>
          <a:xfrm>
            <a:off x="1135063" y="2897188"/>
            <a:ext cx="7512050" cy="3041650"/>
          </a:xfrm>
        </p:spPr>
        <p:txBody>
          <a:bodyPr tIns="45720" bIns="45720"/>
          <a:lstStyle>
            <a:lvl1pPr marL="0" indent="0" algn="ctr">
              <a:defRPr sz="1700">
                <a:solidFill>
                  <a:srgbClr val="FF3300"/>
                </a:solidFill>
                <a:latin typeface="Helvetica" pitchFamily="34" charset="0"/>
              </a:defRPr>
            </a:lvl1pPr>
          </a:lstStyle>
          <a:p>
            <a:r>
              <a:rPr lang="fr-FR"/>
              <a:t>Click to edit Master subtitle style</a:t>
            </a:r>
          </a:p>
        </p:txBody>
      </p:sp>
      <p:sp>
        <p:nvSpPr>
          <p:cNvPr id="8" name="Footer Placeholder 7"/>
          <p:cNvSpPr>
            <a:spLocks noGrp="1" noChangeArrowheads="1"/>
          </p:cNvSpPr>
          <p:nvPr>
            <p:ph type="ftr" sz="quarter" idx="10"/>
          </p:nvPr>
        </p:nvSpPr>
        <p:spPr>
          <a:xfrm>
            <a:off x="817563" y="6354446"/>
            <a:ext cx="8429625" cy="341312"/>
          </a:xfrm>
          <a:prstGeom prst="rect">
            <a:avLst/>
          </a:prstGeom>
        </p:spPr>
        <p:txBody>
          <a:bodyPr/>
          <a:lstStyle>
            <a:lvl1pPr>
              <a:lnSpc>
                <a:spcPts val="2300"/>
              </a:lnSpc>
              <a:defRPr sz="1400">
                <a:solidFill>
                  <a:srgbClr val="0000CC"/>
                </a:solidFill>
                <a:latin typeface="+mj-lt"/>
                <a:cs typeface="+mn-cs"/>
              </a:defRPr>
            </a:lvl1pPr>
          </a:lstStyle>
          <a:p>
            <a:pPr>
              <a:defRPr/>
            </a:pPr>
            <a:endParaRPr lang="en-US" dirty="0"/>
          </a:p>
        </p:txBody>
      </p:sp>
      <p:pic>
        <p:nvPicPr>
          <p:cNvPr id="10" name="Picture 8" descr="Logo SP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37" y="6522291"/>
            <a:ext cx="1367934" cy="284716"/>
          </a:xfrm>
          <a:prstGeom prst="rect">
            <a:avLst/>
          </a:prstGeom>
        </p:spPr>
      </p:pic>
    </p:spTree>
    <p:extLst>
      <p:ext uri="{BB962C8B-B14F-4D97-AF65-F5344CB8AC3E}">
        <p14:creationId xmlns:p14="http://schemas.microsoft.com/office/powerpoint/2010/main" val="1875148818"/>
      </p:ext>
    </p:extLst>
  </p:cSld>
  <p:clrMapOvr>
    <a:masterClrMapping/>
  </p:clrMapOvr>
  <p:transition xmlns:p14="http://schemas.microsoft.com/office/powerpoint/2010/mai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0299356"/>
      </p:ext>
    </p:extLst>
  </p:cSld>
  <p:clrMapOvr>
    <a:masterClrMapping/>
  </p:clrMapOvr>
  <p:transition xmlns:p14="http://schemas.microsoft.com/office/powerpoint/2010/mai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96900" y="777875"/>
            <a:ext cx="4498975" cy="5675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48275" y="777875"/>
            <a:ext cx="4498975" cy="5675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909727"/>
      </p:ext>
    </p:extLst>
  </p:cSld>
  <p:clrMapOvr>
    <a:masterClrMapping/>
  </p:clrMapOvr>
  <p:transition xmlns:p14="http://schemas.microsoft.com/office/powerpoint/2010/mai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190964"/>
            <a:ext cx="8915400" cy="5347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1862563"/>
      </p:ext>
    </p:extLst>
  </p:cSld>
  <p:clrMapOvr>
    <a:masterClrMapping/>
  </p:clrMapOvr>
  <p:transition xmlns:p14="http://schemas.microsoft.com/office/powerpoint/2010/mai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9255040"/>
      </p:ext>
    </p:extLst>
  </p:cSld>
  <p:clrMapOvr>
    <a:masterClrMapping/>
  </p:clrMapOvr>
  <p:transition xmlns:p14="http://schemas.microsoft.com/office/powerpoint/2010/mai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685952"/>
      </p:ext>
    </p:extLst>
  </p:cSld>
  <p:clrMapOvr>
    <a:masterClrMapping/>
  </p:clrMapOvr>
  <p:transition xmlns:p14="http://schemas.microsoft.com/office/powerpoint/2010/mai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5988" y="219075"/>
            <a:ext cx="7986712" cy="4572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96900" y="777875"/>
            <a:ext cx="4498975" cy="56753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5248275" y="777875"/>
            <a:ext cx="4498975" cy="276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48275" y="3690938"/>
            <a:ext cx="4498975"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2500484"/>
      </p:ext>
    </p:extLst>
  </p:cSld>
  <p:clrMapOvr>
    <a:masterClrMapping/>
  </p:clrMapOvr>
  <p:transition xmlns:p14="http://schemas.microsoft.com/office/powerpoint/2010/main" spd="slow"/>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318372" y="1506449"/>
            <a:ext cx="9153048" cy="4854134"/>
          </a:xfrm>
          <a:prstGeom prst="rect">
            <a:avLst/>
          </a:prstGeom>
        </p:spPr>
        <p:txBody>
          <a:bodyPr lIns="0" tIns="0" rIns="0" bIns="0"/>
          <a:lstStyle>
            <a:lvl1pPr marL="536166" indent="-282861" algn="l">
              <a:lnSpc>
                <a:spcPct val="100000"/>
              </a:lnSpc>
              <a:spcBef>
                <a:spcPts val="0"/>
              </a:spcBef>
              <a:spcAft>
                <a:spcPts val="0"/>
              </a:spcAft>
              <a:buClr>
                <a:srgbClr val="C30000"/>
              </a:buClr>
              <a:buSzPct val="159000"/>
              <a:defRPr sz="2600" b="0" i="0">
                <a:solidFill>
                  <a:srgbClr val="000000"/>
                </a:solidFill>
                <a:latin typeface="Arial Narrow"/>
                <a:cs typeface="Arial Narrow"/>
              </a:defRPr>
            </a:lvl1pPr>
            <a:lvl2pPr marL="750264" indent="-282861">
              <a:spcBef>
                <a:spcPts val="352"/>
              </a:spcBef>
              <a:buClr>
                <a:srgbClr val="C30000"/>
              </a:buClr>
              <a:buSzPct val="159000"/>
              <a:defRPr sz="1900" b="0" i="0">
                <a:solidFill>
                  <a:srgbClr val="000000"/>
                </a:solidFill>
                <a:latin typeface="Arial Narrow"/>
                <a:cs typeface="Arial Narrow"/>
              </a:defRPr>
            </a:lvl2pPr>
            <a:lvl3pPr marL="910367" indent="-282861">
              <a:spcBef>
                <a:spcPts val="352"/>
              </a:spcBef>
              <a:buClr>
                <a:srgbClr val="C30000"/>
              </a:buClr>
              <a:buSzPct val="159000"/>
              <a:defRPr sz="1500" b="0" i="0">
                <a:solidFill>
                  <a:srgbClr val="000000"/>
                </a:solidFill>
                <a:latin typeface="Arial Narrow"/>
                <a:cs typeface="Arial Narrow"/>
              </a:defRPr>
            </a:lvl3pPr>
            <a:lvl4pPr marL="614576" indent="0">
              <a:buNone/>
              <a:defRPr>
                <a:latin typeface="HelveticaNeueLT Pro 55 Roman" pitchFamily="34" charset="0"/>
              </a:defRPr>
            </a:lvl4pPr>
            <a:lvl5pPr>
              <a:defRPr>
                <a:latin typeface="HelveticaNeueLT Pro 55 Roman" pitchFamily="34" charset="0"/>
              </a:defRPr>
            </a:lvl5pPr>
          </a:lstStyle>
          <a:p>
            <a:pPr lvl="0"/>
            <a:r>
              <a:rPr lang="fr-CH" dirty="0" smtClean="0"/>
              <a:t>Click to edit Master text styles</a:t>
            </a:r>
          </a:p>
        </p:txBody>
      </p:sp>
      <p:sp>
        <p:nvSpPr>
          <p:cNvPr id="9" name="Titre 1"/>
          <p:cNvSpPr>
            <a:spLocks noGrp="1"/>
          </p:cNvSpPr>
          <p:nvPr>
            <p:ph type="title"/>
          </p:nvPr>
        </p:nvSpPr>
        <p:spPr>
          <a:xfrm>
            <a:off x="433114" y="182408"/>
            <a:ext cx="8389203" cy="600546"/>
          </a:xfrm>
          <a:prstGeom prst="rect">
            <a:avLst/>
          </a:prstGeom>
        </p:spPr>
        <p:txBody>
          <a:bodyPr lIns="107232" tIns="53617" rIns="107232" bIns="53617"/>
          <a:lstStyle>
            <a:lvl1pPr>
              <a:spcAft>
                <a:spcPts val="1407"/>
              </a:spcAft>
              <a:defRPr sz="3000" b="1" i="0" spc="117" baseline="0">
                <a:latin typeface="+mj-lt"/>
                <a:cs typeface="Impact"/>
              </a:defRPr>
            </a:lvl1pPr>
          </a:lstStyle>
          <a:p>
            <a:r>
              <a:rPr lang="fr-CH" dirty="0" smtClean="0"/>
              <a:t>Cliquez et modifiez le titre</a:t>
            </a:r>
            <a:endParaRPr lang="fr-FR" dirty="0"/>
          </a:p>
        </p:txBody>
      </p:sp>
    </p:spTree>
    <p:extLst>
      <p:ext uri="{BB962C8B-B14F-4D97-AF65-F5344CB8AC3E}">
        <p14:creationId xmlns:p14="http://schemas.microsoft.com/office/powerpoint/2010/main" val="354950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15987" y="219075"/>
            <a:ext cx="7986713" cy="457200"/>
          </a:xfrm>
        </p:spPr>
        <p:txBody>
          <a:bodyPr/>
          <a:lstStyle>
            <a:lvl1pPr>
              <a:defRPr sz="3000">
                <a:solidFill>
                  <a:srgbClr val="0000FF"/>
                </a:solidFill>
              </a:defRPr>
            </a:lvl1pPr>
          </a:lstStyle>
          <a:p>
            <a:r>
              <a:rPr lang="fr-CH" dirty="0" smtClean="0"/>
              <a:t>Click to edit Master title style</a:t>
            </a:r>
            <a:endParaRPr lang="en-US" dirty="0"/>
          </a:p>
        </p:txBody>
      </p:sp>
      <p:sp>
        <p:nvSpPr>
          <p:cNvPr id="3" name="Text Placeholder 2"/>
          <p:cNvSpPr>
            <a:spLocks noGrp="1"/>
          </p:cNvSpPr>
          <p:nvPr>
            <p:ph type="body" sz="half" idx="1"/>
          </p:nvPr>
        </p:nvSpPr>
        <p:spPr>
          <a:xfrm>
            <a:off x="596907" y="777875"/>
            <a:ext cx="4479925" cy="5360988"/>
          </a:xfr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Media Placeholder 3"/>
          <p:cNvSpPr>
            <a:spLocks noGrp="1"/>
          </p:cNvSpPr>
          <p:nvPr>
            <p:ph type="media" sz="half" idx="2"/>
          </p:nvPr>
        </p:nvSpPr>
        <p:spPr>
          <a:xfrm>
            <a:off x="5229233" y="777875"/>
            <a:ext cx="4479925" cy="5360988"/>
          </a:xfrm>
        </p:spPr>
        <p:txBody>
          <a:bodyPr/>
          <a:lstStyle/>
          <a:p>
            <a:pPr lvl="0"/>
            <a:endParaRPr lang="en-US" noProof="0"/>
          </a:p>
        </p:txBody>
      </p:sp>
    </p:spTree>
    <p:extLst>
      <p:ext uri="{BB962C8B-B14F-4D97-AF65-F5344CB8AC3E}">
        <p14:creationId xmlns:p14="http://schemas.microsoft.com/office/powerpoint/2010/main" val="1867599072"/>
      </p:ext>
    </p:extLst>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915988" y="219075"/>
            <a:ext cx="798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dirty="0"/>
              <a:t>Click to edit Master title </a:t>
            </a:r>
            <a:r>
              <a:rPr lang="en-GB" dirty="0" smtClean="0"/>
              <a:t>style</a:t>
            </a:r>
            <a:endParaRPr lang="en-GB" dirty="0"/>
          </a:p>
        </p:txBody>
      </p:sp>
      <p:sp>
        <p:nvSpPr>
          <p:cNvPr id="1027" name="Rectangle 4"/>
          <p:cNvSpPr>
            <a:spLocks noGrp="1" noChangeArrowheads="1"/>
          </p:cNvSpPr>
          <p:nvPr>
            <p:ph type="body" idx="1"/>
          </p:nvPr>
        </p:nvSpPr>
        <p:spPr bwMode="auto">
          <a:xfrm>
            <a:off x="596900" y="777875"/>
            <a:ext cx="9150350"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Line 15"/>
          <p:cNvSpPr>
            <a:spLocks noChangeShapeType="1"/>
          </p:cNvSpPr>
          <p:nvPr userDrawn="1"/>
        </p:nvSpPr>
        <p:spPr bwMode="auto">
          <a:xfrm flipV="1">
            <a:off x="635000" y="790483"/>
            <a:ext cx="9112250" cy="9525"/>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nchor="ctr"/>
          <a:lstStyle/>
          <a:p>
            <a:endParaRPr lang="en-US">
              <a:solidFill>
                <a:srgbClr val="0000CC"/>
              </a:solidFill>
            </a:endParaRPr>
          </a:p>
        </p:txBody>
      </p:sp>
      <p:pic>
        <p:nvPicPr>
          <p:cNvPr id="5" name="Picture 8" descr="Logo SPC.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4536" y="6496985"/>
            <a:ext cx="1699943" cy="353819"/>
          </a:xfrm>
          <a:prstGeom prst="rect">
            <a:avLst/>
          </a:prstGeom>
        </p:spPr>
      </p:pic>
    </p:spTree>
  </p:cSld>
  <p:clrMap bg1="dk2" tx1="lt1" bg2="dk1" tx2="lt2" accent1="accent1" accent2="accent2" accent3="accent3" accent4="accent4" accent5="accent5" accent6="accent6" hlink="hlink" folHlink="folHlink"/>
  <p:sldLayoutIdLst>
    <p:sldLayoutId id="2147483724" r:id="rId1"/>
    <p:sldLayoutId id="2147483723" r:id="rId2"/>
    <p:sldLayoutId id="2147483726" r:id="rId3"/>
    <p:sldLayoutId id="2147483727" r:id="rId4"/>
    <p:sldLayoutId id="2147483728" r:id="rId5"/>
    <p:sldLayoutId id="2147483729" r:id="rId6"/>
    <p:sldLayoutId id="2147483734" r:id="rId7"/>
    <p:sldLayoutId id="2147483773" r:id="rId8"/>
    <p:sldLayoutId id="2147483774" r:id="rId9"/>
  </p:sldLayoutIdLst>
  <p:transition xmlns:p14="http://schemas.microsoft.com/office/powerpoint/2010/main" spd="slow"/>
  <p:timing>
    <p:tnLst>
      <p:par>
        <p:cTn xmlns:p14="http://schemas.microsoft.com/office/powerpoint/2010/main" id="1" dur="indefinite" restart="never" nodeType="tmRoot"/>
      </p:par>
    </p:tnLst>
  </p:timing>
  <p:hf hdr="0" dt="0"/>
  <p:txStyles>
    <p:titleStyle>
      <a:lvl1pPr algn="ctr" rtl="0" eaLnBrk="0" fontAlgn="base" hangingPunct="0">
        <a:lnSpc>
          <a:spcPct val="85000"/>
        </a:lnSpc>
        <a:spcBef>
          <a:spcPct val="0"/>
        </a:spcBef>
        <a:spcAft>
          <a:spcPct val="0"/>
        </a:spcAft>
        <a:defRPr kumimoji="1" sz="3000" b="1">
          <a:solidFill>
            <a:srgbClr val="0000FF"/>
          </a:solidFill>
          <a:latin typeface="+mj-lt"/>
          <a:ea typeface="ＭＳ Ｐゴシック" charset="0"/>
          <a:cs typeface="ＭＳ Ｐゴシック" charset="0"/>
        </a:defRPr>
      </a:lvl1pPr>
      <a:lvl2pPr algn="ctr" rtl="0" eaLnBrk="0" fontAlgn="base" hangingPunct="0">
        <a:lnSpc>
          <a:spcPct val="85000"/>
        </a:lnSpc>
        <a:spcBef>
          <a:spcPct val="0"/>
        </a:spcBef>
        <a:spcAft>
          <a:spcPct val="0"/>
        </a:spcAft>
        <a:defRPr kumimoji="1" sz="3200" b="1">
          <a:solidFill>
            <a:srgbClr val="0000CC"/>
          </a:solidFill>
          <a:latin typeface="Helvetica"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kumimoji="1" sz="3200" b="1">
          <a:solidFill>
            <a:srgbClr val="0000CC"/>
          </a:solidFill>
          <a:latin typeface="Helvetica"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kumimoji="1" sz="3200" b="1">
          <a:solidFill>
            <a:srgbClr val="0000CC"/>
          </a:solidFill>
          <a:latin typeface="Helvetica"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kumimoji="1" sz="3200" b="1">
          <a:solidFill>
            <a:srgbClr val="0000CC"/>
          </a:solidFill>
          <a:latin typeface="Helvetica"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kumimoji="1" sz="3200" b="1">
          <a:solidFill>
            <a:srgbClr val="0000CC"/>
          </a:solidFill>
          <a:latin typeface="Helvetica" pitchFamily="34" charset="0"/>
        </a:defRPr>
      </a:lvl6pPr>
      <a:lvl7pPr marL="914400" algn="ctr" rtl="0" eaLnBrk="0" fontAlgn="base" hangingPunct="0">
        <a:lnSpc>
          <a:spcPct val="85000"/>
        </a:lnSpc>
        <a:spcBef>
          <a:spcPct val="0"/>
        </a:spcBef>
        <a:spcAft>
          <a:spcPct val="0"/>
        </a:spcAft>
        <a:defRPr kumimoji="1" sz="3200" b="1">
          <a:solidFill>
            <a:srgbClr val="0000CC"/>
          </a:solidFill>
          <a:latin typeface="Helvetica" pitchFamily="34" charset="0"/>
        </a:defRPr>
      </a:lvl7pPr>
      <a:lvl8pPr marL="1371600" algn="ctr" rtl="0" eaLnBrk="0" fontAlgn="base" hangingPunct="0">
        <a:lnSpc>
          <a:spcPct val="85000"/>
        </a:lnSpc>
        <a:spcBef>
          <a:spcPct val="0"/>
        </a:spcBef>
        <a:spcAft>
          <a:spcPct val="0"/>
        </a:spcAft>
        <a:defRPr kumimoji="1" sz="3200" b="1">
          <a:solidFill>
            <a:srgbClr val="0000CC"/>
          </a:solidFill>
          <a:latin typeface="Helvetica" pitchFamily="34" charset="0"/>
        </a:defRPr>
      </a:lvl8pPr>
      <a:lvl9pPr marL="1828800" algn="ctr" rtl="0" eaLnBrk="0" fontAlgn="base" hangingPunct="0">
        <a:lnSpc>
          <a:spcPct val="85000"/>
        </a:lnSpc>
        <a:spcBef>
          <a:spcPct val="0"/>
        </a:spcBef>
        <a:spcAft>
          <a:spcPct val="0"/>
        </a:spcAft>
        <a:defRPr kumimoji="1" sz="3200" b="1">
          <a:solidFill>
            <a:srgbClr val="0000CC"/>
          </a:solidFill>
          <a:latin typeface="Helvetica" pitchFamily="34" charset="0"/>
        </a:defRPr>
      </a:lvl9pPr>
    </p:titleStyle>
    <p:bodyStyle>
      <a:lvl1pPr marL="342900" indent="-342900" algn="l" rtl="0" eaLnBrk="0" fontAlgn="base" hangingPunct="0">
        <a:lnSpc>
          <a:spcPts val="3000"/>
        </a:lnSpc>
        <a:spcBef>
          <a:spcPct val="0"/>
        </a:spcBef>
        <a:spcAft>
          <a:spcPct val="0"/>
        </a:spcAft>
        <a:buClrTx/>
        <a:buFont typeface="Lucida Grande"/>
        <a:buChar char="-"/>
        <a:defRPr kumimoji="1" sz="2000">
          <a:solidFill>
            <a:srgbClr val="000000"/>
          </a:solidFill>
          <a:latin typeface="+mn-lt"/>
          <a:ea typeface="ＭＳ Ｐゴシック" charset="0"/>
          <a:cs typeface="ＭＳ Ｐゴシック" charset="0"/>
        </a:defRPr>
      </a:lvl1pPr>
      <a:lvl2pPr marL="742950" indent="-285750" algn="l" rtl="0" eaLnBrk="0" fontAlgn="base" hangingPunct="0">
        <a:lnSpc>
          <a:spcPts val="3000"/>
        </a:lnSpc>
        <a:spcBef>
          <a:spcPct val="10000"/>
        </a:spcBef>
        <a:spcAft>
          <a:spcPct val="10000"/>
        </a:spcAft>
        <a:buClr>
          <a:srgbClr val="CC0000"/>
        </a:buClr>
        <a:buChar char="•"/>
        <a:defRPr kumimoji="1" sz="2000">
          <a:solidFill>
            <a:srgbClr val="0000FF"/>
          </a:solidFill>
          <a:latin typeface="+mn-lt"/>
          <a:ea typeface="ＭＳ Ｐゴシック" charset="0"/>
        </a:defRPr>
      </a:lvl2pPr>
      <a:lvl3pPr marL="1143000" indent="-228600" algn="l" rtl="0" eaLnBrk="0" fontAlgn="base" hangingPunct="0">
        <a:lnSpc>
          <a:spcPts val="2300"/>
        </a:lnSpc>
        <a:spcBef>
          <a:spcPct val="0"/>
        </a:spcBef>
        <a:spcAft>
          <a:spcPct val="0"/>
        </a:spcAft>
        <a:buClr>
          <a:srgbClr val="CC0000"/>
        </a:buClr>
        <a:buFont typeface="Wingdings" charset="0"/>
        <a:buChar char="Ø"/>
        <a:defRPr kumimoji="1">
          <a:solidFill>
            <a:schemeClr val="bg1"/>
          </a:solidFill>
          <a:latin typeface="+mn-lt"/>
          <a:ea typeface="ＭＳ Ｐゴシック" charset="0"/>
        </a:defRPr>
      </a:lvl3pPr>
      <a:lvl4pPr marL="1600200" indent="-228600" algn="l" rtl="0" eaLnBrk="0" fontAlgn="base" hangingPunct="0">
        <a:lnSpc>
          <a:spcPts val="2300"/>
        </a:lnSpc>
        <a:spcBef>
          <a:spcPct val="0"/>
        </a:spcBef>
        <a:spcAft>
          <a:spcPct val="0"/>
        </a:spcAft>
        <a:buClr>
          <a:srgbClr val="CC0000"/>
        </a:buClr>
        <a:buFont typeface="Wingdings" charset="0"/>
        <a:buChar char="v"/>
        <a:defRPr kumimoji="1" sz="1600">
          <a:solidFill>
            <a:schemeClr val="accent2"/>
          </a:solidFill>
          <a:latin typeface="+mn-lt"/>
          <a:ea typeface="ＭＳ Ｐゴシック" charset="0"/>
        </a:defRPr>
      </a:lvl4pPr>
      <a:lvl5pPr marL="2057400" indent="-228600" algn="l" rtl="0" eaLnBrk="0" fontAlgn="base" hangingPunct="0">
        <a:lnSpc>
          <a:spcPts val="2300"/>
        </a:lnSpc>
        <a:spcBef>
          <a:spcPct val="0"/>
        </a:spcBef>
        <a:spcAft>
          <a:spcPct val="0"/>
        </a:spcAft>
        <a:buChar char="»"/>
        <a:defRPr kumimoji="1" sz="1200">
          <a:solidFill>
            <a:srgbClr val="000000"/>
          </a:solidFill>
          <a:latin typeface="+mn-lt"/>
          <a:ea typeface="ＭＳ Ｐゴシック" charset="0"/>
        </a:defRPr>
      </a:lvl5pPr>
      <a:lvl6pPr marL="2514600" indent="-228600" algn="l" rtl="0" eaLnBrk="0" fontAlgn="base" hangingPunct="0">
        <a:lnSpc>
          <a:spcPts val="2300"/>
        </a:lnSpc>
        <a:spcBef>
          <a:spcPct val="0"/>
        </a:spcBef>
        <a:spcAft>
          <a:spcPct val="0"/>
        </a:spcAft>
        <a:buChar char="»"/>
        <a:defRPr kumimoji="1" sz="1200">
          <a:solidFill>
            <a:srgbClr val="000000"/>
          </a:solidFill>
          <a:latin typeface="+mn-lt"/>
        </a:defRPr>
      </a:lvl6pPr>
      <a:lvl7pPr marL="2971800" indent="-228600" algn="l" rtl="0" eaLnBrk="0" fontAlgn="base" hangingPunct="0">
        <a:lnSpc>
          <a:spcPts val="2300"/>
        </a:lnSpc>
        <a:spcBef>
          <a:spcPct val="0"/>
        </a:spcBef>
        <a:spcAft>
          <a:spcPct val="0"/>
        </a:spcAft>
        <a:buChar char="»"/>
        <a:defRPr kumimoji="1" sz="1200">
          <a:solidFill>
            <a:srgbClr val="000000"/>
          </a:solidFill>
          <a:latin typeface="+mn-lt"/>
        </a:defRPr>
      </a:lvl7pPr>
      <a:lvl8pPr marL="3429000" indent="-228600" algn="l" rtl="0" eaLnBrk="0" fontAlgn="base" hangingPunct="0">
        <a:lnSpc>
          <a:spcPts val="2300"/>
        </a:lnSpc>
        <a:spcBef>
          <a:spcPct val="0"/>
        </a:spcBef>
        <a:spcAft>
          <a:spcPct val="0"/>
        </a:spcAft>
        <a:buChar char="»"/>
        <a:defRPr kumimoji="1" sz="1200">
          <a:solidFill>
            <a:srgbClr val="000000"/>
          </a:solidFill>
          <a:latin typeface="+mn-lt"/>
        </a:defRPr>
      </a:lvl8pPr>
      <a:lvl9pPr marL="3886200" indent="-228600" algn="l" rtl="0" eaLnBrk="0" fontAlgn="base" hangingPunct="0">
        <a:lnSpc>
          <a:spcPts val="2300"/>
        </a:lnSpc>
        <a:spcBef>
          <a:spcPct val="0"/>
        </a:spcBef>
        <a:spcAft>
          <a:spcPct val="0"/>
        </a:spcAft>
        <a:buChar char="»"/>
        <a:defRPr kumimoji="1" sz="12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30.png"/><Relationship Id="rId1" Type="http://schemas.microsoft.com/office/2007/relationships/media" Target="../media/media2.mp4"/><Relationship Id="rId2" Type="http://schemas.openxmlformats.org/officeDocument/2006/relationships/video" Target="../media/media2.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emf"/><Relationship Id="rId3" Type="http://schemas.openxmlformats.org/officeDocument/2006/relationships/image" Target="../media/image35.tif"/></Relationships>
</file>

<file path=ppt/slides/_rels/slide21.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gif"/><Relationship Id="rId4" Type="http://schemas.openxmlformats.org/officeDocument/2006/relationships/image" Target="../media/image43.emf"/><Relationship Id="rId5" Type="http://schemas.openxmlformats.org/officeDocument/2006/relationships/image" Target="../media/image44.png"/><Relationship Id="rId6" Type="http://schemas.openxmlformats.org/officeDocument/2006/relationships/image" Target="../media/image45.gif"/><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png"/><Relationship Id="rId5" Type="http://schemas.openxmlformats.org/officeDocument/2006/relationships/image" Target="../media/image9.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jpg"/><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5" Type="http://schemas.openxmlformats.org/officeDocument/2006/relationships/image" Target="../media/image12.jpe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oleObject" Target="../embeddings/oleObject1.bin"/><Relationship Id="rId5" Type="http://schemas.openxmlformats.org/officeDocument/2006/relationships/image" Target="../media/image13.emf"/><Relationship Id="rId6" Type="http://schemas.openxmlformats.org/officeDocument/2006/relationships/image" Target="../media/image12.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IMG_0045_DxO.sized.jpg"/>
          <p:cNvPicPr>
            <a:picLocks noChangeAspect="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12700" y="-26988"/>
            <a:ext cx="993616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 name="Rectangle 4"/>
          <p:cNvSpPr>
            <a:spLocks noGrp="1" noChangeArrowheads="1"/>
          </p:cNvSpPr>
          <p:nvPr>
            <p:ph type="ctrTitle"/>
          </p:nvPr>
        </p:nvSpPr>
        <p:spPr>
          <a:xfrm>
            <a:off x="0" y="596381"/>
            <a:ext cx="9906000" cy="1511300"/>
          </a:xfrm>
        </p:spPr>
        <p:txBody>
          <a:bodyPr/>
          <a:lstStyle/>
          <a:p>
            <a:pPr>
              <a:lnSpc>
                <a:spcPts val="5000"/>
              </a:lnSpc>
              <a:spcBef>
                <a:spcPts val="1200"/>
              </a:spcBef>
            </a:pPr>
            <a:r>
              <a:rPr lang="en-US" sz="3600" b="1" dirty="0">
                <a:solidFill>
                  <a:srgbClr val="FFFF00"/>
                </a:solidFill>
                <a:latin typeface="Helvetica" charset="0"/>
              </a:rPr>
              <a:t>Basic aspects of fast ion transport </a:t>
            </a:r>
            <a:r>
              <a:rPr lang="en-US" sz="3600" b="1" dirty="0" smtClean="0">
                <a:solidFill>
                  <a:srgbClr val="FFFF00"/>
                </a:solidFill>
                <a:latin typeface="Helvetica" charset="0"/>
              </a:rPr>
              <a:t/>
            </a:r>
            <a:br>
              <a:rPr lang="en-US" sz="3600" b="1" dirty="0" smtClean="0">
                <a:solidFill>
                  <a:srgbClr val="FFFF00"/>
                </a:solidFill>
                <a:latin typeface="Helvetica" charset="0"/>
              </a:rPr>
            </a:br>
            <a:r>
              <a:rPr lang="en-US" sz="3600" b="1" dirty="0" smtClean="0">
                <a:solidFill>
                  <a:srgbClr val="FFFF00"/>
                </a:solidFill>
                <a:latin typeface="Helvetica" charset="0"/>
              </a:rPr>
              <a:t>in </a:t>
            </a:r>
            <a:r>
              <a:rPr lang="en-US" sz="3600" b="1" dirty="0">
                <a:solidFill>
                  <a:srgbClr val="FFFF00"/>
                </a:solidFill>
                <a:latin typeface="Helvetica" charset="0"/>
              </a:rPr>
              <a:t>burning plasmas</a:t>
            </a:r>
          </a:p>
        </p:txBody>
      </p:sp>
      <p:sp>
        <p:nvSpPr>
          <p:cNvPr id="16386" name="Rectangle 5"/>
          <p:cNvSpPr>
            <a:spLocks noGrp="1" noChangeArrowheads="1"/>
          </p:cNvSpPr>
          <p:nvPr>
            <p:ph type="subTitle" idx="1"/>
          </p:nvPr>
        </p:nvSpPr>
        <p:spPr>
          <a:xfrm>
            <a:off x="0" y="2561210"/>
            <a:ext cx="9906000" cy="2391913"/>
          </a:xfrm>
        </p:spPr>
        <p:txBody>
          <a:bodyPr/>
          <a:lstStyle/>
          <a:p>
            <a:pPr marL="323850" indent="-323850">
              <a:buFont typeface="Wingdings" charset="0"/>
              <a:buNone/>
            </a:pPr>
            <a:r>
              <a:rPr lang="fr-CH" sz="2400" b="1" dirty="0" smtClean="0">
                <a:solidFill>
                  <a:schemeClr val="tx1"/>
                </a:solidFill>
                <a:latin typeface="Helvetica" charset="0"/>
              </a:rPr>
              <a:t>Ambrogio Fasoli</a:t>
            </a:r>
          </a:p>
          <a:p>
            <a:pPr marL="323850" lvl="0" indent="-323850">
              <a:buNone/>
            </a:pPr>
            <a:r>
              <a:rPr lang="fr-CH" sz="2400" b="1" dirty="0">
                <a:solidFill>
                  <a:schemeClr val="tx1"/>
                </a:solidFill>
                <a:latin typeface="Helvetica" charset="0"/>
              </a:rPr>
              <a:t>F. Avino, </a:t>
            </a:r>
            <a:r>
              <a:rPr lang="fr-CH" sz="2400" b="1" u="sng" dirty="0">
                <a:solidFill>
                  <a:schemeClr val="tx1"/>
                </a:solidFill>
                <a:latin typeface="Helvetica" charset="0"/>
              </a:rPr>
              <a:t>A. </a:t>
            </a:r>
            <a:r>
              <a:rPr lang="fr-CH" sz="2400" b="1" u="sng" dirty="0" smtClean="0">
                <a:solidFill>
                  <a:schemeClr val="tx1"/>
                </a:solidFill>
                <a:latin typeface="Helvetica" charset="0"/>
              </a:rPr>
              <a:t>Bovet,</a:t>
            </a:r>
            <a:r>
              <a:rPr lang="fr-CH" sz="2400" b="1" dirty="0" smtClean="0">
                <a:solidFill>
                  <a:schemeClr val="tx1"/>
                </a:solidFill>
                <a:latin typeface="Helvetica" charset="0"/>
              </a:rPr>
              <a:t> </a:t>
            </a:r>
            <a:r>
              <a:rPr lang="fr-CH" sz="2400" b="1" u="sng" dirty="0" smtClean="0">
                <a:solidFill>
                  <a:schemeClr val="tx1"/>
                </a:solidFill>
                <a:latin typeface="Helvetica" charset="0"/>
              </a:rPr>
              <a:t>I. Furno</a:t>
            </a:r>
            <a:r>
              <a:rPr lang="fr-CH" sz="2400" b="1" dirty="0" smtClean="0">
                <a:solidFill>
                  <a:schemeClr val="tx1"/>
                </a:solidFill>
                <a:latin typeface="Helvetica" charset="0"/>
              </a:rPr>
              <a:t>, </a:t>
            </a:r>
            <a:r>
              <a:rPr lang="fr-CH" sz="2400" b="1" dirty="0">
                <a:solidFill>
                  <a:schemeClr val="tx1"/>
                </a:solidFill>
                <a:latin typeface="Helvetica" charset="0"/>
              </a:rPr>
              <a:t>K. </a:t>
            </a:r>
            <a:r>
              <a:rPr lang="fr-CH" sz="2400" b="1" dirty="0" smtClean="0">
                <a:solidFill>
                  <a:schemeClr val="tx1"/>
                </a:solidFill>
                <a:latin typeface="Helvetica" charset="0"/>
              </a:rPr>
              <a:t>Gustafson,</a:t>
            </a:r>
            <a:br>
              <a:rPr lang="fr-CH" sz="2400" b="1" dirty="0" smtClean="0">
                <a:solidFill>
                  <a:schemeClr val="tx1"/>
                </a:solidFill>
                <a:latin typeface="Helvetica" charset="0"/>
              </a:rPr>
            </a:br>
            <a:r>
              <a:rPr lang="fr-CH" sz="2400" b="1" dirty="0" smtClean="0">
                <a:solidFill>
                  <a:schemeClr val="tx1"/>
                </a:solidFill>
                <a:latin typeface="Helvetica" charset="0"/>
              </a:rPr>
              <a:t>P</a:t>
            </a:r>
            <a:r>
              <a:rPr lang="fr-CH" sz="2400" b="1" dirty="0">
                <a:solidFill>
                  <a:schemeClr val="tx1"/>
                </a:solidFill>
                <a:latin typeface="Helvetica" charset="0"/>
              </a:rPr>
              <a:t>. </a:t>
            </a:r>
            <a:r>
              <a:rPr lang="fr-CH" sz="2400" b="1" dirty="0" smtClean="0">
                <a:solidFill>
                  <a:schemeClr val="tx1"/>
                </a:solidFill>
                <a:latin typeface="Helvetica" charset="0"/>
              </a:rPr>
              <a:t>Ricci, C. Theiler</a:t>
            </a:r>
            <a:endParaRPr lang="fr-CH" sz="2400" b="1" i="1" dirty="0" smtClean="0">
              <a:solidFill>
                <a:schemeClr val="tx1"/>
              </a:solidFill>
              <a:latin typeface="Helvetica" charset="0"/>
            </a:endParaRPr>
          </a:p>
          <a:p>
            <a:pPr marL="323850" lvl="0" indent="-323850">
              <a:buNone/>
            </a:pPr>
            <a:r>
              <a:rPr lang="fr-CH" sz="2400" b="1" i="1" dirty="0" smtClean="0">
                <a:solidFill>
                  <a:schemeClr val="tx1"/>
                </a:solidFill>
                <a:latin typeface="Helvetica" charset="0"/>
              </a:rPr>
              <a:t>Swiss Plasma Center (SPC)</a:t>
            </a:r>
            <a:endParaRPr lang="fr-CH" sz="2400" b="1" i="1" dirty="0">
              <a:solidFill>
                <a:schemeClr val="tx1"/>
              </a:solidFill>
              <a:latin typeface="Helvetica" charset="0"/>
            </a:endParaRPr>
          </a:p>
          <a:p>
            <a:pPr marL="323850" indent="-323850">
              <a:buFont typeface="Wingdings" charset="0"/>
              <a:buNone/>
            </a:pPr>
            <a:r>
              <a:rPr lang="fr-CH" sz="2400" b="1" i="1" dirty="0">
                <a:solidFill>
                  <a:schemeClr val="tx1"/>
                </a:solidFill>
                <a:latin typeface="Helvetica" charset="0"/>
              </a:rPr>
              <a:t>École Polytechnique Fédérale de Lausanne, </a:t>
            </a:r>
            <a:r>
              <a:rPr lang="fr-CH" sz="2400" b="1" i="1" dirty="0" smtClean="0">
                <a:solidFill>
                  <a:schemeClr val="tx1"/>
                </a:solidFill>
                <a:latin typeface="Helvetica" charset="0"/>
              </a:rPr>
              <a:t>Switzerland</a:t>
            </a:r>
            <a:endParaRPr lang="fr-CH" sz="2400" b="1" i="1" dirty="0">
              <a:solidFill>
                <a:schemeClr val="tx1"/>
              </a:solidFill>
              <a:latin typeface="Helvetica" charset="0"/>
            </a:endParaRPr>
          </a:p>
        </p:txBody>
      </p:sp>
      <p:sp>
        <p:nvSpPr>
          <p:cNvPr id="2" name="Rectangle 1"/>
          <p:cNvSpPr/>
          <p:nvPr/>
        </p:nvSpPr>
        <p:spPr>
          <a:xfrm>
            <a:off x="42863" y="5343685"/>
            <a:ext cx="9906000" cy="861774"/>
          </a:xfrm>
          <a:prstGeom prst="rect">
            <a:avLst/>
          </a:prstGeom>
        </p:spPr>
        <p:txBody>
          <a:bodyPr wrap="square">
            <a:spAutoFit/>
          </a:bodyPr>
          <a:lstStyle/>
          <a:p>
            <a:pPr marL="323850" indent="-323850">
              <a:lnSpc>
                <a:spcPct val="50000"/>
              </a:lnSpc>
              <a:spcBef>
                <a:spcPct val="100000"/>
              </a:spcBef>
              <a:buNone/>
            </a:pPr>
            <a:r>
              <a:rPr lang="fr-CH" sz="2400" i="1" dirty="0" smtClean="0">
                <a:solidFill>
                  <a:srgbClr val="FFFF00"/>
                </a:solidFill>
                <a:latin typeface="Helvetica" charset="0"/>
              </a:rPr>
              <a:t>Solved and Unsolved Problems in Plasma Physics </a:t>
            </a:r>
          </a:p>
          <a:p>
            <a:pPr marL="323850" indent="-323850">
              <a:lnSpc>
                <a:spcPct val="50000"/>
              </a:lnSpc>
              <a:spcBef>
                <a:spcPct val="100000"/>
              </a:spcBef>
              <a:buNone/>
            </a:pPr>
            <a:r>
              <a:rPr lang="fr-CH" sz="2400" i="1" dirty="0" smtClean="0">
                <a:solidFill>
                  <a:srgbClr val="FFFF00"/>
                </a:solidFill>
                <a:latin typeface="Helvetica" charset="0"/>
              </a:rPr>
              <a:t>Symposium in honor of Nathaniel J. Fisch</a:t>
            </a:r>
            <a:endParaRPr lang="en-US" sz="2400" b="0" dirty="0">
              <a:solidFill>
                <a:srgbClr val="FFFF00"/>
              </a:solidFill>
              <a:latin typeface="Helvetica" charset="0"/>
            </a:endParaRPr>
          </a:p>
        </p:txBody>
      </p:sp>
      <p:pic>
        <p:nvPicPr>
          <p:cNvPr id="7" name="Picture 8" descr="Logo SP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29317"/>
            <a:ext cx="2540083" cy="528683"/>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
            <a:ext cx="9906000" cy="676275"/>
          </a:xfrm>
        </p:spPr>
        <p:txBody>
          <a:bodyPr/>
          <a:lstStyle/>
          <a:p>
            <a:pPr lvl="1"/>
            <a:r>
              <a:rPr lang="fr-CH" sz="3000" dirty="0" smtClean="0">
                <a:solidFill>
                  <a:srgbClr val="0000FF"/>
                </a:solidFill>
              </a:rPr>
              <a:t>Fast ion source </a:t>
            </a:r>
            <a:r>
              <a:rPr lang="fr-CH" sz="3000" dirty="0">
                <a:solidFill>
                  <a:srgbClr val="0000FF"/>
                </a:solidFill>
              </a:rPr>
              <a:t>and detector</a:t>
            </a: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626" y="869000"/>
            <a:ext cx="7224432" cy="3537993"/>
          </a:xfrm>
          <a:prstGeom prst="rect">
            <a:avLst/>
          </a:prstGeom>
        </p:spPr>
      </p:pic>
      <p:grpSp>
        <p:nvGrpSpPr>
          <p:cNvPr id="4" name="Group 3"/>
          <p:cNvGrpSpPr/>
          <p:nvPr/>
        </p:nvGrpSpPr>
        <p:grpSpPr>
          <a:xfrm>
            <a:off x="1" y="3375732"/>
            <a:ext cx="4144559" cy="3482268"/>
            <a:chOff x="1" y="3375732"/>
            <a:chExt cx="4144559" cy="3482268"/>
          </a:xfrm>
        </p:grpSpPr>
        <p:grpSp>
          <p:nvGrpSpPr>
            <p:cNvPr id="13" name="Groupe 17"/>
            <p:cNvGrpSpPr/>
            <p:nvPr/>
          </p:nvGrpSpPr>
          <p:grpSpPr>
            <a:xfrm>
              <a:off x="929741" y="3375732"/>
              <a:ext cx="3214819" cy="1108076"/>
              <a:chOff x="382520" y="4947286"/>
              <a:chExt cx="3214819" cy="1108076"/>
            </a:xfrm>
          </p:grpSpPr>
          <p:sp>
            <p:nvSpPr>
              <p:cNvPr id="14" name="ZoneTexte 9"/>
              <p:cNvSpPr txBox="1"/>
              <p:nvPr/>
            </p:nvSpPr>
            <p:spPr>
              <a:xfrm>
                <a:off x="382520" y="5686030"/>
                <a:ext cx="1890662" cy="369332"/>
              </a:xfrm>
              <a:prstGeom prst="rect">
                <a:avLst/>
              </a:prstGeom>
              <a:noFill/>
            </p:spPr>
            <p:txBody>
              <a:bodyPr wrap="none" rtlCol="0">
                <a:spAutoFit/>
              </a:bodyPr>
              <a:lstStyle/>
              <a:p>
                <a:pPr eaLnBrk="1" fontAlgn="auto" hangingPunct="1">
                  <a:lnSpc>
                    <a:spcPct val="100000"/>
                  </a:lnSpc>
                  <a:spcBef>
                    <a:spcPts val="0"/>
                  </a:spcBef>
                  <a:spcAft>
                    <a:spcPts val="0"/>
                  </a:spcAft>
                  <a:buClrTx/>
                  <a:defRPr/>
                </a:pPr>
                <a:r>
                  <a:rPr kumimoji="0" lang="fr-CH" sz="1800" kern="0" dirty="0" smtClean="0">
                    <a:solidFill>
                      <a:sysClr val="windowText" lastClr="000000"/>
                    </a:solidFill>
                  </a:rPr>
                  <a:t>Fast ion source</a:t>
                </a:r>
                <a:endParaRPr kumimoji="0" lang="fr-CH" sz="1800" kern="0" dirty="0">
                  <a:solidFill>
                    <a:sysClr val="windowText" lastClr="000000"/>
                  </a:solidFill>
                </a:endParaRPr>
              </a:p>
            </p:txBody>
          </p:sp>
          <p:cxnSp>
            <p:nvCxnSpPr>
              <p:cNvPr id="15" name="Connecteur droit avec flèche 12"/>
              <p:cNvCxnSpPr/>
              <p:nvPr/>
            </p:nvCxnSpPr>
            <p:spPr>
              <a:xfrm flipV="1">
                <a:off x="1327850" y="4947286"/>
                <a:ext cx="2269489" cy="738744"/>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grpSp>
        <p:pic>
          <p:nvPicPr>
            <p:cNvPr id="19" name="Imag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4461982"/>
              <a:ext cx="3509506" cy="2396018"/>
            </a:xfrm>
            <a:prstGeom prst="rect">
              <a:avLst/>
            </a:prstGeom>
          </p:spPr>
        </p:pic>
      </p:grpSp>
      <p:grpSp>
        <p:nvGrpSpPr>
          <p:cNvPr id="29" name="Group 28"/>
          <p:cNvGrpSpPr/>
          <p:nvPr/>
        </p:nvGrpSpPr>
        <p:grpSpPr>
          <a:xfrm>
            <a:off x="5966161" y="3492715"/>
            <a:ext cx="3939839" cy="3365285"/>
            <a:chOff x="5966161" y="3492715"/>
            <a:chExt cx="3939839" cy="3365285"/>
          </a:xfrm>
        </p:grpSpPr>
        <p:grpSp>
          <p:nvGrpSpPr>
            <p:cNvPr id="16" name="Groupe 18"/>
            <p:cNvGrpSpPr/>
            <p:nvPr/>
          </p:nvGrpSpPr>
          <p:grpSpPr>
            <a:xfrm>
              <a:off x="5966161" y="3492715"/>
              <a:ext cx="3939839" cy="1002467"/>
              <a:chOff x="5062815" y="4829649"/>
              <a:chExt cx="3939838" cy="1002467"/>
            </a:xfrm>
          </p:grpSpPr>
          <p:sp>
            <p:nvSpPr>
              <p:cNvPr id="17" name="ZoneTexte 14"/>
              <p:cNvSpPr txBox="1"/>
              <p:nvPr/>
            </p:nvSpPr>
            <p:spPr>
              <a:xfrm>
                <a:off x="6123966" y="5462784"/>
                <a:ext cx="2878687" cy="369332"/>
              </a:xfrm>
              <a:prstGeom prst="rect">
                <a:avLst/>
              </a:prstGeom>
              <a:noFill/>
            </p:spPr>
            <p:txBody>
              <a:bodyPr wrap="none" rtlCol="0">
                <a:spAutoFit/>
              </a:bodyPr>
              <a:lstStyle/>
              <a:p>
                <a:pPr eaLnBrk="1" fontAlgn="auto" hangingPunct="1">
                  <a:lnSpc>
                    <a:spcPct val="100000"/>
                  </a:lnSpc>
                  <a:spcBef>
                    <a:spcPts val="0"/>
                  </a:spcBef>
                  <a:spcAft>
                    <a:spcPts val="0"/>
                  </a:spcAft>
                  <a:buClrTx/>
                  <a:defRPr/>
                </a:pPr>
                <a:r>
                  <a:rPr kumimoji="0" lang="fr-CH" sz="1800" kern="0" dirty="0" err="1" smtClean="0">
                    <a:solidFill>
                      <a:sysClr val="windowText" lastClr="000000"/>
                    </a:solidFill>
                  </a:rPr>
                  <a:t>Gridded</a:t>
                </a:r>
                <a:r>
                  <a:rPr kumimoji="0" lang="fr-CH" sz="1800" kern="0" dirty="0" smtClean="0">
                    <a:solidFill>
                      <a:sysClr val="windowText" lastClr="000000"/>
                    </a:solidFill>
                  </a:rPr>
                  <a:t> </a:t>
                </a:r>
                <a:r>
                  <a:rPr kumimoji="0" lang="fr-CH" sz="1800" kern="0" dirty="0" err="1">
                    <a:solidFill>
                      <a:sysClr val="windowText" lastClr="000000"/>
                    </a:solidFill>
                  </a:rPr>
                  <a:t>e</a:t>
                </a:r>
                <a:r>
                  <a:rPr kumimoji="0" lang="fr-CH" sz="1800" kern="0" dirty="0" err="1" smtClean="0">
                    <a:solidFill>
                      <a:sysClr val="windowText" lastClr="000000"/>
                    </a:solidFill>
                  </a:rPr>
                  <a:t>nergy</a:t>
                </a:r>
                <a:r>
                  <a:rPr kumimoji="0" lang="fr-CH" sz="1800" kern="0" dirty="0" smtClean="0">
                    <a:solidFill>
                      <a:sysClr val="windowText" lastClr="000000"/>
                    </a:solidFill>
                  </a:rPr>
                  <a:t> </a:t>
                </a:r>
                <a:r>
                  <a:rPr kumimoji="0" lang="fr-CH" sz="1800" kern="0" dirty="0" err="1" smtClean="0">
                    <a:solidFill>
                      <a:sysClr val="windowText" lastClr="000000"/>
                    </a:solidFill>
                  </a:rPr>
                  <a:t>analyzer</a:t>
                </a:r>
                <a:endParaRPr kumimoji="0" lang="fr-CH" sz="1800" kern="0" dirty="0">
                  <a:solidFill>
                    <a:sysClr val="windowText" lastClr="000000"/>
                  </a:solidFill>
                </a:endParaRPr>
              </a:p>
            </p:txBody>
          </p:sp>
          <p:cxnSp>
            <p:nvCxnSpPr>
              <p:cNvPr id="18" name="Connecteur droit avec flèche 16"/>
              <p:cNvCxnSpPr>
                <a:stCxn id="17" idx="0"/>
              </p:cNvCxnSpPr>
              <p:nvPr/>
            </p:nvCxnSpPr>
            <p:spPr>
              <a:xfrm flipH="1" flipV="1">
                <a:off x="5062815" y="4829649"/>
                <a:ext cx="2500494" cy="633135"/>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grpSp>
        <p:pic>
          <p:nvPicPr>
            <p:cNvPr id="20" name="Picture 1" descr="img_0128.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55453" y="4495405"/>
              <a:ext cx="3150547" cy="236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7514285" y="4896483"/>
              <a:ext cx="1577008" cy="1366282"/>
            </a:xfrm>
            <a:prstGeom prst="rect">
              <a:avLst/>
            </a:prstGeom>
            <a:solidFill>
              <a:srgbClr val="3366FF">
                <a:alpha val="50000"/>
              </a:srgbClr>
            </a:solidFill>
            <a:ln w="2857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buClr>
                  <a:srgbClr val="FFFFFF"/>
                </a:buClr>
              </a:pPr>
              <a:endParaRPr lang="en-US" smtClean="0">
                <a:solidFill>
                  <a:srgbClr val="006666">
                    <a:lumMod val="20000"/>
                    <a:lumOff val="80000"/>
                  </a:srgbClr>
                </a:solidFill>
                <a:latin typeface="Arial" pitchFamily="34" charset="0"/>
              </a:endParaRPr>
            </a:p>
          </p:txBody>
        </p:sp>
        <p:cxnSp>
          <p:nvCxnSpPr>
            <p:cNvPr id="22" name="Straight Arrow Connector 21"/>
            <p:cNvCxnSpPr/>
            <p:nvPr/>
          </p:nvCxnSpPr>
          <p:spPr bwMode="auto">
            <a:xfrm>
              <a:off x="7415078" y="6344994"/>
              <a:ext cx="1943606" cy="38816"/>
            </a:xfrm>
            <a:prstGeom prst="straightConnector1">
              <a:avLst/>
            </a:prstGeom>
            <a:noFill/>
            <a:ln w="5080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flipH="1" flipV="1">
              <a:off x="7420100" y="4595675"/>
              <a:ext cx="5613" cy="1759960"/>
            </a:xfrm>
            <a:prstGeom prst="straightConnector1">
              <a:avLst/>
            </a:prstGeom>
            <a:noFill/>
            <a:ln w="50800" cap="flat" cmpd="sng" algn="ctr">
              <a:solidFill>
                <a:schemeClr val="tx1"/>
              </a:solidFill>
              <a:prstDash val="solid"/>
              <a:round/>
              <a:headEnd type="none" w="med" len="med"/>
              <a:tailEnd type="arrow"/>
            </a:ln>
            <a:effectLst/>
          </p:spPr>
        </p:cxnSp>
      </p:grpSp>
      <p:sp>
        <p:nvSpPr>
          <p:cNvPr id="30" name="Rectangle 29"/>
          <p:cNvSpPr/>
          <p:nvPr/>
        </p:nvSpPr>
        <p:spPr>
          <a:xfrm>
            <a:off x="1340367" y="5757722"/>
            <a:ext cx="2144838" cy="684375"/>
          </a:xfrm>
          <a:prstGeom prst="rect">
            <a:avLst/>
          </a:prstGeom>
        </p:spPr>
        <p:txBody>
          <a:bodyPr wrap="none">
            <a:spAutoFit/>
          </a:bodyPr>
          <a:lstStyle/>
          <a:p>
            <a:pPr>
              <a:buClr>
                <a:srgbClr val="FFFFFF"/>
              </a:buClr>
            </a:pPr>
            <a:r>
              <a:rPr lang="en-US" dirty="0" smtClean="0">
                <a:solidFill>
                  <a:srgbClr val="FFFFFF"/>
                </a:solidFill>
              </a:rPr>
              <a:t>Tracer Li6+ ions </a:t>
            </a:r>
          </a:p>
          <a:p>
            <a:pPr>
              <a:buClr>
                <a:srgbClr val="FFFFFF"/>
              </a:buClr>
            </a:pPr>
            <a:r>
              <a:rPr lang="en-US" dirty="0" smtClean="0">
                <a:solidFill>
                  <a:srgbClr val="FFFFFF"/>
                </a:solidFill>
              </a:rPr>
              <a:t>10eV-1keV</a:t>
            </a:r>
          </a:p>
        </p:txBody>
      </p:sp>
      <p:sp>
        <p:nvSpPr>
          <p:cNvPr id="31" name="Rectangle 30"/>
          <p:cNvSpPr/>
          <p:nvPr/>
        </p:nvSpPr>
        <p:spPr>
          <a:xfrm>
            <a:off x="8835627" y="6334881"/>
            <a:ext cx="327308" cy="389423"/>
          </a:xfrm>
          <a:prstGeom prst="rect">
            <a:avLst/>
          </a:prstGeom>
        </p:spPr>
        <p:txBody>
          <a:bodyPr wrap="none">
            <a:spAutoFit/>
          </a:bodyPr>
          <a:lstStyle/>
          <a:p>
            <a:pPr>
              <a:buClr>
                <a:srgbClr val="FFFFFF"/>
              </a:buClr>
            </a:pPr>
            <a:r>
              <a:rPr lang="en-US" dirty="0">
                <a:solidFill>
                  <a:srgbClr val="FFFFFF"/>
                </a:solidFill>
              </a:rPr>
              <a:t>x</a:t>
            </a:r>
            <a:endParaRPr lang="en-US" dirty="0" smtClean="0">
              <a:solidFill>
                <a:srgbClr val="FFFFFF"/>
              </a:solidFill>
            </a:endParaRPr>
          </a:p>
        </p:txBody>
      </p:sp>
      <p:sp>
        <p:nvSpPr>
          <p:cNvPr id="32" name="Rectangle 31"/>
          <p:cNvSpPr/>
          <p:nvPr/>
        </p:nvSpPr>
        <p:spPr>
          <a:xfrm>
            <a:off x="7070831" y="4799416"/>
            <a:ext cx="351378" cy="389423"/>
          </a:xfrm>
          <a:prstGeom prst="rect">
            <a:avLst/>
          </a:prstGeom>
        </p:spPr>
        <p:txBody>
          <a:bodyPr wrap="none">
            <a:spAutoFit/>
          </a:bodyPr>
          <a:lstStyle/>
          <a:p>
            <a:pPr>
              <a:buClr>
                <a:srgbClr val="FFFFFF"/>
              </a:buClr>
            </a:pPr>
            <a:r>
              <a:rPr lang="en-US" dirty="0" smtClean="0">
                <a:solidFill>
                  <a:srgbClr val="FFFFFF"/>
                </a:solidFill>
              </a:rPr>
              <a:t>y</a:t>
            </a:r>
          </a:p>
        </p:txBody>
      </p:sp>
    </p:spTree>
    <p:extLst>
      <p:ext uri="{BB962C8B-B14F-4D97-AF65-F5344CB8AC3E}">
        <p14:creationId xmlns:p14="http://schemas.microsoft.com/office/powerpoint/2010/main" val="100466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6900" y="1268760"/>
            <a:ext cx="4678245" cy="4320000"/>
          </a:xfrm>
          <a:prstGeom prst="rect">
            <a:avLst/>
          </a:prstGeom>
        </p:spPr>
      </p:pic>
      <p:sp>
        <p:nvSpPr>
          <p:cNvPr id="11" name="ZoneTexte 10"/>
          <p:cNvSpPr txBox="1"/>
          <p:nvPr/>
        </p:nvSpPr>
        <p:spPr>
          <a:xfrm>
            <a:off x="3643443" y="5589254"/>
            <a:ext cx="4211459" cy="389423"/>
          </a:xfrm>
          <a:prstGeom prst="rect">
            <a:avLst/>
          </a:prstGeom>
          <a:noFill/>
        </p:spPr>
        <p:txBody>
          <a:bodyPr wrap="none" rtlCol="0">
            <a:spAutoFit/>
          </a:bodyPr>
          <a:lstStyle/>
          <a:p>
            <a:pPr>
              <a:buClr>
                <a:srgbClr val="FFFFFF"/>
              </a:buClr>
            </a:pPr>
            <a:r>
              <a:rPr lang="en-US" dirty="0" smtClean="0">
                <a:solidFill>
                  <a:srgbClr val="0000CC"/>
                </a:solidFill>
              </a:rPr>
              <a:t>Distance from the source = 0.2 m</a:t>
            </a:r>
            <a:endParaRPr lang="en-US" dirty="0">
              <a:solidFill>
                <a:srgbClr val="0000CC"/>
              </a:solidFill>
            </a:endParaRPr>
          </a:p>
        </p:txBody>
      </p:sp>
      <p:sp>
        <p:nvSpPr>
          <p:cNvPr id="3" name="ZoneTexte 2"/>
          <p:cNvSpPr txBox="1"/>
          <p:nvPr/>
        </p:nvSpPr>
        <p:spPr>
          <a:xfrm>
            <a:off x="1954740" y="1112112"/>
            <a:ext cx="1318290" cy="389423"/>
          </a:xfrm>
          <a:prstGeom prst="rect">
            <a:avLst/>
          </a:prstGeom>
          <a:noFill/>
        </p:spPr>
        <p:txBody>
          <a:bodyPr wrap="none" rtlCol="0">
            <a:spAutoFit/>
          </a:bodyPr>
          <a:lstStyle/>
          <a:p>
            <a:pPr>
              <a:buClr>
                <a:srgbClr val="FFFFFF"/>
              </a:buClr>
            </a:pPr>
            <a:r>
              <a:rPr lang="en-US" dirty="0" smtClean="0">
                <a:solidFill>
                  <a:srgbClr val="0000CC"/>
                </a:solidFill>
              </a:rPr>
              <a:t>E = 70 </a:t>
            </a:r>
            <a:r>
              <a:rPr lang="en-US" dirty="0" err="1" smtClean="0">
                <a:solidFill>
                  <a:srgbClr val="0000CC"/>
                </a:solidFill>
              </a:rPr>
              <a:t>eV</a:t>
            </a:r>
            <a:endParaRPr lang="en-US" dirty="0">
              <a:solidFill>
                <a:srgbClr val="0000CC"/>
              </a:solidFill>
            </a:endParaRPr>
          </a:p>
        </p:txBody>
      </p:sp>
      <p:sp>
        <p:nvSpPr>
          <p:cNvPr id="19" name="ZoneTexte 18"/>
          <p:cNvSpPr txBox="1"/>
          <p:nvPr/>
        </p:nvSpPr>
        <p:spPr>
          <a:xfrm>
            <a:off x="2089534" y="1362254"/>
            <a:ext cx="1034792" cy="379164"/>
          </a:xfrm>
          <a:prstGeom prst="rect">
            <a:avLst/>
          </a:prstGeom>
          <a:noFill/>
        </p:spPr>
        <p:txBody>
          <a:bodyPr wrap="none" rtlCol="0">
            <a:spAutoFit/>
          </a:bodyPr>
          <a:lstStyle/>
          <a:p>
            <a:pPr>
              <a:buClr>
                <a:srgbClr val="FFFFFF"/>
              </a:buClr>
            </a:pPr>
            <a:r>
              <a:rPr lang="en-US" sz="1600" dirty="0" smtClean="0">
                <a:solidFill>
                  <a:srgbClr val="0000CC"/>
                </a:solidFill>
              </a:rPr>
              <a:t>E/</a:t>
            </a:r>
            <a:r>
              <a:rPr lang="en-US" sz="1600" dirty="0" err="1" smtClean="0">
                <a:solidFill>
                  <a:srgbClr val="0000CC"/>
                </a:solidFill>
              </a:rPr>
              <a:t>T</a:t>
            </a:r>
            <a:r>
              <a:rPr lang="en-US" sz="1600" baseline="-25000" dirty="0" err="1" smtClean="0">
                <a:solidFill>
                  <a:srgbClr val="0000CC"/>
                </a:solidFill>
              </a:rPr>
              <a:t>e</a:t>
            </a:r>
            <a:r>
              <a:rPr lang="en-US" sz="1600" dirty="0">
                <a:solidFill>
                  <a:srgbClr val="0000CC"/>
                </a:solidFill>
              </a:rPr>
              <a:t> ≈ </a:t>
            </a:r>
            <a:r>
              <a:rPr lang="en-US" sz="1600" dirty="0" smtClean="0">
                <a:solidFill>
                  <a:srgbClr val="0000CC"/>
                </a:solidFill>
              </a:rPr>
              <a:t>46</a:t>
            </a:r>
            <a:endParaRPr lang="en-US" sz="1600" dirty="0">
              <a:solidFill>
                <a:srgbClr val="0000CC"/>
              </a:solidFill>
            </a:endParaRPr>
          </a:p>
        </p:txBody>
      </p:sp>
      <p:pic>
        <p:nvPicPr>
          <p:cNvPr id="14" name="Imag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8547" y="5301633"/>
            <a:ext cx="2483373" cy="1151717"/>
          </a:xfrm>
          <a:prstGeom prst="rect">
            <a:avLst/>
          </a:prstGeom>
        </p:spPr>
      </p:pic>
      <p:sp>
        <p:nvSpPr>
          <p:cNvPr id="12" name="ZoneTexte 11"/>
          <p:cNvSpPr txBox="1"/>
          <p:nvPr/>
        </p:nvSpPr>
        <p:spPr>
          <a:xfrm>
            <a:off x="222184" y="6146731"/>
            <a:ext cx="1025742" cy="389423"/>
          </a:xfrm>
          <a:prstGeom prst="rect">
            <a:avLst/>
          </a:prstGeom>
          <a:noFill/>
        </p:spPr>
        <p:txBody>
          <a:bodyPr wrap="none" rtlCol="0">
            <a:spAutoFit/>
          </a:bodyPr>
          <a:lstStyle/>
          <a:p>
            <a:pPr>
              <a:buClr>
                <a:srgbClr val="FFFFFF"/>
              </a:buClr>
            </a:pPr>
            <a:r>
              <a:rPr lang="en-US" dirty="0" smtClean="0">
                <a:solidFill>
                  <a:srgbClr val="0000CC"/>
                </a:solidFill>
              </a:rPr>
              <a:t>source</a:t>
            </a:r>
            <a:endParaRPr lang="en-US" dirty="0">
              <a:solidFill>
                <a:srgbClr val="0000CC"/>
              </a:solidFill>
            </a:endParaRPr>
          </a:p>
        </p:txBody>
      </p:sp>
      <p:sp>
        <p:nvSpPr>
          <p:cNvPr id="13" name="ZoneTexte 12"/>
          <p:cNvSpPr txBox="1"/>
          <p:nvPr/>
        </p:nvSpPr>
        <p:spPr>
          <a:xfrm>
            <a:off x="1461345" y="5536584"/>
            <a:ext cx="1197764" cy="389423"/>
          </a:xfrm>
          <a:prstGeom prst="rect">
            <a:avLst/>
          </a:prstGeom>
          <a:noFill/>
        </p:spPr>
        <p:txBody>
          <a:bodyPr wrap="none" rtlCol="0">
            <a:spAutoFit/>
          </a:bodyPr>
          <a:lstStyle/>
          <a:p>
            <a:pPr>
              <a:buClr>
                <a:srgbClr val="FFFFFF"/>
              </a:buClr>
            </a:pPr>
            <a:r>
              <a:rPr lang="en-US" dirty="0" smtClean="0">
                <a:solidFill>
                  <a:srgbClr val="0000CC"/>
                </a:solidFill>
              </a:rPr>
              <a:t>detector</a:t>
            </a:r>
            <a:endParaRPr lang="en-US" dirty="0">
              <a:solidFill>
                <a:srgbClr val="0000CC"/>
              </a:solidFill>
            </a:endParaRPr>
          </a:p>
        </p:txBody>
      </p:sp>
      <p:cxnSp>
        <p:nvCxnSpPr>
          <p:cNvPr id="16" name="Connecteur droit avec flèche 15"/>
          <p:cNvCxnSpPr/>
          <p:nvPr/>
        </p:nvCxnSpPr>
        <p:spPr>
          <a:xfrm flipH="1">
            <a:off x="1754651" y="5877491"/>
            <a:ext cx="78009" cy="206527"/>
          </a:xfrm>
          <a:prstGeom prst="straightConnector1">
            <a:avLst/>
          </a:prstGeom>
          <a:ln>
            <a:solidFill>
              <a:srgbClr val="222BDE"/>
            </a:solidFill>
            <a:tailEnd type="arrow"/>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flipV="1">
            <a:off x="818549" y="6146732"/>
            <a:ext cx="331137" cy="8130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Connecteur droit avec flèche 15"/>
          <p:cNvCxnSpPr>
            <a:stCxn id="24" idx="0"/>
          </p:cNvCxnSpPr>
          <p:nvPr/>
        </p:nvCxnSpPr>
        <p:spPr>
          <a:xfrm flipV="1">
            <a:off x="1832654" y="3263623"/>
            <a:ext cx="671957" cy="705644"/>
          </a:xfrm>
          <a:prstGeom prst="straightConnector1">
            <a:avLst/>
          </a:prstGeom>
          <a:ln>
            <a:solidFill>
              <a:srgbClr val="222BDE"/>
            </a:solidFill>
            <a:tailEnd type="arrow"/>
          </a:ln>
        </p:spPr>
        <p:style>
          <a:lnRef idx="2">
            <a:schemeClr val="accent1"/>
          </a:lnRef>
          <a:fillRef idx="0">
            <a:schemeClr val="accent1"/>
          </a:fillRef>
          <a:effectRef idx="1">
            <a:schemeClr val="accent1"/>
          </a:effectRef>
          <a:fontRef idx="minor">
            <a:schemeClr val="tx1"/>
          </a:fontRef>
        </p:style>
      </p:cxnSp>
      <p:sp>
        <p:nvSpPr>
          <p:cNvPr id="24" name="ZoneTexte 10"/>
          <p:cNvSpPr txBox="1"/>
          <p:nvPr/>
        </p:nvSpPr>
        <p:spPr>
          <a:xfrm>
            <a:off x="158608" y="3969267"/>
            <a:ext cx="3348092" cy="389423"/>
          </a:xfrm>
          <a:prstGeom prst="rect">
            <a:avLst/>
          </a:prstGeom>
          <a:noFill/>
        </p:spPr>
        <p:txBody>
          <a:bodyPr wrap="none" rtlCol="0">
            <a:spAutoFit/>
          </a:bodyPr>
          <a:lstStyle/>
          <a:p>
            <a:pPr>
              <a:buClr>
                <a:srgbClr val="FFFFFF"/>
              </a:buClr>
            </a:pPr>
            <a:r>
              <a:rPr lang="en-US" dirty="0" smtClean="0">
                <a:solidFill>
                  <a:srgbClr val="0000CC"/>
                </a:solidFill>
              </a:rPr>
              <a:t>Fast ion injection location</a:t>
            </a:r>
            <a:endParaRPr lang="en-US" dirty="0">
              <a:solidFill>
                <a:srgbClr val="0000CC"/>
              </a:solidFill>
            </a:endParaRPr>
          </a:p>
        </p:txBody>
      </p:sp>
      <p:sp>
        <p:nvSpPr>
          <p:cNvPr id="28" name="Oval 27"/>
          <p:cNvSpPr/>
          <p:nvPr/>
        </p:nvSpPr>
        <p:spPr bwMode="auto">
          <a:xfrm>
            <a:off x="2464873" y="3060331"/>
            <a:ext cx="224118" cy="224118"/>
          </a:xfrm>
          <a:prstGeom prst="ellipse">
            <a:avLst/>
          </a:prstGeom>
          <a:solidFill>
            <a:schemeClr val="accent1">
              <a:lumMod val="60000"/>
              <a:lumOff val="40000"/>
            </a:schemeClr>
          </a:solidFill>
          <a:ln w="28575" cap="flat" cmpd="sng" algn="ctr">
            <a:solidFill>
              <a:srgbClr val="320A02"/>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buClr>
                <a:srgbClr val="FFFFFF"/>
              </a:buClr>
            </a:pPr>
            <a:endParaRPr lang="en-US" smtClean="0">
              <a:solidFill>
                <a:srgbClr val="FFFFFF"/>
              </a:solidFill>
              <a:latin typeface="Arial" pitchFamily="34" charset="0"/>
            </a:endParaRPr>
          </a:p>
        </p:txBody>
      </p:sp>
      <p:sp>
        <p:nvSpPr>
          <p:cNvPr id="20" name="TextBox 19"/>
          <p:cNvSpPr txBox="1"/>
          <p:nvPr/>
        </p:nvSpPr>
        <p:spPr>
          <a:xfrm>
            <a:off x="9486552" y="6334683"/>
            <a:ext cx="184666" cy="379164"/>
          </a:xfrm>
          <a:prstGeom prst="rect">
            <a:avLst/>
          </a:prstGeom>
          <a:noFill/>
        </p:spPr>
        <p:txBody>
          <a:bodyPr wrap="none" rtlCol="0">
            <a:spAutoFit/>
          </a:bodyPr>
          <a:lstStyle/>
          <a:p>
            <a:pPr>
              <a:buClr>
                <a:srgbClr val="FFFFFF"/>
              </a:buClr>
            </a:pPr>
            <a:endParaRPr lang="en-US" sz="1600" dirty="0">
              <a:solidFill>
                <a:srgbClr val="0000CC"/>
              </a:solidFill>
            </a:endParaRPr>
          </a:p>
        </p:txBody>
      </p:sp>
      <p:sp>
        <p:nvSpPr>
          <p:cNvPr id="25" name="Titre 1"/>
          <p:cNvSpPr>
            <a:spLocks noGrp="1"/>
          </p:cNvSpPr>
          <p:nvPr>
            <p:ph type="title"/>
          </p:nvPr>
        </p:nvSpPr>
        <p:spPr>
          <a:xfrm>
            <a:off x="2145" y="38115"/>
            <a:ext cx="9906000" cy="609010"/>
          </a:xfrm>
        </p:spPr>
        <p:txBody>
          <a:bodyPr/>
          <a:lstStyle/>
          <a:p>
            <a:r>
              <a:rPr lang="en-US" dirty="0" smtClean="0"/>
              <a:t>Time-averaged profile at two ion energies</a:t>
            </a:r>
            <a:endParaRPr lang="en-US" dirty="0"/>
          </a:p>
        </p:txBody>
      </p:sp>
      <p:sp>
        <p:nvSpPr>
          <p:cNvPr id="23"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11</a:t>
            </a:fld>
            <a:endParaRPr lang="en-US" sz="1200" dirty="0">
              <a:solidFill>
                <a:srgbClr val="320902"/>
              </a:solidFill>
            </a:endParaRPr>
          </a:p>
        </p:txBody>
      </p:sp>
    </p:spTree>
    <p:extLst>
      <p:ext uri="{BB962C8B-B14F-4D97-AF65-F5344CB8AC3E}">
        <p14:creationId xmlns:p14="http://schemas.microsoft.com/office/powerpoint/2010/main" val="265022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6900" y="1268760"/>
            <a:ext cx="4678245" cy="4320000"/>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53000" y="1268763"/>
            <a:ext cx="4680000" cy="4321621"/>
          </a:xfrm>
          <a:prstGeom prst="rect">
            <a:avLst/>
          </a:prstGeom>
        </p:spPr>
      </p:pic>
      <p:sp>
        <p:nvSpPr>
          <p:cNvPr id="11" name="ZoneTexte 10"/>
          <p:cNvSpPr txBox="1"/>
          <p:nvPr/>
        </p:nvSpPr>
        <p:spPr>
          <a:xfrm>
            <a:off x="3643443" y="5589254"/>
            <a:ext cx="4211459" cy="389423"/>
          </a:xfrm>
          <a:prstGeom prst="rect">
            <a:avLst/>
          </a:prstGeom>
          <a:noFill/>
        </p:spPr>
        <p:txBody>
          <a:bodyPr wrap="none" rtlCol="0">
            <a:spAutoFit/>
          </a:bodyPr>
          <a:lstStyle/>
          <a:p>
            <a:pPr>
              <a:buClr>
                <a:srgbClr val="FFFFFF"/>
              </a:buClr>
            </a:pPr>
            <a:r>
              <a:rPr lang="en-US" dirty="0" smtClean="0">
                <a:solidFill>
                  <a:srgbClr val="0000CC"/>
                </a:solidFill>
              </a:rPr>
              <a:t>Distance from the source = 0.2 m</a:t>
            </a:r>
            <a:endParaRPr lang="en-US" dirty="0">
              <a:solidFill>
                <a:srgbClr val="0000CC"/>
              </a:solidFill>
            </a:endParaRPr>
          </a:p>
        </p:txBody>
      </p:sp>
      <p:sp>
        <p:nvSpPr>
          <p:cNvPr id="3" name="ZoneTexte 2"/>
          <p:cNvSpPr txBox="1"/>
          <p:nvPr/>
        </p:nvSpPr>
        <p:spPr>
          <a:xfrm>
            <a:off x="1954740" y="1112112"/>
            <a:ext cx="1318290" cy="389423"/>
          </a:xfrm>
          <a:prstGeom prst="rect">
            <a:avLst/>
          </a:prstGeom>
          <a:noFill/>
        </p:spPr>
        <p:txBody>
          <a:bodyPr wrap="none" rtlCol="0">
            <a:spAutoFit/>
          </a:bodyPr>
          <a:lstStyle/>
          <a:p>
            <a:pPr>
              <a:buClr>
                <a:srgbClr val="FFFFFF"/>
              </a:buClr>
            </a:pPr>
            <a:r>
              <a:rPr lang="en-US" dirty="0" smtClean="0">
                <a:solidFill>
                  <a:srgbClr val="0000CC"/>
                </a:solidFill>
              </a:rPr>
              <a:t>E = 70 </a:t>
            </a:r>
            <a:r>
              <a:rPr lang="en-US" dirty="0" err="1" smtClean="0">
                <a:solidFill>
                  <a:srgbClr val="0000CC"/>
                </a:solidFill>
              </a:rPr>
              <a:t>eV</a:t>
            </a:r>
            <a:endParaRPr lang="en-US" dirty="0">
              <a:solidFill>
                <a:srgbClr val="0000CC"/>
              </a:solidFill>
            </a:endParaRPr>
          </a:p>
        </p:txBody>
      </p:sp>
      <p:sp>
        <p:nvSpPr>
          <p:cNvPr id="19" name="ZoneTexte 18"/>
          <p:cNvSpPr txBox="1"/>
          <p:nvPr/>
        </p:nvSpPr>
        <p:spPr>
          <a:xfrm>
            <a:off x="2089534" y="1362254"/>
            <a:ext cx="1034792" cy="379164"/>
          </a:xfrm>
          <a:prstGeom prst="rect">
            <a:avLst/>
          </a:prstGeom>
          <a:noFill/>
        </p:spPr>
        <p:txBody>
          <a:bodyPr wrap="none" rtlCol="0">
            <a:spAutoFit/>
          </a:bodyPr>
          <a:lstStyle/>
          <a:p>
            <a:pPr>
              <a:buClr>
                <a:srgbClr val="FFFFFF"/>
              </a:buClr>
            </a:pPr>
            <a:r>
              <a:rPr lang="en-US" sz="1600" dirty="0" smtClean="0">
                <a:solidFill>
                  <a:srgbClr val="0000CC"/>
                </a:solidFill>
              </a:rPr>
              <a:t>E/</a:t>
            </a:r>
            <a:r>
              <a:rPr lang="en-US" sz="1600" dirty="0" err="1" smtClean="0">
                <a:solidFill>
                  <a:srgbClr val="0000CC"/>
                </a:solidFill>
              </a:rPr>
              <a:t>T</a:t>
            </a:r>
            <a:r>
              <a:rPr lang="en-US" sz="1600" baseline="-25000" dirty="0" err="1" smtClean="0">
                <a:solidFill>
                  <a:srgbClr val="0000CC"/>
                </a:solidFill>
              </a:rPr>
              <a:t>e</a:t>
            </a:r>
            <a:r>
              <a:rPr lang="en-US" sz="1600" dirty="0">
                <a:solidFill>
                  <a:srgbClr val="0000CC"/>
                </a:solidFill>
              </a:rPr>
              <a:t> ≈ </a:t>
            </a:r>
            <a:r>
              <a:rPr lang="en-US" sz="1600" dirty="0" smtClean="0">
                <a:solidFill>
                  <a:srgbClr val="0000CC"/>
                </a:solidFill>
              </a:rPr>
              <a:t>46</a:t>
            </a:r>
            <a:endParaRPr lang="en-US" sz="1600" dirty="0">
              <a:solidFill>
                <a:srgbClr val="0000CC"/>
              </a:solidFill>
            </a:endParaRPr>
          </a:p>
        </p:txBody>
      </p:sp>
      <p:pic>
        <p:nvPicPr>
          <p:cNvPr id="14" name="Imag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8547" y="5301633"/>
            <a:ext cx="2483373" cy="1151717"/>
          </a:xfrm>
          <a:prstGeom prst="rect">
            <a:avLst/>
          </a:prstGeom>
        </p:spPr>
      </p:pic>
      <p:sp>
        <p:nvSpPr>
          <p:cNvPr id="12" name="ZoneTexte 11"/>
          <p:cNvSpPr txBox="1"/>
          <p:nvPr/>
        </p:nvSpPr>
        <p:spPr>
          <a:xfrm>
            <a:off x="222184" y="6146731"/>
            <a:ext cx="1025742" cy="389423"/>
          </a:xfrm>
          <a:prstGeom prst="rect">
            <a:avLst/>
          </a:prstGeom>
          <a:noFill/>
        </p:spPr>
        <p:txBody>
          <a:bodyPr wrap="none" rtlCol="0">
            <a:spAutoFit/>
          </a:bodyPr>
          <a:lstStyle/>
          <a:p>
            <a:pPr>
              <a:buClr>
                <a:srgbClr val="FFFFFF"/>
              </a:buClr>
            </a:pPr>
            <a:r>
              <a:rPr lang="en-US" dirty="0" smtClean="0">
                <a:solidFill>
                  <a:srgbClr val="0000CC"/>
                </a:solidFill>
              </a:rPr>
              <a:t>source</a:t>
            </a:r>
            <a:endParaRPr lang="en-US" dirty="0">
              <a:solidFill>
                <a:srgbClr val="0000CC"/>
              </a:solidFill>
            </a:endParaRPr>
          </a:p>
        </p:txBody>
      </p:sp>
      <p:sp>
        <p:nvSpPr>
          <p:cNvPr id="13" name="ZoneTexte 12"/>
          <p:cNvSpPr txBox="1"/>
          <p:nvPr/>
        </p:nvSpPr>
        <p:spPr>
          <a:xfrm>
            <a:off x="1461345" y="5536584"/>
            <a:ext cx="1197764" cy="389423"/>
          </a:xfrm>
          <a:prstGeom prst="rect">
            <a:avLst/>
          </a:prstGeom>
          <a:noFill/>
        </p:spPr>
        <p:txBody>
          <a:bodyPr wrap="none" rtlCol="0">
            <a:spAutoFit/>
          </a:bodyPr>
          <a:lstStyle/>
          <a:p>
            <a:pPr>
              <a:buClr>
                <a:srgbClr val="FFFFFF"/>
              </a:buClr>
            </a:pPr>
            <a:r>
              <a:rPr lang="en-US" dirty="0" smtClean="0">
                <a:solidFill>
                  <a:srgbClr val="0000CC"/>
                </a:solidFill>
              </a:rPr>
              <a:t>detector</a:t>
            </a:r>
            <a:endParaRPr lang="en-US" dirty="0">
              <a:solidFill>
                <a:srgbClr val="0000CC"/>
              </a:solidFill>
            </a:endParaRPr>
          </a:p>
        </p:txBody>
      </p:sp>
      <p:cxnSp>
        <p:nvCxnSpPr>
          <p:cNvPr id="16" name="Connecteur droit avec flèche 15"/>
          <p:cNvCxnSpPr/>
          <p:nvPr/>
        </p:nvCxnSpPr>
        <p:spPr>
          <a:xfrm flipH="1">
            <a:off x="1754651" y="5877491"/>
            <a:ext cx="78009" cy="206527"/>
          </a:xfrm>
          <a:prstGeom prst="straightConnector1">
            <a:avLst/>
          </a:prstGeom>
          <a:ln>
            <a:solidFill>
              <a:srgbClr val="222BDE"/>
            </a:solidFill>
            <a:tailEnd type="arrow"/>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flipV="1">
            <a:off x="818549" y="6146732"/>
            <a:ext cx="331137" cy="8130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2" name="Connecteur droit avec flèche 15"/>
          <p:cNvCxnSpPr>
            <a:stCxn id="24" idx="0"/>
          </p:cNvCxnSpPr>
          <p:nvPr/>
        </p:nvCxnSpPr>
        <p:spPr>
          <a:xfrm flipV="1">
            <a:off x="1832654" y="3263623"/>
            <a:ext cx="671957" cy="705644"/>
          </a:xfrm>
          <a:prstGeom prst="straightConnector1">
            <a:avLst/>
          </a:prstGeom>
          <a:ln>
            <a:solidFill>
              <a:srgbClr val="222BDE"/>
            </a:solidFill>
            <a:tailEnd type="arrow"/>
          </a:ln>
        </p:spPr>
        <p:style>
          <a:lnRef idx="2">
            <a:schemeClr val="accent1"/>
          </a:lnRef>
          <a:fillRef idx="0">
            <a:schemeClr val="accent1"/>
          </a:fillRef>
          <a:effectRef idx="1">
            <a:schemeClr val="accent1"/>
          </a:effectRef>
          <a:fontRef idx="minor">
            <a:schemeClr val="tx1"/>
          </a:fontRef>
        </p:style>
      </p:cxnSp>
      <p:sp>
        <p:nvSpPr>
          <p:cNvPr id="24" name="ZoneTexte 10"/>
          <p:cNvSpPr txBox="1"/>
          <p:nvPr/>
        </p:nvSpPr>
        <p:spPr>
          <a:xfrm>
            <a:off x="158608" y="3969267"/>
            <a:ext cx="3348092" cy="389423"/>
          </a:xfrm>
          <a:prstGeom prst="rect">
            <a:avLst/>
          </a:prstGeom>
          <a:noFill/>
        </p:spPr>
        <p:txBody>
          <a:bodyPr wrap="none" rtlCol="0">
            <a:spAutoFit/>
          </a:bodyPr>
          <a:lstStyle/>
          <a:p>
            <a:pPr>
              <a:buClr>
                <a:srgbClr val="FFFFFF"/>
              </a:buClr>
            </a:pPr>
            <a:r>
              <a:rPr lang="en-US" dirty="0" smtClean="0">
                <a:solidFill>
                  <a:srgbClr val="0000CC"/>
                </a:solidFill>
              </a:rPr>
              <a:t>Fast ion injection location</a:t>
            </a:r>
            <a:endParaRPr lang="en-US" dirty="0">
              <a:solidFill>
                <a:srgbClr val="0000CC"/>
              </a:solidFill>
            </a:endParaRPr>
          </a:p>
        </p:txBody>
      </p:sp>
      <p:sp>
        <p:nvSpPr>
          <p:cNvPr id="26" name="ZoneTexte 20"/>
          <p:cNvSpPr txBox="1"/>
          <p:nvPr/>
        </p:nvSpPr>
        <p:spPr>
          <a:xfrm>
            <a:off x="6632984" y="1124356"/>
            <a:ext cx="1318290" cy="389423"/>
          </a:xfrm>
          <a:prstGeom prst="rect">
            <a:avLst/>
          </a:prstGeom>
          <a:noFill/>
        </p:spPr>
        <p:txBody>
          <a:bodyPr wrap="none" rtlCol="0">
            <a:spAutoFit/>
          </a:bodyPr>
          <a:lstStyle/>
          <a:p>
            <a:pPr>
              <a:buClr>
                <a:srgbClr val="FFFFFF"/>
              </a:buClr>
            </a:pPr>
            <a:r>
              <a:rPr lang="en-US" dirty="0" smtClean="0">
                <a:solidFill>
                  <a:srgbClr val="CC0000"/>
                </a:solidFill>
              </a:rPr>
              <a:t>E = 30 </a:t>
            </a:r>
            <a:r>
              <a:rPr lang="en-US" dirty="0" err="1" smtClean="0">
                <a:solidFill>
                  <a:srgbClr val="CC0000"/>
                </a:solidFill>
              </a:rPr>
              <a:t>eV</a:t>
            </a:r>
            <a:endParaRPr lang="en-US" dirty="0">
              <a:solidFill>
                <a:srgbClr val="CC0000"/>
              </a:solidFill>
            </a:endParaRPr>
          </a:p>
        </p:txBody>
      </p:sp>
      <p:sp>
        <p:nvSpPr>
          <p:cNvPr id="27" name="ZoneTexte 22"/>
          <p:cNvSpPr txBox="1"/>
          <p:nvPr/>
        </p:nvSpPr>
        <p:spPr>
          <a:xfrm>
            <a:off x="6767780" y="1362254"/>
            <a:ext cx="1034792" cy="379164"/>
          </a:xfrm>
          <a:prstGeom prst="rect">
            <a:avLst/>
          </a:prstGeom>
          <a:noFill/>
        </p:spPr>
        <p:txBody>
          <a:bodyPr wrap="none" rtlCol="0">
            <a:spAutoFit/>
          </a:bodyPr>
          <a:lstStyle/>
          <a:p>
            <a:pPr>
              <a:buClr>
                <a:srgbClr val="FFFFFF"/>
              </a:buClr>
            </a:pPr>
            <a:r>
              <a:rPr lang="en-US" sz="1600" dirty="0" smtClean="0">
                <a:solidFill>
                  <a:srgbClr val="CC0000"/>
                </a:solidFill>
              </a:rPr>
              <a:t>E/</a:t>
            </a:r>
            <a:r>
              <a:rPr lang="en-US" sz="1600" dirty="0" err="1" smtClean="0">
                <a:solidFill>
                  <a:srgbClr val="CC0000"/>
                </a:solidFill>
              </a:rPr>
              <a:t>T</a:t>
            </a:r>
            <a:r>
              <a:rPr lang="en-US" sz="1600" baseline="-25000" dirty="0" err="1" smtClean="0">
                <a:solidFill>
                  <a:srgbClr val="CC0000"/>
                </a:solidFill>
              </a:rPr>
              <a:t>e</a:t>
            </a:r>
            <a:r>
              <a:rPr lang="en-US" sz="1600" dirty="0">
                <a:solidFill>
                  <a:srgbClr val="CC0000"/>
                </a:solidFill>
              </a:rPr>
              <a:t> ≈ </a:t>
            </a:r>
            <a:r>
              <a:rPr lang="en-US" sz="1600" dirty="0" smtClean="0">
                <a:solidFill>
                  <a:srgbClr val="CC0000"/>
                </a:solidFill>
              </a:rPr>
              <a:t>20</a:t>
            </a:r>
            <a:endParaRPr lang="en-US" sz="1600" dirty="0">
              <a:solidFill>
                <a:srgbClr val="CC0000"/>
              </a:solidFill>
            </a:endParaRPr>
          </a:p>
        </p:txBody>
      </p:sp>
      <p:sp>
        <p:nvSpPr>
          <p:cNvPr id="28" name="Oval 27"/>
          <p:cNvSpPr/>
          <p:nvPr/>
        </p:nvSpPr>
        <p:spPr bwMode="auto">
          <a:xfrm>
            <a:off x="2464873" y="3060331"/>
            <a:ext cx="224118" cy="224118"/>
          </a:xfrm>
          <a:prstGeom prst="ellipse">
            <a:avLst/>
          </a:prstGeom>
          <a:solidFill>
            <a:schemeClr val="accent1">
              <a:lumMod val="60000"/>
              <a:lumOff val="40000"/>
            </a:schemeClr>
          </a:solidFill>
          <a:ln w="28575" cap="flat" cmpd="sng" algn="ctr">
            <a:solidFill>
              <a:srgbClr val="320A02"/>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buClr>
                <a:srgbClr val="FFFFFF"/>
              </a:buClr>
            </a:pPr>
            <a:endParaRPr lang="en-US" smtClean="0">
              <a:solidFill>
                <a:srgbClr val="FFFFFF"/>
              </a:solidFill>
              <a:latin typeface="Arial" pitchFamily="34" charset="0"/>
            </a:endParaRPr>
          </a:p>
        </p:txBody>
      </p:sp>
      <p:sp>
        <p:nvSpPr>
          <p:cNvPr id="20" name="Oval 19"/>
          <p:cNvSpPr/>
          <p:nvPr/>
        </p:nvSpPr>
        <p:spPr bwMode="auto">
          <a:xfrm>
            <a:off x="7145364" y="3263614"/>
            <a:ext cx="224118" cy="224118"/>
          </a:xfrm>
          <a:prstGeom prst="ellipse">
            <a:avLst/>
          </a:prstGeom>
          <a:solidFill>
            <a:schemeClr val="accent1">
              <a:lumMod val="60000"/>
              <a:lumOff val="40000"/>
            </a:schemeClr>
          </a:solidFill>
          <a:ln w="28575" cap="flat" cmpd="sng" algn="ctr">
            <a:solidFill>
              <a:srgbClr val="320A02"/>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buClr>
                <a:srgbClr val="FFFFFF"/>
              </a:buClr>
            </a:pPr>
            <a:endParaRPr lang="en-US" smtClean="0">
              <a:solidFill>
                <a:srgbClr val="FFFFFF"/>
              </a:solidFill>
              <a:latin typeface="Arial" pitchFamily="34" charset="0"/>
            </a:endParaRPr>
          </a:p>
        </p:txBody>
      </p:sp>
      <p:sp>
        <p:nvSpPr>
          <p:cNvPr id="29" name="Titre 1"/>
          <p:cNvSpPr>
            <a:spLocks noGrp="1"/>
          </p:cNvSpPr>
          <p:nvPr>
            <p:ph type="title"/>
          </p:nvPr>
        </p:nvSpPr>
        <p:spPr>
          <a:xfrm>
            <a:off x="2145" y="14"/>
            <a:ext cx="9906000" cy="709613"/>
          </a:xfrm>
        </p:spPr>
        <p:txBody>
          <a:bodyPr/>
          <a:lstStyle/>
          <a:p>
            <a:r>
              <a:rPr lang="en-US" dirty="0" smtClean="0"/>
              <a:t>Time-averaged profile at two ion energies</a:t>
            </a:r>
            <a:endParaRPr lang="en-US" dirty="0"/>
          </a:p>
        </p:txBody>
      </p:sp>
      <p:sp>
        <p:nvSpPr>
          <p:cNvPr id="25"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12</a:t>
            </a:fld>
            <a:endParaRPr lang="en-US" sz="1200" dirty="0">
              <a:solidFill>
                <a:srgbClr val="320902"/>
              </a:solidFill>
            </a:endParaRPr>
          </a:p>
        </p:txBody>
      </p:sp>
    </p:spTree>
    <p:extLst>
      <p:ext uri="{BB962C8B-B14F-4D97-AF65-F5344CB8AC3E}">
        <p14:creationId xmlns:p14="http://schemas.microsoft.com/office/powerpoint/2010/main" val="306436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53006" y="1267200"/>
            <a:ext cx="4678246" cy="4320000"/>
          </a:xfrm>
          <a:prstGeom prst="rect">
            <a:avLst/>
          </a:prstGeom>
        </p:spPr>
      </p:pic>
      <p:pic>
        <p:nvPicPr>
          <p:cNvPr id="17" name="Image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4755" y="1267200"/>
            <a:ext cx="4678245" cy="4320000"/>
          </a:xfrm>
          <a:prstGeom prst="rect">
            <a:avLst/>
          </a:prstGeom>
        </p:spPr>
      </p:pic>
      <p:sp>
        <p:nvSpPr>
          <p:cNvPr id="18" name="ZoneTexte 17"/>
          <p:cNvSpPr txBox="1"/>
          <p:nvPr/>
        </p:nvSpPr>
        <p:spPr>
          <a:xfrm>
            <a:off x="1954740" y="1112112"/>
            <a:ext cx="1318290" cy="389423"/>
          </a:xfrm>
          <a:prstGeom prst="rect">
            <a:avLst/>
          </a:prstGeom>
          <a:noFill/>
        </p:spPr>
        <p:txBody>
          <a:bodyPr wrap="none" rtlCol="0">
            <a:spAutoFit/>
          </a:bodyPr>
          <a:lstStyle/>
          <a:p>
            <a:pPr>
              <a:buClr>
                <a:srgbClr val="FFFFFF"/>
              </a:buClr>
            </a:pPr>
            <a:r>
              <a:rPr lang="en-US" dirty="0" smtClean="0">
                <a:solidFill>
                  <a:srgbClr val="0000CC"/>
                </a:solidFill>
              </a:rPr>
              <a:t>E = 70 </a:t>
            </a:r>
            <a:r>
              <a:rPr lang="en-US" dirty="0" err="1" smtClean="0">
                <a:solidFill>
                  <a:srgbClr val="0000CC"/>
                </a:solidFill>
              </a:rPr>
              <a:t>eV</a:t>
            </a:r>
            <a:endParaRPr lang="en-US" dirty="0">
              <a:solidFill>
                <a:srgbClr val="0000CC"/>
              </a:solidFill>
            </a:endParaRPr>
          </a:p>
        </p:txBody>
      </p:sp>
      <p:sp>
        <p:nvSpPr>
          <p:cNvPr id="21" name="ZoneTexte 20"/>
          <p:cNvSpPr txBox="1"/>
          <p:nvPr/>
        </p:nvSpPr>
        <p:spPr>
          <a:xfrm>
            <a:off x="6632984" y="1124356"/>
            <a:ext cx="1318290" cy="389423"/>
          </a:xfrm>
          <a:prstGeom prst="rect">
            <a:avLst/>
          </a:prstGeom>
          <a:noFill/>
        </p:spPr>
        <p:txBody>
          <a:bodyPr wrap="none" rtlCol="0">
            <a:spAutoFit/>
          </a:bodyPr>
          <a:lstStyle/>
          <a:p>
            <a:pPr>
              <a:buClr>
                <a:srgbClr val="FFFFFF"/>
              </a:buClr>
            </a:pPr>
            <a:r>
              <a:rPr lang="en-US" dirty="0" smtClean="0">
                <a:solidFill>
                  <a:srgbClr val="CC0000"/>
                </a:solidFill>
              </a:rPr>
              <a:t>E = 30 </a:t>
            </a:r>
            <a:r>
              <a:rPr lang="en-US" dirty="0" err="1" smtClean="0">
                <a:solidFill>
                  <a:srgbClr val="CC0000"/>
                </a:solidFill>
              </a:rPr>
              <a:t>eV</a:t>
            </a:r>
            <a:endParaRPr lang="en-US" dirty="0">
              <a:solidFill>
                <a:srgbClr val="CC0000"/>
              </a:solidFill>
            </a:endParaRPr>
          </a:p>
        </p:txBody>
      </p:sp>
      <p:sp>
        <p:nvSpPr>
          <p:cNvPr id="22" name="ZoneTexte 21"/>
          <p:cNvSpPr txBox="1"/>
          <p:nvPr/>
        </p:nvSpPr>
        <p:spPr>
          <a:xfrm>
            <a:off x="2089534" y="1362254"/>
            <a:ext cx="1034792" cy="379164"/>
          </a:xfrm>
          <a:prstGeom prst="rect">
            <a:avLst/>
          </a:prstGeom>
          <a:noFill/>
        </p:spPr>
        <p:txBody>
          <a:bodyPr wrap="none" rtlCol="0">
            <a:spAutoFit/>
          </a:bodyPr>
          <a:lstStyle/>
          <a:p>
            <a:pPr>
              <a:buClr>
                <a:srgbClr val="FFFFFF"/>
              </a:buClr>
            </a:pPr>
            <a:r>
              <a:rPr lang="en-US" sz="1600" dirty="0" smtClean="0">
                <a:solidFill>
                  <a:srgbClr val="0000CC"/>
                </a:solidFill>
              </a:rPr>
              <a:t>E/</a:t>
            </a:r>
            <a:r>
              <a:rPr lang="en-US" sz="1600" dirty="0" err="1" smtClean="0">
                <a:solidFill>
                  <a:srgbClr val="0000CC"/>
                </a:solidFill>
              </a:rPr>
              <a:t>T</a:t>
            </a:r>
            <a:r>
              <a:rPr lang="en-US" sz="1600" baseline="-25000" dirty="0" err="1" smtClean="0">
                <a:solidFill>
                  <a:srgbClr val="0000CC"/>
                </a:solidFill>
              </a:rPr>
              <a:t>e</a:t>
            </a:r>
            <a:r>
              <a:rPr lang="en-US" sz="1600" dirty="0">
                <a:solidFill>
                  <a:srgbClr val="0000CC"/>
                </a:solidFill>
              </a:rPr>
              <a:t> ≈ </a:t>
            </a:r>
            <a:r>
              <a:rPr lang="en-US" sz="1600" dirty="0" smtClean="0">
                <a:solidFill>
                  <a:srgbClr val="0000CC"/>
                </a:solidFill>
              </a:rPr>
              <a:t>46</a:t>
            </a:r>
            <a:endParaRPr lang="en-US" sz="1600" dirty="0">
              <a:solidFill>
                <a:srgbClr val="0000CC"/>
              </a:solidFill>
            </a:endParaRPr>
          </a:p>
        </p:txBody>
      </p:sp>
      <p:sp>
        <p:nvSpPr>
          <p:cNvPr id="23" name="ZoneTexte 22"/>
          <p:cNvSpPr txBox="1"/>
          <p:nvPr/>
        </p:nvSpPr>
        <p:spPr>
          <a:xfrm>
            <a:off x="6767780" y="1362254"/>
            <a:ext cx="1034792" cy="379164"/>
          </a:xfrm>
          <a:prstGeom prst="rect">
            <a:avLst/>
          </a:prstGeom>
          <a:noFill/>
        </p:spPr>
        <p:txBody>
          <a:bodyPr wrap="none" rtlCol="0">
            <a:spAutoFit/>
          </a:bodyPr>
          <a:lstStyle/>
          <a:p>
            <a:pPr>
              <a:buClr>
                <a:srgbClr val="FFFFFF"/>
              </a:buClr>
            </a:pPr>
            <a:r>
              <a:rPr lang="en-US" sz="1600" dirty="0" smtClean="0">
                <a:solidFill>
                  <a:srgbClr val="CC0000"/>
                </a:solidFill>
              </a:rPr>
              <a:t>E/</a:t>
            </a:r>
            <a:r>
              <a:rPr lang="en-US" sz="1600" dirty="0" err="1" smtClean="0">
                <a:solidFill>
                  <a:srgbClr val="CC0000"/>
                </a:solidFill>
              </a:rPr>
              <a:t>T</a:t>
            </a:r>
            <a:r>
              <a:rPr lang="en-US" sz="1600" baseline="-25000" dirty="0" err="1" smtClean="0">
                <a:solidFill>
                  <a:srgbClr val="CC0000"/>
                </a:solidFill>
              </a:rPr>
              <a:t>e</a:t>
            </a:r>
            <a:r>
              <a:rPr lang="en-US" sz="1600" dirty="0">
                <a:solidFill>
                  <a:srgbClr val="CC0000"/>
                </a:solidFill>
              </a:rPr>
              <a:t> ≈ </a:t>
            </a:r>
            <a:r>
              <a:rPr lang="en-US" sz="1600" dirty="0" smtClean="0">
                <a:solidFill>
                  <a:srgbClr val="CC0000"/>
                </a:solidFill>
              </a:rPr>
              <a:t>20</a:t>
            </a:r>
            <a:endParaRPr lang="en-US" sz="1600" dirty="0">
              <a:solidFill>
                <a:srgbClr val="CC0000"/>
              </a:solidFill>
            </a:endParaRPr>
          </a:p>
        </p:txBody>
      </p:sp>
      <p:pic>
        <p:nvPicPr>
          <p:cNvPr id="7" name="Imag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9000" y="5302800"/>
            <a:ext cx="2483984" cy="1152000"/>
          </a:xfrm>
          <a:prstGeom prst="rect">
            <a:avLst/>
          </a:prstGeom>
        </p:spPr>
      </p:pic>
      <p:sp>
        <p:nvSpPr>
          <p:cNvPr id="25" name="ZoneTexte 24"/>
          <p:cNvSpPr txBox="1"/>
          <p:nvPr/>
        </p:nvSpPr>
        <p:spPr>
          <a:xfrm>
            <a:off x="3755236" y="5204649"/>
            <a:ext cx="1197764" cy="389423"/>
          </a:xfrm>
          <a:prstGeom prst="rect">
            <a:avLst/>
          </a:prstGeom>
          <a:noFill/>
        </p:spPr>
        <p:txBody>
          <a:bodyPr wrap="none" rtlCol="0">
            <a:spAutoFit/>
          </a:bodyPr>
          <a:lstStyle/>
          <a:p>
            <a:pPr>
              <a:buClr>
                <a:srgbClr val="FFFFFF"/>
              </a:buClr>
            </a:pPr>
            <a:r>
              <a:rPr lang="en-US" dirty="0" smtClean="0">
                <a:solidFill>
                  <a:srgbClr val="0000CC"/>
                </a:solidFill>
              </a:rPr>
              <a:t>detector</a:t>
            </a:r>
            <a:endParaRPr lang="en-US" dirty="0">
              <a:solidFill>
                <a:srgbClr val="0000CC"/>
              </a:solidFill>
            </a:endParaRPr>
          </a:p>
        </p:txBody>
      </p:sp>
      <p:cxnSp>
        <p:nvCxnSpPr>
          <p:cNvPr id="26" name="Connecteur droit avec flèche 25"/>
          <p:cNvCxnSpPr/>
          <p:nvPr/>
        </p:nvCxnSpPr>
        <p:spPr>
          <a:xfrm flipH="1">
            <a:off x="3124326" y="5495907"/>
            <a:ext cx="630910" cy="98165"/>
          </a:xfrm>
          <a:prstGeom prst="straightConnector1">
            <a:avLst/>
          </a:prstGeom>
          <a:ln>
            <a:solidFill>
              <a:srgbClr val="222BDE"/>
            </a:solidFill>
            <a:tailEnd type="arrow"/>
          </a:ln>
        </p:spPr>
        <p:style>
          <a:lnRef idx="2">
            <a:schemeClr val="accent1"/>
          </a:lnRef>
          <a:fillRef idx="0">
            <a:schemeClr val="accent1"/>
          </a:fillRef>
          <a:effectRef idx="1">
            <a:schemeClr val="accent1"/>
          </a:effectRef>
          <a:fontRef idx="minor">
            <a:schemeClr val="tx1"/>
          </a:fontRef>
        </p:style>
      </p:cxnSp>
      <p:sp>
        <p:nvSpPr>
          <p:cNvPr id="33" name="ZoneTexte 32"/>
          <p:cNvSpPr txBox="1"/>
          <p:nvPr/>
        </p:nvSpPr>
        <p:spPr>
          <a:xfrm>
            <a:off x="222184" y="6146731"/>
            <a:ext cx="1025742" cy="389423"/>
          </a:xfrm>
          <a:prstGeom prst="rect">
            <a:avLst/>
          </a:prstGeom>
          <a:noFill/>
        </p:spPr>
        <p:txBody>
          <a:bodyPr wrap="none" rtlCol="0">
            <a:spAutoFit/>
          </a:bodyPr>
          <a:lstStyle/>
          <a:p>
            <a:pPr>
              <a:buClr>
                <a:srgbClr val="FFFFFF"/>
              </a:buClr>
            </a:pPr>
            <a:r>
              <a:rPr lang="en-US" dirty="0" smtClean="0">
                <a:solidFill>
                  <a:srgbClr val="0000CC"/>
                </a:solidFill>
              </a:rPr>
              <a:t>source</a:t>
            </a:r>
            <a:endParaRPr lang="en-US" dirty="0">
              <a:solidFill>
                <a:srgbClr val="0000CC"/>
              </a:solidFill>
            </a:endParaRPr>
          </a:p>
        </p:txBody>
      </p:sp>
      <p:cxnSp>
        <p:nvCxnSpPr>
          <p:cNvPr id="34" name="Connecteur droit avec flèche 33"/>
          <p:cNvCxnSpPr/>
          <p:nvPr/>
        </p:nvCxnSpPr>
        <p:spPr>
          <a:xfrm flipV="1">
            <a:off x="818549" y="6146732"/>
            <a:ext cx="331137" cy="8130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9" name="Titre 1"/>
          <p:cNvSpPr>
            <a:spLocks noGrp="1"/>
          </p:cNvSpPr>
          <p:nvPr>
            <p:ph type="title"/>
          </p:nvPr>
        </p:nvSpPr>
        <p:spPr>
          <a:xfrm>
            <a:off x="2145" y="14"/>
            <a:ext cx="9906000" cy="709613"/>
          </a:xfrm>
        </p:spPr>
        <p:txBody>
          <a:bodyPr/>
          <a:lstStyle/>
          <a:p>
            <a:r>
              <a:rPr lang="en-US" dirty="0"/>
              <a:t>T</a:t>
            </a:r>
            <a:r>
              <a:rPr lang="en-US" dirty="0" smtClean="0"/>
              <a:t>ime-averaged profile at two ion energies</a:t>
            </a:r>
            <a:endParaRPr lang="en-US" dirty="0"/>
          </a:p>
        </p:txBody>
      </p:sp>
      <p:sp>
        <p:nvSpPr>
          <p:cNvPr id="19" name="ZoneTexte 10"/>
          <p:cNvSpPr txBox="1"/>
          <p:nvPr/>
        </p:nvSpPr>
        <p:spPr>
          <a:xfrm>
            <a:off x="3643443" y="5589254"/>
            <a:ext cx="4211459" cy="389423"/>
          </a:xfrm>
          <a:prstGeom prst="rect">
            <a:avLst/>
          </a:prstGeom>
          <a:noFill/>
        </p:spPr>
        <p:txBody>
          <a:bodyPr wrap="none" rtlCol="0">
            <a:spAutoFit/>
          </a:bodyPr>
          <a:lstStyle/>
          <a:p>
            <a:pPr>
              <a:buClr>
                <a:srgbClr val="FFFFFF"/>
              </a:buClr>
            </a:pPr>
            <a:r>
              <a:rPr lang="en-US" dirty="0" smtClean="0">
                <a:solidFill>
                  <a:srgbClr val="0000CC"/>
                </a:solidFill>
              </a:rPr>
              <a:t>Distance from the source = 2.2 m</a:t>
            </a:r>
            <a:endParaRPr lang="en-US" dirty="0">
              <a:solidFill>
                <a:srgbClr val="0000CC"/>
              </a:solidFill>
            </a:endParaRPr>
          </a:p>
        </p:txBody>
      </p:sp>
      <p:sp>
        <p:nvSpPr>
          <p:cNvPr id="20"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13</a:t>
            </a:fld>
            <a:endParaRPr lang="en-US" sz="1200" dirty="0">
              <a:solidFill>
                <a:srgbClr val="320902"/>
              </a:solidFill>
            </a:endParaRPr>
          </a:p>
        </p:txBody>
      </p:sp>
    </p:spTree>
    <p:extLst>
      <p:ext uri="{BB962C8B-B14F-4D97-AF65-F5344CB8AC3E}">
        <p14:creationId xmlns:p14="http://schemas.microsoft.com/office/powerpoint/2010/main" val="370150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53000" y="1267200"/>
            <a:ext cx="4678252" cy="4320000"/>
          </a:xfrm>
          <a:prstGeom prst="rect">
            <a:avLst/>
          </a:prstGeom>
        </p:spPr>
      </p:pic>
      <p:pic>
        <p:nvPicPr>
          <p:cNvPr id="17" name="Image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4755" y="1267200"/>
            <a:ext cx="4678245" cy="4320000"/>
          </a:xfrm>
          <a:prstGeom prst="rect">
            <a:avLst/>
          </a:prstGeom>
        </p:spPr>
      </p:pic>
      <p:sp>
        <p:nvSpPr>
          <p:cNvPr id="18" name="ZoneTexte 17"/>
          <p:cNvSpPr txBox="1"/>
          <p:nvPr/>
        </p:nvSpPr>
        <p:spPr>
          <a:xfrm>
            <a:off x="1954740" y="1112112"/>
            <a:ext cx="1318290" cy="389423"/>
          </a:xfrm>
          <a:prstGeom prst="rect">
            <a:avLst/>
          </a:prstGeom>
          <a:noFill/>
        </p:spPr>
        <p:txBody>
          <a:bodyPr wrap="none" rtlCol="0">
            <a:spAutoFit/>
          </a:bodyPr>
          <a:lstStyle/>
          <a:p>
            <a:pPr>
              <a:buClr>
                <a:srgbClr val="FFFFFF"/>
              </a:buClr>
            </a:pPr>
            <a:r>
              <a:rPr lang="en-US" dirty="0" smtClean="0">
                <a:solidFill>
                  <a:srgbClr val="0000CC"/>
                </a:solidFill>
              </a:rPr>
              <a:t>E = 70 </a:t>
            </a:r>
            <a:r>
              <a:rPr lang="en-US" dirty="0" err="1" smtClean="0">
                <a:solidFill>
                  <a:srgbClr val="0000CC"/>
                </a:solidFill>
              </a:rPr>
              <a:t>eV</a:t>
            </a:r>
            <a:endParaRPr lang="en-US" dirty="0">
              <a:solidFill>
                <a:srgbClr val="0000CC"/>
              </a:solidFill>
            </a:endParaRPr>
          </a:p>
        </p:txBody>
      </p:sp>
      <p:sp>
        <p:nvSpPr>
          <p:cNvPr id="21" name="ZoneTexte 20"/>
          <p:cNvSpPr txBox="1"/>
          <p:nvPr/>
        </p:nvSpPr>
        <p:spPr>
          <a:xfrm>
            <a:off x="6632984" y="1124356"/>
            <a:ext cx="1318290" cy="389423"/>
          </a:xfrm>
          <a:prstGeom prst="rect">
            <a:avLst/>
          </a:prstGeom>
          <a:noFill/>
        </p:spPr>
        <p:txBody>
          <a:bodyPr wrap="none" rtlCol="0">
            <a:spAutoFit/>
          </a:bodyPr>
          <a:lstStyle/>
          <a:p>
            <a:pPr>
              <a:buClr>
                <a:srgbClr val="FFFFFF"/>
              </a:buClr>
            </a:pPr>
            <a:r>
              <a:rPr lang="en-US" dirty="0" smtClean="0">
                <a:solidFill>
                  <a:srgbClr val="CC0000"/>
                </a:solidFill>
              </a:rPr>
              <a:t>E = 30 </a:t>
            </a:r>
            <a:r>
              <a:rPr lang="en-US" dirty="0" err="1" smtClean="0">
                <a:solidFill>
                  <a:srgbClr val="CC0000"/>
                </a:solidFill>
              </a:rPr>
              <a:t>eV</a:t>
            </a:r>
            <a:endParaRPr lang="en-US" dirty="0">
              <a:solidFill>
                <a:srgbClr val="CC0000"/>
              </a:solidFill>
            </a:endParaRPr>
          </a:p>
        </p:txBody>
      </p:sp>
      <p:sp>
        <p:nvSpPr>
          <p:cNvPr id="22" name="ZoneTexte 21"/>
          <p:cNvSpPr txBox="1"/>
          <p:nvPr/>
        </p:nvSpPr>
        <p:spPr>
          <a:xfrm>
            <a:off x="2089534" y="1362254"/>
            <a:ext cx="1034792" cy="379164"/>
          </a:xfrm>
          <a:prstGeom prst="rect">
            <a:avLst/>
          </a:prstGeom>
          <a:noFill/>
        </p:spPr>
        <p:txBody>
          <a:bodyPr wrap="none" rtlCol="0">
            <a:spAutoFit/>
          </a:bodyPr>
          <a:lstStyle/>
          <a:p>
            <a:pPr>
              <a:buClr>
                <a:srgbClr val="FFFFFF"/>
              </a:buClr>
            </a:pPr>
            <a:r>
              <a:rPr lang="en-US" sz="1600" dirty="0" smtClean="0">
                <a:solidFill>
                  <a:srgbClr val="0000CC"/>
                </a:solidFill>
              </a:rPr>
              <a:t>E/</a:t>
            </a:r>
            <a:r>
              <a:rPr lang="en-US" sz="1600" dirty="0" err="1" smtClean="0">
                <a:solidFill>
                  <a:srgbClr val="0000CC"/>
                </a:solidFill>
              </a:rPr>
              <a:t>T</a:t>
            </a:r>
            <a:r>
              <a:rPr lang="en-US" sz="1600" baseline="-25000" dirty="0" err="1" smtClean="0">
                <a:solidFill>
                  <a:srgbClr val="0000CC"/>
                </a:solidFill>
              </a:rPr>
              <a:t>e</a:t>
            </a:r>
            <a:r>
              <a:rPr lang="en-US" sz="1600" dirty="0">
                <a:solidFill>
                  <a:srgbClr val="0000CC"/>
                </a:solidFill>
              </a:rPr>
              <a:t> ≈ </a:t>
            </a:r>
            <a:r>
              <a:rPr lang="en-US" sz="1600" dirty="0" smtClean="0">
                <a:solidFill>
                  <a:srgbClr val="0000CC"/>
                </a:solidFill>
              </a:rPr>
              <a:t>46</a:t>
            </a:r>
            <a:endParaRPr lang="en-US" sz="1600" dirty="0">
              <a:solidFill>
                <a:srgbClr val="0000CC"/>
              </a:solidFill>
            </a:endParaRPr>
          </a:p>
        </p:txBody>
      </p:sp>
      <p:sp>
        <p:nvSpPr>
          <p:cNvPr id="23" name="ZoneTexte 22"/>
          <p:cNvSpPr txBox="1"/>
          <p:nvPr/>
        </p:nvSpPr>
        <p:spPr>
          <a:xfrm>
            <a:off x="6767780" y="1362254"/>
            <a:ext cx="1034792" cy="379164"/>
          </a:xfrm>
          <a:prstGeom prst="rect">
            <a:avLst/>
          </a:prstGeom>
          <a:noFill/>
        </p:spPr>
        <p:txBody>
          <a:bodyPr wrap="none" rtlCol="0">
            <a:spAutoFit/>
          </a:bodyPr>
          <a:lstStyle/>
          <a:p>
            <a:pPr>
              <a:buClr>
                <a:srgbClr val="FFFFFF"/>
              </a:buClr>
            </a:pPr>
            <a:r>
              <a:rPr lang="en-US" sz="1600" dirty="0" smtClean="0">
                <a:solidFill>
                  <a:srgbClr val="CC0000"/>
                </a:solidFill>
              </a:rPr>
              <a:t>E/</a:t>
            </a:r>
            <a:r>
              <a:rPr lang="en-US" sz="1600" dirty="0" err="1" smtClean="0">
                <a:solidFill>
                  <a:srgbClr val="CC0000"/>
                </a:solidFill>
              </a:rPr>
              <a:t>T</a:t>
            </a:r>
            <a:r>
              <a:rPr lang="en-US" sz="1600" baseline="-25000" dirty="0" err="1" smtClean="0">
                <a:solidFill>
                  <a:srgbClr val="CC0000"/>
                </a:solidFill>
              </a:rPr>
              <a:t>e</a:t>
            </a:r>
            <a:r>
              <a:rPr lang="en-US" sz="1600" dirty="0">
                <a:solidFill>
                  <a:srgbClr val="CC0000"/>
                </a:solidFill>
              </a:rPr>
              <a:t> ≈ </a:t>
            </a:r>
            <a:r>
              <a:rPr lang="en-US" sz="1600" dirty="0" smtClean="0">
                <a:solidFill>
                  <a:srgbClr val="CC0000"/>
                </a:solidFill>
              </a:rPr>
              <a:t>20</a:t>
            </a:r>
            <a:endParaRPr lang="en-US" sz="1600" dirty="0">
              <a:solidFill>
                <a:srgbClr val="CC0000"/>
              </a:solidFill>
            </a:endParaRPr>
          </a:p>
        </p:txBody>
      </p:sp>
      <p:pic>
        <p:nvPicPr>
          <p:cNvPr id="7" name="Imag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9000" y="5302800"/>
            <a:ext cx="2483984" cy="1152000"/>
          </a:xfrm>
          <a:prstGeom prst="rect">
            <a:avLst/>
          </a:prstGeom>
        </p:spPr>
      </p:pic>
      <p:sp>
        <p:nvSpPr>
          <p:cNvPr id="25" name="ZoneTexte 24"/>
          <p:cNvSpPr txBox="1"/>
          <p:nvPr/>
        </p:nvSpPr>
        <p:spPr>
          <a:xfrm>
            <a:off x="3755236" y="5204649"/>
            <a:ext cx="1197764" cy="389423"/>
          </a:xfrm>
          <a:prstGeom prst="rect">
            <a:avLst/>
          </a:prstGeom>
          <a:noFill/>
        </p:spPr>
        <p:txBody>
          <a:bodyPr wrap="none" rtlCol="0">
            <a:spAutoFit/>
          </a:bodyPr>
          <a:lstStyle/>
          <a:p>
            <a:pPr>
              <a:buClr>
                <a:srgbClr val="FFFFFF"/>
              </a:buClr>
            </a:pPr>
            <a:r>
              <a:rPr lang="en-US" dirty="0" smtClean="0">
                <a:solidFill>
                  <a:srgbClr val="0000CC"/>
                </a:solidFill>
              </a:rPr>
              <a:t>detector</a:t>
            </a:r>
            <a:endParaRPr lang="en-US" dirty="0">
              <a:solidFill>
                <a:srgbClr val="0000CC"/>
              </a:solidFill>
            </a:endParaRPr>
          </a:p>
        </p:txBody>
      </p:sp>
      <p:cxnSp>
        <p:nvCxnSpPr>
          <p:cNvPr id="26" name="Connecteur droit avec flèche 25"/>
          <p:cNvCxnSpPr/>
          <p:nvPr/>
        </p:nvCxnSpPr>
        <p:spPr>
          <a:xfrm flipH="1">
            <a:off x="3124326" y="5495907"/>
            <a:ext cx="630910" cy="98165"/>
          </a:xfrm>
          <a:prstGeom prst="straightConnector1">
            <a:avLst/>
          </a:prstGeom>
          <a:ln>
            <a:solidFill>
              <a:srgbClr val="222BDE"/>
            </a:solidFill>
            <a:tailEnd type="arrow"/>
          </a:ln>
        </p:spPr>
        <p:style>
          <a:lnRef idx="2">
            <a:schemeClr val="accent1"/>
          </a:lnRef>
          <a:fillRef idx="0">
            <a:schemeClr val="accent1"/>
          </a:fillRef>
          <a:effectRef idx="1">
            <a:schemeClr val="accent1"/>
          </a:effectRef>
          <a:fontRef idx="minor">
            <a:schemeClr val="tx1"/>
          </a:fontRef>
        </p:style>
      </p:cxnSp>
      <p:sp>
        <p:nvSpPr>
          <p:cNvPr id="33" name="ZoneTexte 32"/>
          <p:cNvSpPr txBox="1"/>
          <p:nvPr/>
        </p:nvSpPr>
        <p:spPr>
          <a:xfrm>
            <a:off x="222184" y="6146731"/>
            <a:ext cx="1025742" cy="389423"/>
          </a:xfrm>
          <a:prstGeom prst="rect">
            <a:avLst/>
          </a:prstGeom>
          <a:noFill/>
        </p:spPr>
        <p:txBody>
          <a:bodyPr wrap="none" rtlCol="0">
            <a:spAutoFit/>
          </a:bodyPr>
          <a:lstStyle/>
          <a:p>
            <a:pPr>
              <a:buClr>
                <a:srgbClr val="FFFFFF"/>
              </a:buClr>
            </a:pPr>
            <a:r>
              <a:rPr lang="en-US" dirty="0" smtClean="0">
                <a:solidFill>
                  <a:srgbClr val="0000CC"/>
                </a:solidFill>
              </a:rPr>
              <a:t>source</a:t>
            </a:r>
            <a:endParaRPr lang="en-US" dirty="0">
              <a:solidFill>
                <a:srgbClr val="0000CC"/>
              </a:solidFill>
            </a:endParaRPr>
          </a:p>
        </p:txBody>
      </p:sp>
      <p:cxnSp>
        <p:nvCxnSpPr>
          <p:cNvPr id="34" name="Connecteur droit avec flèche 33"/>
          <p:cNvCxnSpPr/>
          <p:nvPr/>
        </p:nvCxnSpPr>
        <p:spPr>
          <a:xfrm flipV="1">
            <a:off x="818549" y="6146732"/>
            <a:ext cx="331137" cy="8130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9" name="Titre 1"/>
          <p:cNvSpPr>
            <a:spLocks noGrp="1"/>
          </p:cNvSpPr>
          <p:nvPr>
            <p:ph type="title"/>
          </p:nvPr>
        </p:nvSpPr>
        <p:spPr>
          <a:xfrm>
            <a:off x="2145" y="14"/>
            <a:ext cx="9906000" cy="709613"/>
          </a:xfrm>
        </p:spPr>
        <p:txBody>
          <a:bodyPr/>
          <a:lstStyle/>
          <a:p>
            <a:r>
              <a:rPr lang="en-US" dirty="0"/>
              <a:t>T</a:t>
            </a:r>
            <a:r>
              <a:rPr lang="en-US" dirty="0" smtClean="0"/>
              <a:t>ime-averaged profile at two ion energies</a:t>
            </a:r>
            <a:endParaRPr lang="en-US" dirty="0"/>
          </a:p>
        </p:txBody>
      </p:sp>
      <p:sp>
        <p:nvSpPr>
          <p:cNvPr id="19" name="ZoneTexte 10"/>
          <p:cNvSpPr txBox="1"/>
          <p:nvPr/>
        </p:nvSpPr>
        <p:spPr>
          <a:xfrm>
            <a:off x="3643443" y="5589254"/>
            <a:ext cx="4211459" cy="389423"/>
          </a:xfrm>
          <a:prstGeom prst="rect">
            <a:avLst/>
          </a:prstGeom>
          <a:noFill/>
        </p:spPr>
        <p:txBody>
          <a:bodyPr wrap="none" rtlCol="0">
            <a:spAutoFit/>
          </a:bodyPr>
          <a:lstStyle/>
          <a:p>
            <a:pPr>
              <a:buClr>
                <a:srgbClr val="FFFFFF"/>
              </a:buClr>
            </a:pPr>
            <a:r>
              <a:rPr lang="en-US" dirty="0" smtClean="0">
                <a:solidFill>
                  <a:srgbClr val="0000CC"/>
                </a:solidFill>
              </a:rPr>
              <a:t>Distance from the source = 2.2 m</a:t>
            </a:r>
            <a:endParaRPr lang="en-US" dirty="0">
              <a:solidFill>
                <a:srgbClr val="0000CC"/>
              </a:solidFill>
            </a:endParaRPr>
          </a:p>
        </p:txBody>
      </p:sp>
      <p:pic>
        <p:nvPicPr>
          <p:cNvPr id="20" name="Image 15"/>
          <p:cNvPicPr>
            <a:picLocks noChangeAspect="1"/>
          </p:cNvPicPr>
          <p:nvPr/>
        </p:nvPicPr>
        <p:blipFill rotWithShape="1">
          <a:blip r:embed="rId6" cstate="print">
            <a:extLst>
              <a:ext uri="{28A0092B-C50C-407E-A947-70E740481C1C}">
                <a14:useLocalDpi xmlns:a14="http://schemas.microsoft.com/office/drawing/2010/main" val="0"/>
              </a:ext>
            </a:extLst>
          </a:blip>
          <a:srcRect t="10977" b="8855"/>
          <a:stretch/>
        </p:blipFill>
        <p:spPr>
          <a:xfrm>
            <a:off x="4953000" y="1741418"/>
            <a:ext cx="4678252" cy="3463231"/>
          </a:xfrm>
          <a:prstGeom prst="rect">
            <a:avLst/>
          </a:prstGeom>
        </p:spPr>
      </p:pic>
      <p:grpSp>
        <p:nvGrpSpPr>
          <p:cNvPr id="24" name="Group 23"/>
          <p:cNvGrpSpPr/>
          <p:nvPr/>
        </p:nvGrpSpPr>
        <p:grpSpPr>
          <a:xfrm>
            <a:off x="6687268" y="2537368"/>
            <a:ext cx="1385551" cy="630595"/>
            <a:chOff x="6222154" y="2447928"/>
            <a:chExt cx="1385551" cy="630595"/>
          </a:xfrm>
        </p:grpSpPr>
        <p:cxnSp>
          <p:nvCxnSpPr>
            <p:cNvPr id="28" name="Straight Arrow Connector 27"/>
            <p:cNvCxnSpPr/>
            <p:nvPr/>
          </p:nvCxnSpPr>
          <p:spPr bwMode="auto">
            <a:xfrm flipV="1">
              <a:off x="6222154" y="3051848"/>
              <a:ext cx="1385551" cy="26675"/>
            </a:xfrm>
            <a:prstGeom prst="straightConnector1">
              <a:avLst/>
            </a:prstGeom>
            <a:solidFill>
              <a:schemeClr val="accent1"/>
            </a:solidFill>
            <a:ln w="5080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30" name="ZoneTexte 11"/>
            <p:cNvSpPr txBox="1"/>
            <p:nvPr/>
          </p:nvSpPr>
          <p:spPr>
            <a:xfrm>
              <a:off x="6292358" y="2447928"/>
              <a:ext cx="1225616" cy="389423"/>
            </a:xfrm>
            <a:prstGeom prst="rect">
              <a:avLst/>
            </a:prstGeom>
            <a:solidFill>
              <a:srgbClr val="FFFFFF"/>
            </a:solidFill>
          </p:spPr>
          <p:txBody>
            <a:bodyPr wrap="none" rtlCol="0">
              <a:spAutoFit/>
            </a:bodyPr>
            <a:lstStyle/>
            <a:p>
              <a:pPr>
                <a:buClr>
                  <a:srgbClr val="FFFFFF"/>
                </a:buClr>
              </a:pPr>
              <a:r>
                <a:rPr lang="en-US" dirty="0" smtClean="0">
                  <a:solidFill>
                    <a:srgbClr val="4D4D4D"/>
                  </a:solidFill>
                  <a:effectLst/>
                  <a:latin typeface="+mn-lt"/>
                </a:rPr>
                <a:t>variance</a:t>
              </a:r>
              <a:endParaRPr lang="en-US" sz="2400" dirty="0">
                <a:solidFill>
                  <a:srgbClr val="4D4D4D"/>
                </a:solidFill>
                <a:effectLst/>
                <a:latin typeface="+mn-lt"/>
              </a:endParaRPr>
            </a:p>
          </p:txBody>
        </p:sp>
      </p:grpSp>
      <p:sp>
        <p:nvSpPr>
          <p:cNvPr id="31"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14</a:t>
            </a:fld>
            <a:endParaRPr lang="en-US" sz="1200" dirty="0">
              <a:solidFill>
                <a:srgbClr val="320902"/>
              </a:solidFill>
            </a:endParaRPr>
          </a:p>
        </p:txBody>
      </p:sp>
    </p:spTree>
    <p:extLst>
      <p:ext uri="{BB962C8B-B14F-4D97-AF65-F5344CB8AC3E}">
        <p14:creationId xmlns:p14="http://schemas.microsoft.com/office/powerpoint/2010/main" val="203468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79691" y="1196752"/>
            <a:ext cx="6746620" cy="5040000"/>
          </a:xfrm>
          <a:prstGeom prst="rect">
            <a:avLst/>
          </a:prstGeom>
        </p:spPr>
      </p:pic>
      <p:sp>
        <p:nvSpPr>
          <p:cNvPr id="7" name="Titre 6"/>
          <p:cNvSpPr>
            <a:spLocks noGrp="1"/>
          </p:cNvSpPr>
          <p:nvPr>
            <p:ph type="title"/>
          </p:nvPr>
        </p:nvSpPr>
        <p:spPr>
          <a:xfrm>
            <a:off x="0" y="8914"/>
            <a:ext cx="9906000" cy="712362"/>
          </a:xfrm>
        </p:spPr>
        <p:txBody>
          <a:bodyPr>
            <a:noAutofit/>
          </a:bodyPr>
          <a:lstStyle/>
          <a:p>
            <a:r>
              <a:rPr lang="en-US" dirty="0" smtClean="0"/>
              <a:t>The beam spreading is different for different energies</a:t>
            </a:r>
            <a:endParaRPr lang="en-US" dirty="0"/>
          </a:p>
        </p:txBody>
      </p:sp>
      <p:pic>
        <p:nvPicPr>
          <p:cNvPr id="10" name="Imag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79500" y="1195200"/>
            <a:ext cx="6746620" cy="5040000"/>
          </a:xfrm>
          <a:prstGeom prst="rect">
            <a:avLst/>
          </a:prstGeom>
        </p:spPr>
      </p:pic>
      <p:sp>
        <p:nvSpPr>
          <p:cNvPr id="2" name="ZoneTexte 1"/>
          <p:cNvSpPr txBox="1"/>
          <p:nvPr/>
        </p:nvSpPr>
        <p:spPr>
          <a:xfrm>
            <a:off x="2505952" y="1450818"/>
            <a:ext cx="1318290" cy="684375"/>
          </a:xfrm>
          <a:prstGeom prst="rect">
            <a:avLst/>
          </a:prstGeom>
          <a:noFill/>
        </p:spPr>
        <p:txBody>
          <a:bodyPr wrap="none" rtlCol="0">
            <a:spAutoFit/>
          </a:bodyPr>
          <a:lstStyle/>
          <a:p>
            <a:pPr>
              <a:buClr>
                <a:srgbClr val="FFFFFF"/>
              </a:buClr>
            </a:pPr>
            <a:r>
              <a:rPr lang="en-US" dirty="0" smtClean="0">
                <a:solidFill>
                  <a:srgbClr val="0000FF"/>
                </a:solidFill>
              </a:rPr>
              <a:t>E = 70 </a:t>
            </a:r>
            <a:r>
              <a:rPr lang="en-US" dirty="0" err="1" smtClean="0">
                <a:solidFill>
                  <a:srgbClr val="0000FF"/>
                </a:solidFill>
              </a:rPr>
              <a:t>eV</a:t>
            </a:r>
            <a:endParaRPr lang="en-US" dirty="0" smtClean="0">
              <a:solidFill>
                <a:srgbClr val="0000FF"/>
              </a:solidFill>
            </a:endParaRPr>
          </a:p>
          <a:p>
            <a:pPr>
              <a:buClr>
                <a:srgbClr val="FFFFFF"/>
              </a:buClr>
            </a:pPr>
            <a:r>
              <a:rPr lang="en-US" dirty="0" smtClean="0">
                <a:solidFill>
                  <a:srgbClr val="800000"/>
                </a:solidFill>
              </a:rPr>
              <a:t>E = 30 </a:t>
            </a:r>
            <a:r>
              <a:rPr lang="en-US" dirty="0" err="1" smtClean="0">
                <a:solidFill>
                  <a:srgbClr val="800000"/>
                </a:solidFill>
              </a:rPr>
              <a:t>eV</a:t>
            </a:r>
            <a:endParaRPr lang="en-US" dirty="0" smtClean="0">
              <a:solidFill>
                <a:srgbClr val="800000"/>
              </a:solidFill>
            </a:endParaRPr>
          </a:p>
        </p:txBody>
      </p:sp>
      <p:sp>
        <p:nvSpPr>
          <p:cNvPr id="3" name="ZoneTexte 2"/>
          <p:cNvSpPr txBox="1"/>
          <p:nvPr/>
        </p:nvSpPr>
        <p:spPr>
          <a:xfrm rot="16200000">
            <a:off x="-578434" y="3302026"/>
            <a:ext cx="3577146" cy="389423"/>
          </a:xfrm>
          <a:prstGeom prst="rect">
            <a:avLst/>
          </a:prstGeom>
          <a:noFill/>
        </p:spPr>
        <p:txBody>
          <a:bodyPr wrap="none" rtlCol="0">
            <a:spAutoFit/>
          </a:bodyPr>
          <a:lstStyle/>
          <a:p>
            <a:pPr>
              <a:buClr>
                <a:srgbClr val="FFFFFF"/>
              </a:buClr>
            </a:pPr>
            <a:r>
              <a:rPr lang="en-US" dirty="0" smtClean="0">
                <a:solidFill>
                  <a:srgbClr val="FFFFFF"/>
                </a:solidFill>
              </a:rPr>
              <a:t>Radial variance of the beam</a:t>
            </a:r>
            <a:endParaRPr lang="en-US" dirty="0">
              <a:solidFill>
                <a:srgbClr val="FFFFFF"/>
              </a:solidFill>
            </a:endParaRPr>
          </a:p>
        </p:txBody>
      </p:sp>
      <p:sp>
        <p:nvSpPr>
          <p:cNvPr id="12" name="TextBox 9"/>
          <p:cNvSpPr txBox="1"/>
          <p:nvPr/>
        </p:nvSpPr>
        <p:spPr>
          <a:xfrm>
            <a:off x="9451915"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15</a:t>
            </a:fld>
            <a:endParaRPr lang="en-US" sz="1200" dirty="0">
              <a:solidFill>
                <a:srgbClr val="320902"/>
              </a:solidFill>
            </a:endParaRPr>
          </a:p>
        </p:txBody>
      </p:sp>
    </p:spTree>
    <p:extLst>
      <p:ext uri="{BB962C8B-B14F-4D97-AF65-F5344CB8AC3E}">
        <p14:creationId xmlns:p14="http://schemas.microsoft.com/office/powerpoint/2010/main" val="371110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stion_movi_an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3890"/>
          <a:stretch/>
        </p:blipFill>
        <p:spPr>
          <a:xfrm>
            <a:off x="614967" y="958889"/>
            <a:ext cx="8652342" cy="5394004"/>
          </a:xfrm>
          <a:prstGeom prst="rect">
            <a:avLst/>
          </a:prstGeom>
        </p:spPr>
      </p:pic>
      <p:sp>
        <p:nvSpPr>
          <p:cNvPr id="8" name="Title 7"/>
          <p:cNvSpPr>
            <a:spLocks noGrp="1"/>
          </p:cNvSpPr>
          <p:nvPr>
            <p:ph type="title"/>
          </p:nvPr>
        </p:nvSpPr>
        <p:spPr>
          <a:xfrm>
            <a:off x="0" y="14"/>
            <a:ext cx="9906000" cy="676275"/>
          </a:xfrm>
        </p:spPr>
        <p:txBody>
          <a:bodyPr/>
          <a:lstStyle/>
          <a:p>
            <a:r>
              <a:rPr lang="en-US" dirty="0"/>
              <a:t>I</a:t>
            </a:r>
            <a:r>
              <a:rPr lang="en-US" noProof="0" dirty="0" smtClean="0"/>
              <a:t>on </a:t>
            </a:r>
            <a:r>
              <a:rPr lang="en-US" dirty="0" smtClean="0"/>
              <a:t>t</a:t>
            </a:r>
            <a:r>
              <a:rPr lang="en-US" noProof="0" dirty="0" smtClean="0"/>
              <a:t>racers in simulated turbulent fields</a:t>
            </a:r>
            <a:endParaRPr lang="en-US" noProof="0" dirty="0"/>
          </a:p>
        </p:txBody>
      </p:sp>
      <p:sp>
        <p:nvSpPr>
          <p:cNvPr id="4" name="Rectangle 3"/>
          <p:cNvSpPr/>
          <p:nvPr/>
        </p:nvSpPr>
        <p:spPr>
          <a:xfrm>
            <a:off x="167119" y="5405305"/>
            <a:ext cx="9475668" cy="979328"/>
          </a:xfrm>
          <a:prstGeom prst="rect">
            <a:avLst/>
          </a:prstGeom>
        </p:spPr>
        <p:txBody>
          <a:bodyPr wrap="square">
            <a:spAutoFit/>
          </a:bodyPr>
          <a:lstStyle/>
          <a:p>
            <a:pPr>
              <a:buClr>
                <a:srgbClr val="FFFFFF"/>
              </a:buClr>
            </a:pPr>
            <a:r>
              <a:rPr lang="en-US" b="0" dirty="0" smtClean="0">
                <a:solidFill>
                  <a:schemeClr val="bg2">
                    <a:lumMod val="50000"/>
                  </a:schemeClr>
                </a:solidFill>
                <a:latin typeface="Arial"/>
                <a:cs typeface="Arial"/>
              </a:rPr>
              <a:t>GBS 3D fluid code</a:t>
            </a:r>
          </a:p>
          <a:p>
            <a:pPr>
              <a:buClr>
                <a:srgbClr val="FFFFFF"/>
              </a:buClr>
            </a:pPr>
            <a:r>
              <a:rPr lang="en-US" b="0" dirty="0" smtClean="0">
                <a:solidFill>
                  <a:schemeClr val="bg2">
                    <a:lumMod val="50000"/>
                  </a:schemeClr>
                </a:solidFill>
                <a:latin typeface="Arial"/>
                <a:cs typeface="Arial"/>
              </a:rPr>
              <a:t>Electrostatic, drift</a:t>
            </a:r>
            <a:r>
              <a:rPr lang="en-US" b="0" dirty="0">
                <a:solidFill>
                  <a:schemeClr val="bg2">
                    <a:lumMod val="50000"/>
                  </a:schemeClr>
                </a:solidFill>
                <a:latin typeface="Arial"/>
                <a:cs typeface="Arial"/>
              </a:rPr>
              <a:t>-reduced </a:t>
            </a:r>
            <a:r>
              <a:rPr lang="en-US" b="0" dirty="0" err="1">
                <a:solidFill>
                  <a:schemeClr val="bg2">
                    <a:lumMod val="50000"/>
                  </a:schemeClr>
                </a:solidFill>
                <a:latin typeface="Arial"/>
                <a:cs typeface="Arial"/>
              </a:rPr>
              <a:t>Braginskii</a:t>
            </a:r>
            <a:r>
              <a:rPr lang="en-US" b="0" dirty="0">
                <a:solidFill>
                  <a:schemeClr val="bg2">
                    <a:lumMod val="50000"/>
                  </a:schemeClr>
                </a:solidFill>
                <a:latin typeface="Arial"/>
                <a:cs typeface="Arial"/>
              </a:rPr>
              <a:t> </a:t>
            </a:r>
            <a:r>
              <a:rPr lang="en-US" b="0" dirty="0" smtClean="0">
                <a:solidFill>
                  <a:schemeClr val="bg2">
                    <a:lumMod val="50000"/>
                  </a:schemeClr>
                </a:solidFill>
                <a:latin typeface="Arial"/>
                <a:cs typeface="Arial"/>
              </a:rPr>
              <a:t>equations</a:t>
            </a:r>
          </a:p>
          <a:p>
            <a:pPr>
              <a:buClr>
                <a:srgbClr val="FFFFFF"/>
              </a:buClr>
            </a:pPr>
            <a:r>
              <a:rPr lang="en-US" b="0" dirty="0" smtClean="0">
                <a:solidFill>
                  <a:schemeClr val="bg2">
                    <a:lumMod val="50000"/>
                  </a:schemeClr>
                </a:solidFill>
                <a:latin typeface="Arial"/>
                <a:cs typeface="Arial"/>
              </a:rPr>
              <a:t>Tracer trajectory solver</a:t>
            </a:r>
            <a:endParaRPr lang="en-US" b="0" dirty="0">
              <a:solidFill>
                <a:schemeClr val="bg2">
                  <a:lumMod val="50000"/>
                </a:schemeClr>
              </a:solidFill>
              <a:latin typeface="Arial"/>
              <a:cs typeface="Arial"/>
            </a:endParaRPr>
          </a:p>
        </p:txBody>
      </p:sp>
      <p:sp>
        <p:nvSpPr>
          <p:cNvPr id="13" name="ZoneTexte 8"/>
          <p:cNvSpPr txBox="1"/>
          <p:nvPr/>
        </p:nvSpPr>
        <p:spPr>
          <a:xfrm>
            <a:off x="1372282" y="6384633"/>
            <a:ext cx="2782046" cy="384293"/>
          </a:xfrm>
          <a:prstGeom prst="rect">
            <a:avLst/>
          </a:prstGeom>
          <a:noFill/>
        </p:spPr>
        <p:txBody>
          <a:bodyPr wrap="square" rtlCol="0">
            <a:spAutoFit/>
          </a:bodyPr>
          <a:lstStyle/>
          <a:p>
            <a:pPr>
              <a:buClr>
                <a:srgbClr val="FFFFFF"/>
              </a:buClr>
            </a:pPr>
            <a:r>
              <a:rPr lang="fr-CH" sz="1400" b="0" i="1" dirty="0" smtClean="0">
                <a:solidFill>
                  <a:srgbClr val="262626"/>
                </a:solidFill>
              </a:rPr>
              <a:t>P. Ricci,  PoP 2009</a:t>
            </a:r>
            <a:endParaRPr lang="en-US" sz="1400" b="0" i="1" dirty="0">
              <a:solidFill>
                <a:srgbClr val="262626"/>
              </a:solidFill>
            </a:endParaRPr>
          </a:p>
        </p:txBody>
      </p:sp>
      <p:sp>
        <p:nvSpPr>
          <p:cNvPr id="9"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16</a:t>
            </a:fld>
            <a:endParaRPr lang="en-US" sz="1200" dirty="0">
              <a:solidFill>
                <a:srgbClr val="320902"/>
              </a:solidFill>
            </a:endParaRPr>
          </a:p>
        </p:txBody>
      </p:sp>
    </p:spTree>
    <p:extLst>
      <p:ext uri="{BB962C8B-B14F-4D97-AF65-F5344CB8AC3E}">
        <p14:creationId xmlns:p14="http://schemas.microsoft.com/office/powerpoint/2010/main" val="2381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506" y="0"/>
            <a:ext cx="9906000" cy="712688"/>
          </a:xfrm>
        </p:spPr>
        <p:txBody>
          <a:bodyPr/>
          <a:lstStyle/>
          <a:p>
            <a:r>
              <a:rPr lang="en-US" sz="2900" dirty="0" smtClean="0">
                <a:latin typeface="+mn-lt"/>
              </a:rPr>
              <a:t>Observation of non-diffusive transport regimes</a:t>
            </a:r>
            <a:endParaRPr lang="en-US" sz="2900" dirty="0">
              <a:latin typeface="+mn-lt"/>
            </a:endParaRPr>
          </a:p>
        </p:txBody>
      </p:sp>
      <p:sp>
        <p:nvSpPr>
          <p:cNvPr id="13" name="TextBox 12"/>
          <p:cNvSpPr txBox="1"/>
          <p:nvPr/>
        </p:nvSpPr>
        <p:spPr>
          <a:xfrm>
            <a:off x="9468556" y="6488668"/>
            <a:ext cx="469950" cy="389423"/>
          </a:xfrm>
          <a:prstGeom prst="rect">
            <a:avLst/>
          </a:prstGeom>
          <a:noFill/>
        </p:spPr>
        <p:txBody>
          <a:bodyPr wrap="none" rtlCol="0">
            <a:spAutoFit/>
          </a:bodyPr>
          <a:lstStyle/>
          <a:p>
            <a:r>
              <a:rPr lang="en-US" dirty="0" smtClean="0"/>
              <a:t>27</a:t>
            </a:r>
            <a:endParaRPr lang="en-US" dirty="0"/>
          </a:p>
        </p:txBody>
      </p:sp>
      <p:pic>
        <p:nvPicPr>
          <p:cNvPr id="9" name="Picture 8"/>
          <p:cNvPicPr>
            <a:picLocks noChangeAspect="1"/>
          </p:cNvPicPr>
          <p:nvPr/>
        </p:nvPicPr>
        <p:blipFill>
          <a:blip r:embed="rId3"/>
          <a:stretch>
            <a:fillRect/>
          </a:stretch>
        </p:blipFill>
        <p:spPr>
          <a:xfrm>
            <a:off x="301388" y="1415163"/>
            <a:ext cx="9318626" cy="5007611"/>
          </a:xfrm>
          <a:prstGeom prst="rect">
            <a:avLst/>
          </a:prstGeom>
        </p:spPr>
      </p:pic>
      <p:sp>
        <p:nvSpPr>
          <p:cNvPr id="4" name="ZoneTexte 3"/>
          <p:cNvSpPr txBox="1"/>
          <p:nvPr/>
        </p:nvSpPr>
        <p:spPr>
          <a:xfrm>
            <a:off x="3674718" y="6426028"/>
            <a:ext cx="5409967" cy="374034"/>
          </a:xfrm>
          <a:prstGeom prst="rect">
            <a:avLst/>
          </a:prstGeom>
          <a:noFill/>
        </p:spPr>
        <p:txBody>
          <a:bodyPr wrap="square" rtlCol="0">
            <a:spAutoFit/>
          </a:bodyPr>
          <a:lstStyle/>
          <a:p>
            <a:pPr fontAlgn="auto">
              <a:spcBef>
                <a:spcPts val="0"/>
              </a:spcBef>
              <a:spcAft>
                <a:spcPts val="0"/>
              </a:spcAft>
            </a:pPr>
            <a:r>
              <a:rPr lang="fr-CH" sz="1400" b="0" i="1" kern="0" dirty="0">
                <a:solidFill>
                  <a:srgbClr val="262626"/>
                </a:solidFill>
              </a:rPr>
              <a:t>K. Gustafson et </a:t>
            </a:r>
            <a:r>
              <a:rPr lang="fr-CH" sz="1400" b="0" i="1" kern="0" dirty="0" smtClean="0">
                <a:solidFill>
                  <a:srgbClr val="262626"/>
                </a:solidFill>
              </a:rPr>
              <a:t>al., </a:t>
            </a:r>
            <a:r>
              <a:rPr lang="en-US" sz="1400" b="0" i="1" kern="0" dirty="0" smtClean="0">
                <a:solidFill>
                  <a:srgbClr val="262626"/>
                </a:solidFill>
              </a:rPr>
              <a:t>PRL 2012; A</a:t>
            </a:r>
            <a:r>
              <a:rPr lang="en-US" sz="1400" b="0" i="1" kern="0" dirty="0">
                <a:solidFill>
                  <a:srgbClr val="262626"/>
                </a:solidFill>
              </a:rPr>
              <a:t>. Bovet et al</a:t>
            </a:r>
            <a:r>
              <a:rPr lang="en-US" sz="1400" b="0" i="1" kern="0" dirty="0" smtClean="0">
                <a:solidFill>
                  <a:srgbClr val="262626"/>
                </a:solidFill>
              </a:rPr>
              <a:t>., PRL 2014</a:t>
            </a:r>
            <a:endParaRPr lang="fr-FR" dirty="0">
              <a:solidFill>
                <a:srgbClr val="0000FF"/>
              </a:solidFill>
            </a:endParaRPr>
          </a:p>
        </p:txBody>
      </p:sp>
      <p:sp>
        <p:nvSpPr>
          <p:cNvPr id="10"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17</a:t>
            </a:fld>
            <a:endParaRPr lang="en-US" sz="1200" dirty="0">
              <a:solidFill>
                <a:srgbClr val="320902"/>
              </a:solidFill>
            </a:endParaRPr>
          </a:p>
        </p:txBody>
      </p:sp>
      <p:sp>
        <p:nvSpPr>
          <p:cNvPr id="7" name="Rectangle 6"/>
          <p:cNvSpPr/>
          <p:nvPr/>
        </p:nvSpPr>
        <p:spPr>
          <a:xfrm>
            <a:off x="646569" y="831747"/>
            <a:ext cx="8609726" cy="651460"/>
          </a:xfrm>
          <a:prstGeom prst="rect">
            <a:avLst/>
          </a:prstGeom>
        </p:spPr>
        <p:txBody>
          <a:bodyPr wrap="square">
            <a:spAutoFit/>
          </a:bodyPr>
          <a:lstStyle/>
          <a:p>
            <a:pPr algn="l">
              <a:lnSpc>
                <a:spcPct val="90000"/>
              </a:lnSpc>
            </a:pPr>
            <a:r>
              <a:rPr lang="en-US" dirty="0" smtClean="0">
                <a:solidFill>
                  <a:srgbClr val="0000FF"/>
                </a:solidFill>
                <a:latin typeface="Arial (Body)"/>
                <a:cs typeface="Arial (Body)"/>
              </a:rPr>
              <a:t>A synthetic diagnostic is applied to code output to </a:t>
            </a:r>
            <a:r>
              <a:rPr lang="en-US" dirty="0">
                <a:solidFill>
                  <a:srgbClr val="0000FF"/>
                </a:solidFill>
                <a:latin typeface="Arial (Body)"/>
                <a:cs typeface="Arial (Body)"/>
              </a:rPr>
              <a:t>map </a:t>
            </a:r>
            <a:r>
              <a:rPr lang="en-US" dirty="0" smtClean="0">
                <a:solidFill>
                  <a:srgbClr val="0000FF"/>
                </a:solidFill>
                <a:latin typeface="Arial (Body)"/>
                <a:cs typeface="Arial (Body)"/>
              </a:rPr>
              <a:t>the </a:t>
            </a:r>
            <a:r>
              <a:rPr lang="en-US" dirty="0">
                <a:solidFill>
                  <a:srgbClr val="0000FF"/>
                </a:solidFill>
                <a:latin typeface="Arial (Body)"/>
                <a:cs typeface="Arial (Body)"/>
              </a:rPr>
              <a:t>measured spreading with </a:t>
            </a:r>
            <a:r>
              <a:rPr lang="en-US" dirty="0" smtClean="0">
                <a:solidFill>
                  <a:srgbClr val="0000FF"/>
                </a:solidFill>
                <a:latin typeface="Arial (Body)"/>
                <a:cs typeface="Arial (Body)"/>
              </a:rPr>
              <a:t>distance to the particle </a:t>
            </a:r>
            <a:r>
              <a:rPr lang="en-US" dirty="0">
                <a:solidFill>
                  <a:srgbClr val="0000FF"/>
                </a:solidFill>
                <a:latin typeface="Arial (Body)"/>
                <a:cs typeface="Arial (Body)"/>
              </a:rPr>
              <a:t>spreading in </a:t>
            </a:r>
            <a:r>
              <a:rPr lang="en-US" dirty="0" smtClean="0">
                <a:solidFill>
                  <a:srgbClr val="0000FF"/>
                </a:solidFill>
                <a:latin typeface="Arial (Body)"/>
                <a:cs typeface="Arial (Body)"/>
              </a:rPr>
              <a:t>time</a:t>
            </a:r>
            <a:endParaRPr lang="en-US" dirty="0" smtClean="0">
              <a:solidFill>
                <a:srgbClr val="0000FF"/>
              </a:solidFill>
              <a:latin typeface="Arial (Body)"/>
              <a:cs typeface="Arial (Body)"/>
            </a:endParaRPr>
          </a:p>
        </p:txBody>
      </p:sp>
    </p:spTree>
    <p:extLst>
      <p:ext uri="{BB962C8B-B14F-4D97-AF65-F5344CB8AC3E}">
        <p14:creationId xmlns:p14="http://schemas.microsoft.com/office/powerpoint/2010/main" val="341925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906000" cy="719138"/>
          </a:xfrm>
        </p:spPr>
        <p:txBody>
          <a:bodyPr/>
          <a:lstStyle/>
          <a:p>
            <a:r>
              <a:rPr lang="en-US" dirty="0" smtClean="0"/>
              <a:t>Super-diffusion is caused by intermittent blobs</a:t>
            </a:r>
            <a:endParaRPr lang="en-US" dirty="0"/>
          </a:p>
        </p:txBody>
      </p:sp>
      <p:pic>
        <p:nvPicPr>
          <p:cNvPr id="22"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54" y="856129"/>
            <a:ext cx="9749433" cy="5062205"/>
          </a:xfrm>
          <a:prstGeom prst="rect">
            <a:avLst/>
          </a:prstGeom>
        </p:spPr>
      </p:pic>
      <p:sp>
        <p:nvSpPr>
          <p:cNvPr id="27" name="ZoneTexte 9"/>
          <p:cNvSpPr txBox="1"/>
          <p:nvPr/>
        </p:nvSpPr>
        <p:spPr>
          <a:xfrm>
            <a:off x="1573553" y="1133377"/>
            <a:ext cx="1797562" cy="646331"/>
          </a:xfrm>
          <a:prstGeom prst="rect">
            <a:avLst/>
          </a:prstGeom>
          <a:solidFill>
            <a:schemeClr val="tx1"/>
          </a:solidFill>
        </p:spPr>
        <p:txBody>
          <a:bodyPr wrap="none" rtlCol="0">
            <a:spAutoFit/>
          </a:bodyPr>
          <a:lstStyle/>
          <a:p>
            <a:pPr eaLnBrk="1" fontAlgn="auto" hangingPunct="1">
              <a:lnSpc>
                <a:spcPct val="100000"/>
              </a:lnSpc>
              <a:spcBef>
                <a:spcPts val="0"/>
              </a:spcBef>
              <a:spcAft>
                <a:spcPts val="0"/>
              </a:spcAft>
              <a:buClrTx/>
            </a:pPr>
            <a:r>
              <a:rPr kumimoji="0" lang="en-US" sz="1800" dirty="0" smtClean="0">
                <a:solidFill>
                  <a:prstClr val="black"/>
                </a:solidFill>
                <a:latin typeface="Century Gothic"/>
                <a:ea typeface="+mn-ea"/>
                <a:cs typeface="+mn-cs"/>
              </a:rPr>
              <a:t>E = 30 eV </a:t>
            </a:r>
          </a:p>
          <a:p>
            <a:pPr eaLnBrk="1" fontAlgn="auto" hangingPunct="1">
              <a:lnSpc>
                <a:spcPct val="100000"/>
              </a:lnSpc>
              <a:spcBef>
                <a:spcPts val="0"/>
              </a:spcBef>
              <a:spcAft>
                <a:spcPts val="0"/>
              </a:spcAft>
              <a:buClrTx/>
            </a:pPr>
            <a:r>
              <a:rPr kumimoji="0" lang="en-US" sz="1800" b="0" dirty="0" smtClean="0">
                <a:solidFill>
                  <a:prstClr val="black"/>
                </a:solidFill>
                <a:latin typeface="Century Gothic"/>
                <a:ea typeface="+mn-ea"/>
                <a:cs typeface="+mn-cs"/>
              </a:rPr>
              <a:t>Super-diffusive</a:t>
            </a:r>
            <a:endParaRPr kumimoji="0" lang="en-US" sz="1800" b="0" dirty="0">
              <a:solidFill>
                <a:prstClr val="black"/>
              </a:solidFill>
              <a:latin typeface="Century Gothic"/>
              <a:ea typeface="+mn-ea"/>
              <a:cs typeface="+mn-cs"/>
            </a:endParaRPr>
          </a:p>
        </p:txBody>
      </p:sp>
      <p:sp>
        <p:nvSpPr>
          <p:cNvPr id="28" name="ZoneTexte 10"/>
          <p:cNvSpPr txBox="1"/>
          <p:nvPr/>
        </p:nvSpPr>
        <p:spPr>
          <a:xfrm>
            <a:off x="6354714" y="1133377"/>
            <a:ext cx="1578114" cy="646331"/>
          </a:xfrm>
          <a:prstGeom prst="rect">
            <a:avLst/>
          </a:prstGeom>
          <a:solidFill>
            <a:schemeClr val="tx1"/>
          </a:solidFill>
        </p:spPr>
        <p:txBody>
          <a:bodyPr wrap="none" rtlCol="0">
            <a:spAutoFit/>
          </a:bodyPr>
          <a:lstStyle/>
          <a:p>
            <a:pPr eaLnBrk="1" fontAlgn="auto" hangingPunct="1">
              <a:lnSpc>
                <a:spcPct val="100000"/>
              </a:lnSpc>
              <a:spcBef>
                <a:spcPts val="0"/>
              </a:spcBef>
              <a:spcAft>
                <a:spcPts val="0"/>
              </a:spcAft>
              <a:buClrTx/>
            </a:pPr>
            <a:r>
              <a:rPr kumimoji="0" lang="en-US" sz="1800" dirty="0" smtClean="0">
                <a:solidFill>
                  <a:prstClr val="black"/>
                </a:solidFill>
                <a:latin typeface="Century Gothic"/>
                <a:ea typeface="+mn-ea"/>
                <a:cs typeface="+mn-cs"/>
              </a:rPr>
              <a:t>E = 70 eV</a:t>
            </a:r>
          </a:p>
          <a:p>
            <a:pPr eaLnBrk="1" fontAlgn="auto" hangingPunct="1">
              <a:lnSpc>
                <a:spcPct val="100000"/>
              </a:lnSpc>
              <a:spcBef>
                <a:spcPts val="0"/>
              </a:spcBef>
              <a:spcAft>
                <a:spcPts val="0"/>
              </a:spcAft>
              <a:buClrTx/>
            </a:pPr>
            <a:r>
              <a:rPr kumimoji="0" lang="en-US" sz="1800" b="0" dirty="0" smtClean="0">
                <a:solidFill>
                  <a:prstClr val="black"/>
                </a:solidFill>
                <a:latin typeface="Century Gothic"/>
                <a:ea typeface="+mn-ea"/>
                <a:cs typeface="+mn-cs"/>
              </a:rPr>
              <a:t>Sub-diffusive</a:t>
            </a:r>
            <a:endParaRPr kumimoji="0" lang="en-US" sz="1800" b="0" dirty="0">
              <a:solidFill>
                <a:prstClr val="black"/>
              </a:solidFill>
              <a:latin typeface="Century Gothic"/>
              <a:ea typeface="+mn-ea"/>
              <a:cs typeface="+mn-cs"/>
            </a:endParaRPr>
          </a:p>
        </p:txBody>
      </p:sp>
      <p:sp>
        <p:nvSpPr>
          <p:cNvPr id="11" name="TextBox 9"/>
          <p:cNvSpPr txBox="1"/>
          <p:nvPr/>
        </p:nvSpPr>
        <p:spPr>
          <a:xfrm>
            <a:off x="9466026" y="6372847"/>
            <a:ext cx="270251" cy="368904"/>
          </a:xfrm>
          <a:prstGeom prst="rect">
            <a:avLst/>
          </a:prstGeom>
          <a:noFill/>
        </p:spPr>
        <p:txBody>
          <a:bodyPr wrap="none" rtlCol="0">
            <a:spAutoFit/>
          </a:bodyPr>
          <a:lstStyle/>
          <a:p>
            <a:fld id="{256D4672-5475-EB4B-876B-66EF9572F223}" type="slidenum">
              <a:rPr lang="en-US" sz="1200" smtClean="0">
                <a:solidFill>
                  <a:srgbClr val="320902"/>
                </a:solidFill>
              </a:rPr>
              <a:t>18</a:t>
            </a:fld>
            <a:endParaRPr lang="en-US" sz="1200" dirty="0">
              <a:solidFill>
                <a:srgbClr val="320902"/>
              </a:solidFill>
            </a:endParaRPr>
          </a:p>
        </p:txBody>
      </p:sp>
      <p:grpSp>
        <p:nvGrpSpPr>
          <p:cNvPr id="3" name="Group 2"/>
          <p:cNvGrpSpPr/>
          <p:nvPr/>
        </p:nvGrpSpPr>
        <p:grpSpPr>
          <a:xfrm>
            <a:off x="1778763" y="5502090"/>
            <a:ext cx="2482793" cy="1253772"/>
            <a:chOff x="1665875" y="5487979"/>
            <a:chExt cx="2482793" cy="1253772"/>
          </a:xfrm>
        </p:grpSpPr>
        <p:pic>
          <p:nvPicPr>
            <p:cNvPr id="14" name="Picture 13" descr="Turbulence_TORPEX.png"/>
            <p:cNvPicPr>
              <a:picLocks noChangeAspect="1"/>
            </p:cNvPicPr>
            <p:nvPr/>
          </p:nvPicPr>
          <p:blipFill rotWithShape="1">
            <a:blip r:embed="rId4">
              <a:extLst>
                <a:ext uri="{28A0092B-C50C-407E-A947-70E740481C1C}">
                  <a14:useLocalDpi xmlns:a14="http://schemas.microsoft.com/office/drawing/2010/main" val="0"/>
                </a:ext>
              </a:extLst>
            </a:blip>
            <a:srcRect l="16389" t="20103" r="43531" b="55982"/>
            <a:stretch/>
          </p:blipFill>
          <p:spPr>
            <a:xfrm>
              <a:off x="1665875" y="5487979"/>
              <a:ext cx="2482793" cy="1253772"/>
            </a:xfrm>
            <a:prstGeom prst="rect">
              <a:avLst/>
            </a:prstGeom>
          </p:spPr>
        </p:pic>
        <p:sp>
          <p:nvSpPr>
            <p:cNvPr id="15" name="Oval 14"/>
            <p:cNvSpPr/>
            <p:nvPr/>
          </p:nvSpPr>
          <p:spPr bwMode="auto">
            <a:xfrm>
              <a:off x="3179482" y="6015890"/>
              <a:ext cx="242291" cy="223653"/>
            </a:xfrm>
            <a:prstGeom prst="ellipse">
              <a:avLst/>
            </a:prstGeom>
            <a:noFill/>
            <a:ln w="508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90"/>
                </a:solidFill>
                <a:effectLst>
                  <a:outerShdw blurRad="38100" dist="38100" dir="2700000" algn="tl">
                    <a:srgbClr val="000000">
                      <a:alpha val="43137"/>
                    </a:srgbClr>
                  </a:outerShdw>
                </a:effectLst>
                <a:latin typeface="Gill Sans" pitchFamily="48" charset="0"/>
              </a:endParaRPr>
            </a:p>
          </p:txBody>
        </p:sp>
        <p:cxnSp>
          <p:nvCxnSpPr>
            <p:cNvPr id="16" name="Straight Arrow Connector 15"/>
            <p:cNvCxnSpPr/>
            <p:nvPr/>
          </p:nvCxnSpPr>
          <p:spPr bwMode="auto">
            <a:xfrm flipV="1">
              <a:off x="3039267" y="5835315"/>
              <a:ext cx="507572" cy="582142"/>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nvGrpSpPr>
          <p:cNvPr id="17" name="Group 16"/>
          <p:cNvGrpSpPr/>
          <p:nvPr/>
        </p:nvGrpSpPr>
        <p:grpSpPr>
          <a:xfrm>
            <a:off x="6397496" y="5487979"/>
            <a:ext cx="2612111" cy="1253772"/>
            <a:chOff x="6094526" y="800790"/>
            <a:chExt cx="2612111" cy="1253772"/>
          </a:xfrm>
        </p:grpSpPr>
        <p:pic>
          <p:nvPicPr>
            <p:cNvPr id="18" name="Picture 17" descr="Turbulence_TORPEX.png"/>
            <p:cNvPicPr>
              <a:picLocks noChangeAspect="1"/>
            </p:cNvPicPr>
            <p:nvPr/>
          </p:nvPicPr>
          <p:blipFill rotWithShape="1">
            <a:blip r:embed="rId4">
              <a:extLst>
                <a:ext uri="{28A0092B-C50C-407E-A947-70E740481C1C}">
                  <a14:useLocalDpi xmlns:a14="http://schemas.microsoft.com/office/drawing/2010/main" val="0"/>
                </a:ext>
              </a:extLst>
            </a:blip>
            <a:srcRect l="16389" t="20103" r="41443" b="55982"/>
            <a:stretch/>
          </p:blipFill>
          <p:spPr>
            <a:xfrm>
              <a:off x="6094526" y="800790"/>
              <a:ext cx="2612111" cy="1253772"/>
            </a:xfrm>
            <a:prstGeom prst="rect">
              <a:avLst/>
            </a:prstGeom>
          </p:spPr>
        </p:pic>
        <p:grpSp>
          <p:nvGrpSpPr>
            <p:cNvPr id="19" name="Group 18"/>
            <p:cNvGrpSpPr/>
            <p:nvPr/>
          </p:nvGrpSpPr>
          <p:grpSpPr>
            <a:xfrm>
              <a:off x="7186902" y="898805"/>
              <a:ext cx="1059486" cy="977987"/>
              <a:chOff x="6634063" y="898804"/>
              <a:chExt cx="977987" cy="977987"/>
            </a:xfrm>
          </p:grpSpPr>
          <p:sp>
            <p:nvSpPr>
              <p:cNvPr id="21" name="Oval 20"/>
              <p:cNvSpPr/>
              <p:nvPr/>
            </p:nvSpPr>
            <p:spPr bwMode="auto">
              <a:xfrm>
                <a:off x="6634063" y="898804"/>
                <a:ext cx="977987" cy="977987"/>
              </a:xfrm>
              <a:prstGeom prst="ellipse">
                <a:avLst/>
              </a:prstGeom>
              <a:noFill/>
              <a:ln w="508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90"/>
                  </a:solidFill>
                  <a:effectLst>
                    <a:outerShdw blurRad="38100" dist="38100" dir="2700000" algn="tl">
                      <a:srgbClr val="000000">
                        <a:alpha val="43137"/>
                      </a:srgbClr>
                    </a:outerShdw>
                  </a:effectLst>
                  <a:latin typeface="Gill Sans" pitchFamily="48" charset="0"/>
                </a:endParaRPr>
              </a:p>
            </p:txBody>
          </p:sp>
          <p:cxnSp>
            <p:nvCxnSpPr>
              <p:cNvPr id="23" name="Straight Arrow Connector 22"/>
              <p:cNvCxnSpPr/>
              <p:nvPr/>
            </p:nvCxnSpPr>
            <p:spPr bwMode="auto">
              <a:xfrm>
                <a:off x="7041081" y="1863207"/>
                <a:ext cx="271253" cy="0"/>
              </a:xfrm>
              <a:prstGeom prst="straightConnector1">
                <a:avLst/>
              </a:prstGeom>
              <a:solidFill>
                <a:schemeClr val="accent1"/>
              </a:solidFill>
              <a:ln w="508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cxnSp>
          <p:nvCxnSpPr>
            <p:cNvPr id="20" name="Straight Arrow Connector 19"/>
            <p:cNvCxnSpPr/>
            <p:nvPr/>
          </p:nvCxnSpPr>
          <p:spPr bwMode="auto">
            <a:xfrm flipV="1">
              <a:off x="7507988" y="1114045"/>
              <a:ext cx="507572" cy="582142"/>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sp>
        <p:nvSpPr>
          <p:cNvPr id="24" name="ZoneTexte 8"/>
          <p:cNvSpPr txBox="1"/>
          <p:nvPr/>
        </p:nvSpPr>
        <p:spPr>
          <a:xfrm>
            <a:off x="152270" y="5457793"/>
            <a:ext cx="1472961" cy="668987"/>
          </a:xfrm>
          <a:prstGeom prst="rect">
            <a:avLst/>
          </a:prstGeom>
          <a:solidFill>
            <a:srgbClr val="FFFFFF"/>
          </a:solidFill>
          <a:ln>
            <a:solidFill>
              <a:srgbClr val="FFFFFF"/>
            </a:solidFill>
          </a:ln>
        </p:spPr>
        <p:txBody>
          <a:bodyPr wrap="square" rtlCol="0">
            <a:spAutoFit/>
          </a:bodyPr>
          <a:lstStyle/>
          <a:p>
            <a:pPr algn="l" fontAlgn="auto">
              <a:spcBef>
                <a:spcPts val="0"/>
              </a:spcBef>
              <a:spcAft>
                <a:spcPts val="0"/>
              </a:spcAft>
            </a:pPr>
            <a:r>
              <a:rPr lang="fr-CH" sz="1400" b="0" i="1" kern="0" dirty="0" smtClean="0">
                <a:solidFill>
                  <a:srgbClr val="000090"/>
                </a:solidFill>
                <a:effectLst/>
              </a:rPr>
              <a:t>A. Bovet</a:t>
            </a:r>
            <a:r>
              <a:rPr lang="fr-CH" sz="1400" b="0" i="1" kern="0" noProof="0" dirty="0" smtClean="0">
                <a:solidFill>
                  <a:srgbClr val="000090"/>
                </a:solidFill>
                <a:effectLst/>
              </a:rPr>
              <a:t> et al.</a:t>
            </a:r>
            <a:r>
              <a:rPr lang="en-US" sz="1400" b="0" i="1" kern="0" noProof="0" dirty="0" smtClean="0">
                <a:solidFill>
                  <a:srgbClr val="000090"/>
                </a:solidFill>
                <a:effectLst/>
              </a:rPr>
              <a:t>, </a:t>
            </a:r>
            <a:r>
              <a:rPr lang="fr-CH" sz="1400" b="0" i="1" kern="0" dirty="0" smtClean="0">
                <a:solidFill>
                  <a:srgbClr val="000090"/>
                </a:solidFill>
                <a:effectLst/>
              </a:rPr>
              <a:t>PRL </a:t>
            </a:r>
            <a:r>
              <a:rPr lang="is-IS" sz="1400" b="0" i="1" kern="0" dirty="0" smtClean="0">
                <a:solidFill>
                  <a:srgbClr val="000090"/>
                </a:solidFill>
                <a:effectLst/>
              </a:rPr>
              <a:t>2014</a:t>
            </a:r>
            <a:endParaRPr lang="is-IS" sz="1400" b="0" i="1" kern="0" dirty="0">
              <a:solidFill>
                <a:srgbClr val="000090"/>
              </a:solidFill>
              <a:effectLst/>
            </a:endParaRPr>
          </a:p>
        </p:txBody>
      </p:sp>
    </p:spTree>
    <p:extLst>
      <p:ext uri="{BB962C8B-B14F-4D97-AF65-F5344CB8AC3E}">
        <p14:creationId xmlns:p14="http://schemas.microsoft.com/office/powerpoint/2010/main" val="17039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906000" cy="719138"/>
          </a:xfrm>
        </p:spPr>
        <p:txBody>
          <a:bodyPr/>
          <a:lstStyle/>
          <a:p>
            <a:r>
              <a:rPr lang="en-US" dirty="0" smtClean="0"/>
              <a:t>Conclusions</a:t>
            </a:r>
            <a:endParaRPr lang="en-US" dirty="0"/>
          </a:p>
        </p:txBody>
      </p:sp>
      <p:sp>
        <p:nvSpPr>
          <p:cNvPr id="9" name="Rectangle 3"/>
          <p:cNvSpPr txBox="1">
            <a:spLocks noChangeArrowheads="1"/>
          </p:cNvSpPr>
          <p:nvPr/>
        </p:nvSpPr>
        <p:spPr>
          <a:xfrm>
            <a:off x="611529" y="950680"/>
            <a:ext cx="9031827" cy="5728961"/>
          </a:xfrm>
          <a:prstGeom prst="rect">
            <a:avLst/>
          </a:prstGeom>
          <a:noFill/>
          <a:ln/>
        </p:spPr>
        <p:txBody>
          <a:bodyPr>
            <a:normAutofit/>
          </a:bodyPr>
          <a:lstStyle>
            <a:lvl1pPr marL="342900" indent="-342900" algn="l" rtl="0" eaLnBrk="0" fontAlgn="base" hangingPunct="0">
              <a:lnSpc>
                <a:spcPts val="3000"/>
              </a:lnSpc>
              <a:spcBef>
                <a:spcPct val="0"/>
              </a:spcBef>
              <a:spcAft>
                <a:spcPct val="0"/>
              </a:spcAft>
              <a:buClr>
                <a:srgbClr val="CC0000"/>
              </a:buClr>
              <a:buFont typeface="Wingdings" charset="0"/>
              <a:buChar char="q"/>
              <a:defRPr kumimoji="1" sz="2000">
                <a:solidFill>
                  <a:srgbClr val="000000"/>
                </a:solidFill>
                <a:latin typeface="+mn-lt"/>
                <a:ea typeface="ＭＳ Ｐゴシック" charset="0"/>
                <a:cs typeface="ＭＳ Ｐゴシック" charset="0"/>
              </a:defRPr>
            </a:lvl1pPr>
            <a:lvl2pPr marL="742950" indent="-285750" algn="l" rtl="0" eaLnBrk="0" fontAlgn="base" hangingPunct="0">
              <a:lnSpc>
                <a:spcPts val="3000"/>
              </a:lnSpc>
              <a:spcBef>
                <a:spcPct val="10000"/>
              </a:spcBef>
              <a:spcAft>
                <a:spcPct val="10000"/>
              </a:spcAft>
              <a:buClr>
                <a:srgbClr val="CC0000"/>
              </a:buClr>
              <a:buChar char="•"/>
              <a:defRPr kumimoji="1" sz="2000">
                <a:solidFill>
                  <a:srgbClr val="0000FF"/>
                </a:solidFill>
                <a:latin typeface="+mn-lt"/>
                <a:ea typeface="ＭＳ Ｐゴシック" charset="0"/>
              </a:defRPr>
            </a:lvl2pPr>
            <a:lvl3pPr marL="1143000" indent="-228600" algn="l" rtl="0" eaLnBrk="0" fontAlgn="base" hangingPunct="0">
              <a:lnSpc>
                <a:spcPts val="2300"/>
              </a:lnSpc>
              <a:spcBef>
                <a:spcPct val="0"/>
              </a:spcBef>
              <a:spcAft>
                <a:spcPct val="0"/>
              </a:spcAft>
              <a:buClr>
                <a:srgbClr val="CC0000"/>
              </a:buClr>
              <a:buFont typeface="Wingdings" charset="0"/>
              <a:buChar char="Ø"/>
              <a:defRPr kumimoji="1">
                <a:solidFill>
                  <a:schemeClr val="bg1"/>
                </a:solidFill>
                <a:latin typeface="+mn-lt"/>
                <a:ea typeface="ＭＳ Ｐゴシック" charset="0"/>
              </a:defRPr>
            </a:lvl3pPr>
            <a:lvl4pPr marL="1600200" indent="-228600" algn="l" rtl="0" eaLnBrk="0" fontAlgn="base" hangingPunct="0">
              <a:lnSpc>
                <a:spcPts val="2300"/>
              </a:lnSpc>
              <a:spcBef>
                <a:spcPct val="0"/>
              </a:spcBef>
              <a:spcAft>
                <a:spcPct val="0"/>
              </a:spcAft>
              <a:buClr>
                <a:srgbClr val="CC0000"/>
              </a:buClr>
              <a:buFont typeface="Wingdings" charset="0"/>
              <a:buChar char="v"/>
              <a:defRPr kumimoji="1" sz="1600">
                <a:solidFill>
                  <a:schemeClr val="accent2"/>
                </a:solidFill>
                <a:latin typeface="+mn-lt"/>
                <a:ea typeface="ＭＳ Ｐゴシック" charset="0"/>
              </a:defRPr>
            </a:lvl4pPr>
            <a:lvl5pPr marL="2057400" indent="-228600" algn="l" rtl="0" eaLnBrk="0" fontAlgn="base" hangingPunct="0">
              <a:lnSpc>
                <a:spcPts val="2300"/>
              </a:lnSpc>
              <a:spcBef>
                <a:spcPct val="0"/>
              </a:spcBef>
              <a:spcAft>
                <a:spcPct val="0"/>
              </a:spcAft>
              <a:buChar char="»"/>
              <a:defRPr kumimoji="1" sz="1200">
                <a:solidFill>
                  <a:srgbClr val="000000"/>
                </a:solidFill>
                <a:latin typeface="+mn-lt"/>
                <a:ea typeface="ＭＳ Ｐゴシック" charset="0"/>
              </a:defRPr>
            </a:lvl5pPr>
            <a:lvl6pPr marL="2514600" indent="-228600" algn="l" rtl="0" eaLnBrk="0" fontAlgn="base" hangingPunct="0">
              <a:lnSpc>
                <a:spcPts val="2300"/>
              </a:lnSpc>
              <a:spcBef>
                <a:spcPct val="0"/>
              </a:spcBef>
              <a:spcAft>
                <a:spcPct val="0"/>
              </a:spcAft>
              <a:buChar char="»"/>
              <a:defRPr kumimoji="1" sz="1200">
                <a:solidFill>
                  <a:srgbClr val="000000"/>
                </a:solidFill>
                <a:latin typeface="+mn-lt"/>
              </a:defRPr>
            </a:lvl6pPr>
            <a:lvl7pPr marL="2971800" indent="-228600" algn="l" rtl="0" eaLnBrk="0" fontAlgn="base" hangingPunct="0">
              <a:lnSpc>
                <a:spcPts val="2300"/>
              </a:lnSpc>
              <a:spcBef>
                <a:spcPct val="0"/>
              </a:spcBef>
              <a:spcAft>
                <a:spcPct val="0"/>
              </a:spcAft>
              <a:buChar char="»"/>
              <a:defRPr kumimoji="1" sz="1200">
                <a:solidFill>
                  <a:srgbClr val="000000"/>
                </a:solidFill>
                <a:latin typeface="+mn-lt"/>
              </a:defRPr>
            </a:lvl7pPr>
            <a:lvl8pPr marL="3429000" indent="-228600" algn="l" rtl="0" eaLnBrk="0" fontAlgn="base" hangingPunct="0">
              <a:lnSpc>
                <a:spcPts val="2300"/>
              </a:lnSpc>
              <a:spcBef>
                <a:spcPct val="0"/>
              </a:spcBef>
              <a:spcAft>
                <a:spcPct val="0"/>
              </a:spcAft>
              <a:buChar char="»"/>
              <a:defRPr kumimoji="1" sz="1200">
                <a:solidFill>
                  <a:srgbClr val="000000"/>
                </a:solidFill>
                <a:latin typeface="+mn-lt"/>
              </a:defRPr>
            </a:lvl8pPr>
            <a:lvl9pPr marL="3886200" indent="-228600" algn="l" rtl="0" eaLnBrk="0" fontAlgn="base" hangingPunct="0">
              <a:lnSpc>
                <a:spcPts val="2300"/>
              </a:lnSpc>
              <a:spcBef>
                <a:spcPct val="0"/>
              </a:spcBef>
              <a:spcAft>
                <a:spcPct val="0"/>
              </a:spcAft>
              <a:buChar char="»"/>
              <a:defRPr kumimoji="1" sz="1200">
                <a:solidFill>
                  <a:srgbClr val="000000"/>
                </a:solidFill>
                <a:latin typeface="+mn-lt"/>
              </a:defRPr>
            </a:lvl9pPr>
          </a:lstStyle>
          <a:p>
            <a:pPr marL="0" lvl="1" indent="0">
              <a:spcBef>
                <a:spcPts val="600"/>
              </a:spcBef>
              <a:spcAft>
                <a:spcPts val="600"/>
              </a:spcAft>
              <a:buNone/>
            </a:pPr>
            <a:r>
              <a:rPr lang="fr-CH" dirty="0" smtClean="0"/>
              <a:t>In a simple magnetised plasma different </a:t>
            </a:r>
            <a:r>
              <a:rPr lang="fr-CH" dirty="0"/>
              <a:t>non-diffusive regimes for suprathermal ions depending on their energy and turbulence </a:t>
            </a:r>
            <a:r>
              <a:rPr lang="fr-CH" dirty="0" smtClean="0"/>
              <a:t>amplitude</a:t>
            </a:r>
          </a:p>
          <a:p>
            <a:pPr marL="0" lvl="1" indent="0">
              <a:spcBef>
                <a:spcPts val="600"/>
              </a:spcBef>
              <a:spcAft>
                <a:spcPts val="600"/>
              </a:spcAft>
              <a:buNone/>
            </a:pPr>
            <a:endParaRPr lang="fr-CH" dirty="0" smtClean="0"/>
          </a:p>
          <a:p>
            <a:pPr marL="0" lvl="1" indent="0">
              <a:spcBef>
                <a:spcPts val="600"/>
              </a:spcBef>
              <a:spcAft>
                <a:spcPts val="600"/>
              </a:spcAft>
              <a:buNone/>
            </a:pPr>
            <a:r>
              <a:rPr lang="fr-CH" dirty="0" smtClean="0"/>
              <a:t>Transport regimes </a:t>
            </a:r>
            <a:r>
              <a:rPr lang="fr-CH" dirty="0"/>
              <a:t>of fast ions are associated with turbulence orbit averaging </a:t>
            </a:r>
            <a:r>
              <a:rPr lang="fr-CH" dirty="0" smtClean="0"/>
              <a:t>effects</a:t>
            </a:r>
          </a:p>
          <a:p>
            <a:pPr marL="0" lvl="1" indent="0">
              <a:spcBef>
                <a:spcPts val="600"/>
              </a:spcBef>
              <a:spcAft>
                <a:spcPts val="600"/>
              </a:spcAft>
              <a:buNone/>
            </a:pPr>
            <a:endParaRPr lang="en-US" dirty="0" smtClean="0"/>
          </a:p>
          <a:p>
            <a:pPr marL="0" lvl="1" indent="0">
              <a:spcBef>
                <a:spcPts val="600"/>
              </a:spcBef>
              <a:spcAft>
                <a:spcPts val="600"/>
              </a:spcAft>
              <a:buNone/>
            </a:pPr>
            <a:r>
              <a:rPr lang="fr-CH" dirty="0" smtClean="0"/>
              <a:t>Intermittent blobs give rise to fast ion super-diffusion</a:t>
            </a:r>
          </a:p>
        </p:txBody>
      </p:sp>
      <p:sp>
        <p:nvSpPr>
          <p:cNvPr id="5" name="TextBox 9"/>
          <p:cNvSpPr txBox="1"/>
          <p:nvPr/>
        </p:nvSpPr>
        <p:spPr>
          <a:xfrm>
            <a:off x="9480137" y="6372847"/>
            <a:ext cx="270251" cy="368904"/>
          </a:xfrm>
          <a:prstGeom prst="rect">
            <a:avLst/>
          </a:prstGeom>
          <a:noFill/>
        </p:spPr>
        <p:txBody>
          <a:bodyPr wrap="none" rtlCol="0">
            <a:spAutoFit/>
          </a:bodyPr>
          <a:lstStyle/>
          <a:p>
            <a:fld id="{256D4672-5475-EB4B-876B-66EF9572F223}" type="slidenum">
              <a:rPr lang="en-US" sz="1200" smtClean="0">
                <a:solidFill>
                  <a:srgbClr val="320902"/>
                </a:solidFill>
              </a:rPr>
              <a:t>19</a:t>
            </a:fld>
            <a:endParaRPr lang="en-US" sz="1200" dirty="0">
              <a:solidFill>
                <a:srgbClr val="320902"/>
              </a:solidFill>
            </a:endParaRPr>
          </a:p>
        </p:txBody>
      </p:sp>
    </p:spTree>
    <p:extLst>
      <p:ext uri="{BB962C8B-B14F-4D97-AF65-F5344CB8AC3E}">
        <p14:creationId xmlns:p14="http://schemas.microsoft.com/office/powerpoint/2010/main" val="21014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2420" y="1191675"/>
            <a:ext cx="8997162" cy="5169132"/>
          </a:xfrm>
        </p:spPr>
        <p:txBody>
          <a:bodyPr/>
          <a:lstStyle/>
          <a:p>
            <a:pPr marL="253305" indent="0">
              <a:buClrTx/>
              <a:buNone/>
            </a:pPr>
            <a:r>
              <a:rPr lang="en-US" sz="2000" b="1" dirty="0" smtClean="0">
                <a:solidFill>
                  <a:srgbClr val="0000FF"/>
                </a:solidFill>
                <a:latin typeface="+mn-lt"/>
              </a:rPr>
              <a:t>A key feature of the burning plasma regime is the self-heating process via the suprathermal </a:t>
            </a:r>
            <a:r>
              <a:rPr lang="en-US" sz="2000" b="1" dirty="0" smtClean="0">
                <a:solidFill>
                  <a:srgbClr val="0000FF"/>
                </a:solidFill>
                <a:latin typeface="Symbol" charset="2"/>
                <a:cs typeface="Symbol" charset="2"/>
              </a:rPr>
              <a:t>a</a:t>
            </a:r>
            <a:r>
              <a:rPr lang="en-US" sz="2000" b="1" dirty="0" smtClean="0">
                <a:solidFill>
                  <a:srgbClr val="0000FF"/>
                </a:solidFill>
                <a:latin typeface="+mn-lt"/>
              </a:rPr>
              <a:t>-particles</a:t>
            </a:r>
            <a:br>
              <a:rPr lang="en-US" sz="2000" b="1" dirty="0" smtClean="0">
                <a:solidFill>
                  <a:srgbClr val="0000FF"/>
                </a:solidFill>
                <a:latin typeface="+mn-lt"/>
              </a:rPr>
            </a:br>
            <a:endParaRPr lang="en-US" sz="2000" b="1" dirty="0" smtClean="0">
              <a:solidFill>
                <a:srgbClr val="0000FF"/>
              </a:solidFill>
              <a:latin typeface="+mn-lt"/>
            </a:endParaRPr>
          </a:p>
          <a:p>
            <a:pPr marL="253305" indent="0">
              <a:buClrTx/>
              <a:buNone/>
            </a:pPr>
            <a:r>
              <a:rPr lang="en-US" sz="2000" b="1" dirty="0" smtClean="0">
                <a:solidFill>
                  <a:srgbClr val="0000FF"/>
                </a:solidFill>
                <a:latin typeface="+mn-lt"/>
              </a:rPr>
              <a:t>In addition to (resonant</a:t>
            </a:r>
            <a:r>
              <a:rPr lang="en-US" sz="2000" b="1" dirty="0" smtClean="0">
                <a:solidFill>
                  <a:srgbClr val="0000FF"/>
                </a:solidFill>
                <a:latin typeface="+mn-lt"/>
              </a:rPr>
              <a:t>) </a:t>
            </a:r>
            <a:r>
              <a:rPr lang="en-US" sz="2000" b="1" dirty="0" smtClean="0">
                <a:solidFill>
                  <a:srgbClr val="0000FF"/>
                </a:solidFill>
                <a:latin typeface="+mn-lt"/>
              </a:rPr>
              <a:t>low and high frequency coherent modes, turbulence </a:t>
            </a:r>
            <a:r>
              <a:rPr lang="en-US" sz="2000" b="1" dirty="0">
                <a:solidFill>
                  <a:srgbClr val="0000FF"/>
                </a:solidFill>
                <a:latin typeface="+mn-lt"/>
              </a:rPr>
              <a:t>could cause transport of fast </a:t>
            </a:r>
            <a:r>
              <a:rPr lang="en-US" sz="2000" b="1" dirty="0" smtClean="0">
                <a:solidFill>
                  <a:srgbClr val="0000FF"/>
                </a:solidFill>
                <a:latin typeface="+mn-lt"/>
              </a:rPr>
              <a:t>ions</a:t>
            </a:r>
            <a:br>
              <a:rPr lang="en-US" sz="2000" b="1" dirty="0" smtClean="0">
                <a:solidFill>
                  <a:srgbClr val="0000FF"/>
                </a:solidFill>
                <a:latin typeface="+mn-lt"/>
              </a:rPr>
            </a:br>
            <a:endParaRPr lang="en-US" sz="2000" b="1" dirty="0" smtClean="0">
              <a:solidFill>
                <a:srgbClr val="0000FF"/>
              </a:solidFill>
              <a:latin typeface="+mn-lt"/>
            </a:endParaRPr>
          </a:p>
          <a:p>
            <a:pPr marL="253305" indent="0">
              <a:buClrTx/>
              <a:buNone/>
            </a:pPr>
            <a:r>
              <a:rPr lang="en-US" sz="2000" b="1" dirty="0" smtClean="0">
                <a:solidFill>
                  <a:srgbClr val="0000FF"/>
                </a:solidFill>
                <a:latin typeface="+mn-lt"/>
              </a:rPr>
              <a:t>Large </a:t>
            </a:r>
            <a:r>
              <a:rPr lang="en-US" sz="2000" b="1" dirty="0">
                <a:solidFill>
                  <a:srgbClr val="0000FF"/>
                </a:solidFill>
                <a:latin typeface="+mn-lt"/>
              </a:rPr>
              <a:t>fast ion orbits are expected to </a:t>
            </a:r>
            <a:r>
              <a:rPr lang="en-US" sz="2000" b="1" dirty="0" smtClean="0">
                <a:solidFill>
                  <a:srgbClr val="0000FF"/>
                </a:solidFill>
                <a:latin typeface="+mn-lt"/>
              </a:rPr>
              <a:t/>
            </a:r>
            <a:br>
              <a:rPr lang="en-US" sz="2000" b="1" dirty="0" smtClean="0">
                <a:solidFill>
                  <a:srgbClr val="0000FF"/>
                </a:solidFill>
                <a:latin typeface="+mn-lt"/>
              </a:rPr>
            </a:br>
            <a:r>
              <a:rPr lang="en-US" sz="2000" b="1" dirty="0" smtClean="0">
                <a:solidFill>
                  <a:srgbClr val="0000FF"/>
                </a:solidFill>
                <a:latin typeface="+mn-lt"/>
              </a:rPr>
              <a:t>average out </a:t>
            </a:r>
            <a:r>
              <a:rPr lang="en-US" sz="2000" b="1" dirty="0">
                <a:solidFill>
                  <a:srgbClr val="0000FF"/>
                </a:solidFill>
                <a:latin typeface="+mn-lt"/>
              </a:rPr>
              <a:t>the effect of </a:t>
            </a:r>
            <a:r>
              <a:rPr lang="en-US" sz="2000" b="1" dirty="0" smtClean="0">
                <a:solidFill>
                  <a:srgbClr val="0000FF"/>
                </a:solidFill>
                <a:latin typeface="+mn-lt"/>
              </a:rPr>
              <a:t>turbulence, </a:t>
            </a:r>
            <a:br>
              <a:rPr lang="en-US" sz="2000" b="1" dirty="0" smtClean="0">
                <a:solidFill>
                  <a:srgbClr val="0000FF"/>
                </a:solidFill>
                <a:latin typeface="+mn-lt"/>
              </a:rPr>
            </a:br>
            <a:r>
              <a:rPr lang="en-US" sz="2000" b="1" dirty="0" smtClean="0">
                <a:solidFill>
                  <a:srgbClr val="0000FF"/>
                </a:solidFill>
                <a:latin typeface="+mn-lt"/>
              </a:rPr>
              <a:t>depending on </a:t>
            </a:r>
            <a:r>
              <a:rPr lang="en-US" sz="2000" b="1" dirty="0" err="1">
                <a:solidFill>
                  <a:srgbClr val="0000FF"/>
                </a:solidFill>
                <a:latin typeface="+mn-lt"/>
              </a:rPr>
              <a:t>E</a:t>
            </a:r>
            <a:r>
              <a:rPr lang="en-US" sz="2000" b="1" baseline="-25000" dirty="0" err="1">
                <a:solidFill>
                  <a:srgbClr val="0000FF"/>
                </a:solidFill>
                <a:latin typeface="+mn-lt"/>
              </a:rPr>
              <a:t>fast</a:t>
            </a:r>
            <a:r>
              <a:rPr lang="en-US" sz="2000" b="1" dirty="0">
                <a:solidFill>
                  <a:srgbClr val="0000FF"/>
                </a:solidFill>
                <a:latin typeface="+mn-lt"/>
              </a:rPr>
              <a:t>/</a:t>
            </a:r>
            <a:r>
              <a:rPr lang="en-US" sz="2000" b="1" dirty="0" err="1" smtClean="0">
                <a:solidFill>
                  <a:srgbClr val="0000FF"/>
                </a:solidFill>
                <a:latin typeface="+mn-lt"/>
              </a:rPr>
              <a:t>T</a:t>
            </a:r>
            <a:r>
              <a:rPr lang="en-US" sz="2000" b="1" baseline="-25000" dirty="0" err="1" smtClean="0">
                <a:solidFill>
                  <a:srgbClr val="0000FF"/>
                </a:solidFill>
                <a:latin typeface="+mn-lt"/>
              </a:rPr>
              <a:t>e</a:t>
            </a:r>
            <a:endParaRPr lang="en-US" sz="2700" b="1" baseline="-25000" dirty="0">
              <a:solidFill>
                <a:srgbClr val="0000FF"/>
              </a:solidFill>
            </a:endParaRPr>
          </a:p>
          <a:p>
            <a:pPr marL="253306" indent="0">
              <a:buNone/>
            </a:pPr>
            <a:endParaRPr lang="en-US" sz="900" dirty="0"/>
          </a:p>
          <a:p>
            <a:pPr marL="253306" indent="0">
              <a:buNone/>
            </a:pPr>
            <a:endParaRPr lang="en-US" sz="2700" i="1" dirty="0" smtClean="0"/>
          </a:p>
          <a:p>
            <a:pPr marL="253306" indent="0">
              <a:buNone/>
            </a:pPr>
            <a:endParaRPr lang="en-US" sz="2700" i="1" dirty="0"/>
          </a:p>
          <a:p>
            <a:pPr marL="253306" indent="0" algn="ctr">
              <a:buNone/>
            </a:pPr>
            <a:endParaRPr lang="en-US" sz="2000" b="1" i="1" dirty="0" smtClean="0">
              <a:solidFill>
                <a:srgbClr val="0000FF"/>
              </a:solidFill>
            </a:endParaRPr>
          </a:p>
          <a:p>
            <a:pPr marL="253306" indent="0" algn="ctr">
              <a:buNone/>
            </a:pPr>
            <a:endParaRPr lang="en-US" sz="2000" b="1" i="1" dirty="0" smtClean="0">
              <a:solidFill>
                <a:srgbClr val="0000FF"/>
              </a:solidFill>
            </a:endParaRPr>
          </a:p>
          <a:p>
            <a:pPr marL="253306" indent="0" algn="ctr">
              <a:buNone/>
            </a:pPr>
            <a:r>
              <a:rPr lang="en-US" sz="2000" b="1" i="1" dirty="0" smtClean="0">
                <a:solidFill>
                  <a:srgbClr val="0000FF"/>
                </a:solidFill>
              </a:rPr>
              <a:t>The </a:t>
            </a:r>
            <a:r>
              <a:rPr lang="en-US" sz="2000" b="1" i="1" dirty="0">
                <a:solidFill>
                  <a:srgbClr val="0000FF"/>
                </a:solidFill>
              </a:rPr>
              <a:t>verification of the orbit averaging effect and of the character of the fast ion transport is </a:t>
            </a:r>
            <a:r>
              <a:rPr lang="en-US" sz="2000" b="1" i="1" dirty="0" smtClean="0">
                <a:solidFill>
                  <a:srgbClr val="0000FF"/>
                </a:solidFill>
              </a:rPr>
              <a:t>a </a:t>
            </a:r>
            <a:r>
              <a:rPr lang="en-US" sz="2000" b="1" i="1" dirty="0">
                <a:solidFill>
                  <a:srgbClr val="0000FF"/>
                </a:solidFill>
              </a:rPr>
              <a:t>basic plasma physics questions of </a:t>
            </a:r>
            <a:r>
              <a:rPr lang="en-US" sz="2000" b="1" i="1" dirty="0" smtClean="0">
                <a:solidFill>
                  <a:srgbClr val="0000FF"/>
                </a:solidFill>
              </a:rPr>
              <a:t>general interest</a:t>
            </a:r>
            <a:endParaRPr lang="en-US" sz="2000" b="1" i="1" dirty="0">
              <a:solidFill>
                <a:srgbClr val="0000FF"/>
              </a:solidFill>
            </a:endParaRPr>
          </a:p>
        </p:txBody>
      </p:sp>
      <p:sp>
        <p:nvSpPr>
          <p:cNvPr id="3" name="Title 2"/>
          <p:cNvSpPr>
            <a:spLocks noGrp="1"/>
          </p:cNvSpPr>
          <p:nvPr>
            <p:ph type="title"/>
          </p:nvPr>
        </p:nvSpPr>
        <p:spPr>
          <a:xfrm>
            <a:off x="821902" y="103664"/>
            <a:ext cx="8389203" cy="647898"/>
          </a:xfrm>
        </p:spPr>
        <p:txBody>
          <a:bodyPr/>
          <a:lstStyle/>
          <a:p>
            <a:r>
              <a:rPr lang="en-US" dirty="0" smtClean="0"/>
              <a:t>Fast ion transport in burning plasmas</a:t>
            </a:r>
            <a:endParaRPr lang="en-US"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5695" y="2728623"/>
            <a:ext cx="3853888" cy="280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2</a:t>
            </a:fld>
            <a:endParaRPr lang="en-US" sz="1200" dirty="0">
              <a:solidFill>
                <a:srgbClr val="320902"/>
              </a:solidFill>
            </a:endParaRPr>
          </a:p>
        </p:txBody>
      </p:sp>
    </p:spTree>
    <p:extLst>
      <p:ext uri="{BB962C8B-B14F-4D97-AF65-F5344CB8AC3E}">
        <p14:creationId xmlns:p14="http://schemas.microsoft.com/office/powerpoint/2010/main" val="2814841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906000" cy="719138"/>
          </a:xfrm>
        </p:spPr>
        <p:txBody>
          <a:bodyPr/>
          <a:lstStyle/>
          <a:p>
            <a:r>
              <a:rPr lang="en-US" dirty="0" smtClean="0"/>
              <a:t>Outlook - some open questions</a:t>
            </a:r>
            <a:endParaRPr lang="en-US" dirty="0"/>
          </a:p>
        </p:txBody>
      </p:sp>
      <p:sp>
        <p:nvSpPr>
          <p:cNvPr id="9" name="Rectangle 3"/>
          <p:cNvSpPr txBox="1">
            <a:spLocks noChangeArrowheads="1"/>
          </p:cNvSpPr>
          <p:nvPr/>
        </p:nvSpPr>
        <p:spPr>
          <a:xfrm>
            <a:off x="0" y="835215"/>
            <a:ext cx="9905999" cy="5728961"/>
          </a:xfrm>
          <a:prstGeom prst="rect">
            <a:avLst/>
          </a:prstGeom>
          <a:noFill/>
          <a:ln/>
        </p:spPr>
        <p:txBody>
          <a:bodyPr>
            <a:normAutofit/>
          </a:bodyPr>
          <a:lstStyle>
            <a:lvl1pPr marL="342900" indent="-342900" algn="l" rtl="0" eaLnBrk="0" fontAlgn="base" hangingPunct="0">
              <a:lnSpc>
                <a:spcPts val="3000"/>
              </a:lnSpc>
              <a:spcBef>
                <a:spcPct val="0"/>
              </a:spcBef>
              <a:spcAft>
                <a:spcPct val="0"/>
              </a:spcAft>
              <a:buClr>
                <a:srgbClr val="CC0000"/>
              </a:buClr>
              <a:buFont typeface="Wingdings" charset="0"/>
              <a:buChar char="q"/>
              <a:defRPr kumimoji="1" sz="2000">
                <a:solidFill>
                  <a:srgbClr val="000000"/>
                </a:solidFill>
                <a:latin typeface="+mn-lt"/>
                <a:ea typeface="ＭＳ Ｐゴシック" charset="0"/>
                <a:cs typeface="ＭＳ Ｐゴシック" charset="0"/>
              </a:defRPr>
            </a:lvl1pPr>
            <a:lvl2pPr marL="742950" indent="-285750" algn="l" rtl="0" eaLnBrk="0" fontAlgn="base" hangingPunct="0">
              <a:lnSpc>
                <a:spcPts val="3000"/>
              </a:lnSpc>
              <a:spcBef>
                <a:spcPct val="10000"/>
              </a:spcBef>
              <a:spcAft>
                <a:spcPct val="10000"/>
              </a:spcAft>
              <a:buClr>
                <a:srgbClr val="CC0000"/>
              </a:buClr>
              <a:buChar char="•"/>
              <a:defRPr kumimoji="1" sz="2000">
                <a:solidFill>
                  <a:srgbClr val="0000FF"/>
                </a:solidFill>
                <a:latin typeface="+mn-lt"/>
                <a:ea typeface="ＭＳ Ｐゴシック" charset="0"/>
              </a:defRPr>
            </a:lvl2pPr>
            <a:lvl3pPr marL="1143000" indent="-228600" algn="l" rtl="0" eaLnBrk="0" fontAlgn="base" hangingPunct="0">
              <a:lnSpc>
                <a:spcPts val="2300"/>
              </a:lnSpc>
              <a:spcBef>
                <a:spcPct val="0"/>
              </a:spcBef>
              <a:spcAft>
                <a:spcPct val="0"/>
              </a:spcAft>
              <a:buClr>
                <a:srgbClr val="CC0000"/>
              </a:buClr>
              <a:buFont typeface="Wingdings" charset="0"/>
              <a:buChar char="Ø"/>
              <a:defRPr kumimoji="1">
                <a:solidFill>
                  <a:schemeClr val="bg1"/>
                </a:solidFill>
                <a:latin typeface="+mn-lt"/>
                <a:ea typeface="ＭＳ Ｐゴシック" charset="0"/>
              </a:defRPr>
            </a:lvl3pPr>
            <a:lvl4pPr marL="1600200" indent="-228600" algn="l" rtl="0" eaLnBrk="0" fontAlgn="base" hangingPunct="0">
              <a:lnSpc>
                <a:spcPts val="2300"/>
              </a:lnSpc>
              <a:spcBef>
                <a:spcPct val="0"/>
              </a:spcBef>
              <a:spcAft>
                <a:spcPct val="0"/>
              </a:spcAft>
              <a:buClr>
                <a:srgbClr val="CC0000"/>
              </a:buClr>
              <a:buFont typeface="Wingdings" charset="0"/>
              <a:buChar char="v"/>
              <a:defRPr kumimoji="1" sz="1600">
                <a:solidFill>
                  <a:schemeClr val="accent2"/>
                </a:solidFill>
                <a:latin typeface="+mn-lt"/>
                <a:ea typeface="ＭＳ Ｐゴシック" charset="0"/>
              </a:defRPr>
            </a:lvl4pPr>
            <a:lvl5pPr marL="2057400" indent="-228600" algn="l" rtl="0" eaLnBrk="0" fontAlgn="base" hangingPunct="0">
              <a:lnSpc>
                <a:spcPts val="2300"/>
              </a:lnSpc>
              <a:spcBef>
                <a:spcPct val="0"/>
              </a:spcBef>
              <a:spcAft>
                <a:spcPct val="0"/>
              </a:spcAft>
              <a:buChar char="»"/>
              <a:defRPr kumimoji="1" sz="1200">
                <a:solidFill>
                  <a:srgbClr val="000000"/>
                </a:solidFill>
                <a:latin typeface="+mn-lt"/>
                <a:ea typeface="ＭＳ Ｐゴシック" charset="0"/>
              </a:defRPr>
            </a:lvl5pPr>
            <a:lvl6pPr marL="2514600" indent="-228600" algn="l" rtl="0" eaLnBrk="0" fontAlgn="base" hangingPunct="0">
              <a:lnSpc>
                <a:spcPts val="2300"/>
              </a:lnSpc>
              <a:spcBef>
                <a:spcPct val="0"/>
              </a:spcBef>
              <a:spcAft>
                <a:spcPct val="0"/>
              </a:spcAft>
              <a:buChar char="»"/>
              <a:defRPr kumimoji="1" sz="1200">
                <a:solidFill>
                  <a:srgbClr val="000000"/>
                </a:solidFill>
                <a:latin typeface="+mn-lt"/>
              </a:defRPr>
            </a:lvl6pPr>
            <a:lvl7pPr marL="2971800" indent="-228600" algn="l" rtl="0" eaLnBrk="0" fontAlgn="base" hangingPunct="0">
              <a:lnSpc>
                <a:spcPts val="2300"/>
              </a:lnSpc>
              <a:spcBef>
                <a:spcPct val="0"/>
              </a:spcBef>
              <a:spcAft>
                <a:spcPct val="0"/>
              </a:spcAft>
              <a:buChar char="»"/>
              <a:defRPr kumimoji="1" sz="1200">
                <a:solidFill>
                  <a:srgbClr val="000000"/>
                </a:solidFill>
                <a:latin typeface="+mn-lt"/>
              </a:defRPr>
            </a:lvl7pPr>
            <a:lvl8pPr marL="3429000" indent="-228600" algn="l" rtl="0" eaLnBrk="0" fontAlgn="base" hangingPunct="0">
              <a:lnSpc>
                <a:spcPts val="2300"/>
              </a:lnSpc>
              <a:spcBef>
                <a:spcPct val="0"/>
              </a:spcBef>
              <a:spcAft>
                <a:spcPct val="0"/>
              </a:spcAft>
              <a:buChar char="»"/>
              <a:defRPr kumimoji="1" sz="1200">
                <a:solidFill>
                  <a:srgbClr val="000000"/>
                </a:solidFill>
                <a:latin typeface="+mn-lt"/>
              </a:defRPr>
            </a:lvl8pPr>
            <a:lvl9pPr marL="3886200" indent="-228600" algn="l" rtl="0" eaLnBrk="0" fontAlgn="base" hangingPunct="0">
              <a:lnSpc>
                <a:spcPts val="2300"/>
              </a:lnSpc>
              <a:spcBef>
                <a:spcPct val="0"/>
              </a:spcBef>
              <a:spcAft>
                <a:spcPct val="0"/>
              </a:spcAft>
              <a:buChar char="»"/>
              <a:defRPr kumimoji="1" sz="1200">
                <a:solidFill>
                  <a:srgbClr val="000000"/>
                </a:solidFill>
                <a:latin typeface="+mn-lt"/>
              </a:defRPr>
            </a:lvl9pPr>
          </a:lstStyle>
          <a:p>
            <a:pPr marL="0" lvl="1" indent="0" algn="ctr">
              <a:spcBef>
                <a:spcPts val="600"/>
              </a:spcBef>
              <a:spcAft>
                <a:spcPts val="600"/>
              </a:spcAft>
              <a:buNone/>
            </a:pPr>
            <a:r>
              <a:rPr lang="fr-CH" i="1" dirty="0" smtClean="0"/>
              <a:t>Are fast ion transport mechanisms the same in closed field line configurations ?</a:t>
            </a:r>
          </a:p>
        </p:txBody>
      </p:sp>
      <p:grpSp>
        <p:nvGrpSpPr>
          <p:cNvPr id="3" name="Group 2"/>
          <p:cNvGrpSpPr/>
          <p:nvPr/>
        </p:nvGrpSpPr>
        <p:grpSpPr>
          <a:xfrm>
            <a:off x="3512981" y="1397001"/>
            <a:ext cx="5850892" cy="3233307"/>
            <a:chOff x="3018189" y="1669590"/>
            <a:chExt cx="6234291" cy="3480511"/>
          </a:xfrm>
        </p:grpSpPr>
        <p:pic>
          <p:nvPicPr>
            <p:cNvPr id="5" name="Picture 4"/>
            <p:cNvPicPr>
              <a:picLocks noChangeAspect="1"/>
            </p:cNvPicPr>
            <p:nvPr/>
          </p:nvPicPr>
          <p:blipFill rotWithShape="1">
            <a:blip r:embed="rId2"/>
            <a:srcRect t="3317"/>
            <a:stretch/>
          </p:blipFill>
          <p:spPr>
            <a:xfrm>
              <a:off x="3018189" y="1669590"/>
              <a:ext cx="6234291" cy="3480511"/>
            </a:xfrm>
            <a:prstGeom prst="rect">
              <a:avLst/>
            </a:prstGeom>
          </p:spPr>
        </p:pic>
        <p:sp>
          <p:nvSpPr>
            <p:cNvPr id="8" name="Rectangle 20"/>
            <p:cNvSpPr>
              <a:spLocks noChangeArrowheads="1"/>
            </p:cNvSpPr>
            <p:nvPr/>
          </p:nvSpPr>
          <p:spPr bwMode="auto">
            <a:xfrm>
              <a:off x="5699448" y="3735644"/>
              <a:ext cx="1153546" cy="569676"/>
            </a:xfrm>
            <a:prstGeom prst="rect">
              <a:avLst/>
            </a:prstGeom>
            <a:noFill/>
            <a:ln w="9525">
              <a:noFill/>
              <a:miter lim="800000"/>
              <a:headEnd/>
              <a:tailEnd/>
            </a:ln>
          </p:spPr>
          <p:txBody>
            <a:bodyPr lIns="0" tIns="0" rIns="0" bIns="0">
              <a:prstTxWarp prst="textNoShape">
                <a:avLst/>
              </a:prstTxWarp>
            </a:bodyPr>
            <a:lstStyle/>
            <a:p>
              <a:pPr algn="l" defTabSz="912813">
                <a:lnSpc>
                  <a:spcPts val="3000"/>
                </a:lnSpc>
                <a:buClr>
                  <a:srgbClr val="CC0000"/>
                </a:buClr>
              </a:pPr>
              <a:r>
                <a:rPr lang="en-US" b="0" dirty="0" smtClean="0">
                  <a:solidFill>
                    <a:srgbClr val="000000"/>
                  </a:solidFill>
                  <a:ea typeface="ＭＳ Ｐゴシック" charset="-128"/>
                  <a:cs typeface="ＭＳ Ｐゴシック" charset="-128"/>
                </a:rPr>
                <a:t>I</a:t>
              </a:r>
              <a:r>
                <a:rPr lang="en-US" b="0" baseline="-25000" dirty="0" smtClean="0">
                  <a:solidFill>
                    <a:srgbClr val="000000"/>
                  </a:solidFill>
                  <a:ea typeface="ＭＳ Ｐゴシック" charset="-128"/>
                  <a:cs typeface="ＭＳ Ｐゴシック" charset="-128"/>
                </a:rPr>
                <a:t>wire</a:t>
              </a:r>
              <a:r>
                <a:rPr lang="en-US" b="0" dirty="0" smtClean="0">
                  <a:solidFill>
                    <a:srgbClr val="000000"/>
                  </a:solidFill>
                  <a:ea typeface="ＭＳ Ｐゴシック" charset="-128"/>
                  <a:cs typeface="ＭＳ Ｐゴシック" charset="-128"/>
                </a:rPr>
                <a:t>~1kA</a:t>
              </a:r>
            </a:p>
          </p:txBody>
        </p:sp>
      </p:grpSp>
      <p:sp>
        <p:nvSpPr>
          <p:cNvPr id="4" name="Rectangle 3"/>
          <p:cNvSpPr/>
          <p:nvPr/>
        </p:nvSpPr>
        <p:spPr>
          <a:xfrm>
            <a:off x="214408" y="2639280"/>
            <a:ext cx="3298572" cy="651460"/>
          </a:xfrm>
          <a:prstGeom prst="rect">
            <a:avLst/>
          </a:prstGeom>
        </p:spPr>
        <p:txBody>
          <a:bodyPr wrap="square">
            <a:spAutoFit/>
          </a:bodyPr>
          <a:lstStyle/>
          <a:p>
            <a:pPr algn="l">
              <a:lnSpc>
                <a:spcPct val="90000"/>
              </a:lnSpc>
            </a:pPr>
            <a:r>
              <a:rPr lang="en-US" b="0" dirty="0" smtClean="0">
                <a:solidFill>
                  <a:schemeClr val="bg2">
                    <a:lumMod val="50000"/>
                  </a:schemeClr>
                </a:solidFill>
                <a:latin typeface="Arial"/>
                <a:cs typeface="Arial"/>
              </a:rPr>
              <a:t>Experiments are planned on TORPEX</a:t>
            </a:r>
            <a:endParaRPr lang="en-US" b="0" dirty="0">
              <a:solidFill>
                <a:schemeClr val="bg2">
                  <a:lumMod val="50000"/>
                </a:schemeClr>
              </a:solidFill>
            </a:endParaRPr>
          </a:p>
        </p:txBody>
      </p:sp>
      <p:sp>
        <p:nvSpPr>
          <p:cNvPr id="10" name="TextBox 9"/>
          <p:cNvSpPr txBox="1"/>
          <p:nvPr/>
        </p:nvSpPr>
        <p:spPr>
          <a:xfrm>
            <a:off x="9480137" y="6372847"/>
            <a:ext cx="270251" cy="368904"/>
          </a:xfrm>
          <a:prstGeom prst="rect">
            <a:avLst/>
          </a:prstGeom>
          <a:noFill/>
        </p:spPr>
        <p:txBody>
          <a:bodyPr wrap="none" rtlCol="0">
            <a:spAutoFit/>
          </a:bodyPr>
          <a:lstStyle/>
          <a:p>
            <a:fld id="{256D4672-5475-EB4B-876B-66EF9572F223}" type="slidenum">
              <a:rPr lang="en-US" sz="1200" smtClean="0">
                <a:solidFill>
                  <a:srgbClr val="320902"/>
                </a:solidFill>
              </a:rPr>
              <a:t>20</a:t>
            </a:fld>
            <a:endParaRPr lang="en-US" sz="1200" dirty="0">
              <a:solidFill>
                <a:srgbClr val="320902"/>
              </a:solidFill>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848554" y="4501445"/>
            <a:ext cx="6961011" cy="2356556"/>
          </a:xfrm>
          <a:prstGeom prst="rect">
            <a:avLst/>
          </a:prstGeom>
        </p:spPr>
      </p:pic>
    </p:spTree>
    <p:extLst>
      <p:ext uri="{BB962C8B-B14F-4D97-AF65-F5344CB8AC3E}">
        <p14:creationId xmlns:p14="http://schemas.microsoft.com/office/powerpoint/2010/main" val="190867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vlasiator_rho_log_animati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0" y="2324870"/>
            <a:ext cx="3539226" cy="3539226"/>
          </a:xfrm>
          <a:prstGeom prst="rect">
            <a:avLst/>
          </a:prstGeom>
        </p:spPr>
      </p:pic>
      <p:sp>
        <p:nvSpPr>
          <p:cNvPr id="2" name="Titre 1"/>
          <p:cNvSpPr>
            <a:spLocks noGrp="1"/>
          </p:cNvSpPr>
          <p:nvPr>
            <p:ph type="title"/>
          </p:nvPr>
        </p:nvSpPr>
        <p:spPr>
          <a:xfrm>
            <a:off x="0" y="0"/>
            <a:ext cx="9906000" cy="719138"/>
          </a:xfrm>
        </p:spPr>
        <p:txBody>
          <a:bodyPr/>
          <a:lstStyle/>
          <a:p>
            <a:r>
              <a:rPr lang="en-US" dirty="0" smtClean="0"/>
              <a:t>Outlook - some open questions</a:t>
            </a:r>
            <a:endParaRPr lang="en-US" dirty="0"/>
          </a:p>
        </p:txBody>
      </p:sp>
      <p:sp>
        <p:nvSpPr>
          <p:cNvPr id="9" name="Rectangle 3"/>
          <p:cNvSpPr txBox="1">
            <a:spLocks noChangeArrowheads="1"/>
          </p:cNvSpPr>
          <p:nvPr/>
        </p:nvSpPr>
        <p:spPr>
          <a:xfrm>
            <a:off x="611529" y="835216"/>
            <a:ext cx="9031827" cy="4997228"/>
          </a:xfrm>
          <a:prstGeom prst="rect">
            <a:avLst/>
          </a:prstGeom>
          <a:noFill/>
          <a:ln/>
        </p:spPr>
        <p:txBody>
          <a:bodyPr>
            <a:normAutofit/>
          </a:bodyPr>
          <a:lstStyle>
            <a:lvl1pPr marL="342900" indent="-342900" algn="l" rtl="0" eaLnBrk="0" fontAlgn="base" hangingPunct="0">
              <a:lnSpc>
                <a:spcPts val="3000"/>
              </a:lnSpc>
              <a:spcBef>
                <a:spcPct val="0"/>
              </a:spcBef>
              <a:spcAft>
                <a:spcPct val="0"/>
              </a:spcAft>
              <a:buClr>
                <a:srgbClr val="CC0000"/>
              </a:buClr>
              <a:buFont typeface="Wingdings" charset="0"/>
              <a:buChar char="q"/>
              <a:defRPr kumimoji="1" sz="2000">
                <a:solidFill>
                  <a:srgbClr val="000000"/>
                </a:solidFill>
                <a:latin typeface="+mn-lt"/>
                <a:ea typeface="ＭＳ Ｐゴシック" charset="0"/>
                <a:cs typeface="ＭＳ Ｐゴシック" charset="0"/>
              </a:defRPr>
            </a:lvl1pPr>
            <a:lvl2pPr marL="742950" indent="-285750" algn="l" rtl="0" eaLnBrk="0" fontAlgn="base" hangingPunct="0">
              <a:lnSpc>
                <a:spcPts val="3000"/>
              </a:lnSpc>
              <a:spcBef>
                <a:spcPct val="10000"/>
              </a:spcBef>
              <a:spcAft>
                <a:spcPct val="10000"/>
              </a:spcAft>
              <a:buClr>
                <a:srgbClr val="CC0000"/>
              </a:buClr>
              <a:buChar char="•"/>
              <a:defRPr kumimoji="1" sz="2000">
                <a:solidFill>
                  <a:srgbClr val="0000FF"/>
                </a:solidFill>
                <a:latin typeface="+mn-lt"/>
                <a:ea typeface="ＭＳ Ｐゴシック" charset="0"/>
              </a:defRPr>
            </a:lvl2pPr>
            <a:lvl3pPr marL="1143000" indent="-228600" algn="l" rtl="0" eaLnBrk="0" fontAlgn="base" hangingPunct="0">
              <a:lnSpc>
                <a:spcPts val="2300"/>
              </a:lnSpc>
              <a:spcBef>
                <a:spcPct val="0"/>
              </a:spcBef>
              <a:spcAft>
                <a:spcPct val="0"/>
              </a:spcAft>
              <a:buClr>
                <a:srgbClr val="CC0000"/>
              </a:buClr>
              <a:buFont typeface="Wingdings" charset="0"/>
              <a:buChar char="Ø"/>
              <a:defRPr kumimoji="1">
                <a:solidFill>
                  <a:schemeClr val="bg1"/>
                </a:solidFill>
                <a:latin typeface="+mn-lt"/>
                <a:ea typeface="ＭＳ Ｐゴシック" charset="0"/>
              </a:defRPr>
            </a:lvl3pPr>
            <a:lvl4pPr marL="1600200" indent="-228600" algn="l" rtl="0" eaLnBrk="0" fontAlgn="base" hangingPunct="0">
              <a:lnSpc>
                <a:spcPts val="2300"/>
              </a:lnSpc>
              <a:spcBef>
                <a:spcPct val="0"/>
              </a:spcBef>
              <a:spcAft>
                <a:spcPct val="0"/>
              </a:spcAft>
              <a:buClr>
                <a:srgbClr val="CC0000"/>
              </a:buClr>
              <a:buFont typeface="Wingdings" charset="0"/>
              <a:buChar char="v"/>
              <a:defRPr kumimoji="1" sz="1600">
                <a:solidFill>
                  <a:schemeClr val="accent2"/>
                </a:solidFill>
                <a:latin typeface="+mn-lt"/>
                <a:ea typeface="ＭＳ Ｐゴシック" charset="0"/>
              </a:defRPr>
            </a:lvl4pPr>
            <a:lvl5pPr marL="2057400" indent="-228600" algn="l" rtl="0" eaLnBrk="0" fontAlgn="base" hangingPunct="0">
              <a:lnSpc>
                <a:spcPts val="2300"/>
              </a:lnSpc>
              <a:spcBef>
                <a:spcPct val="0"/>
              </a:spcBef>
              <a:spcAft>
                <a:spcPct val="0"/>
              </a:spcAft>
              <a:buChar char="»"/>
              <a:defRPr kumimoji="1" sz="1200">
                <a:solidFill>
                  <a:srgbClr val="000000"/>
                </a:solidFill>
                <a:latin typeface="+mn-lt"/>
                <a:ea typeface="ＭＳ Ｐゴシック" charset="0"/>
              </a:defRPr>
            </a:lvl5pPr>
            <a:lvl6pPr marL="2514600" indent="-228600" algn="l" rtl="0" eaLnBrk="0" fontAlgn="base" hangingPunct="0">
              <a:lnSpc>
                <a:spcPts val="2300"/>
              </a:lnSpc>
              <a:spcBef>
                <a:spcPct val="0"/>
              </a:spcBef>
              <a:spcAft>
                <a:spcPct val="0"/>
              </a:spcAft>
              <a:buChar char="»"/>
              <a:defRPr kumimoji="1" sz="1200">
                <a:solidFill>
                  <a:srgbClr val="000000"/>
                </a:solidFill>
                <a:latin typeface="+mn-lt"/>
              </a:defRPr>
            </a:lvl6pPr>
            <a:lvl7pPr marL="2971800" indent="-228600" algn="l" rtl="0" eaLnBrk="0" fontAlgn="base" hangingPunct="0">
              <a:lnSpc>
                <a:spcPts val="2300"/>
              </a:lnSpc>
              <a:spcBef>
                <a:spcPct val="0"/>
              </a:spcBef>
              <a:spcAft>
                <a:spcPct val="0"/>
              </a:spcAft>
              <a:buChar char="»"/>
              <a:defRPr kumimoji="1" sz="1200">
                <a:solidFill>
                  <a:srgbClr val="000000"/>
                </a:solidFill>
                <a:latin typeface="+mn-lt"/>
              </a:defRPr>
            </a:lvl7pPr>
            <a:lvl8pPr marL="3429000" indent="-228600" algn="l" rtl="0" eaLnBrk="0" fontAlgn="base" hangingPunct="0">
              <a:lnSpc>
                <a:spcPts val="2300"/>
              </a:lnSpc>
              <a:spcBef>
                <a:spcPct val="0"/>
              </a:spcBef>
              <a:spcAft>
                <a:spcPct val="0"/>
              </a:spcAft>
              <a:buChar char="»"/>
              <a:defRPr kumimoji="1" sz="1200">
                <a:solidFill>
                  <a:srgbClr val="000000"/>
                </a:solidFill>
                <a:latin typeface="+mn-lt"/>
              </a:defRPr>
            </a:lvl8pPr>
            <a:lvl9pPr marL="3886200" indent="-228600" algn="l" rtl="0" eaLnBrk="0" fontAlgn="base" hangingPunct="0">
              <a:lnSpc>
                <a:spcPts val="2300"/>
              </a:lnSpc>
              <a:spcBef>
                <a:spcPct val="0"/>
              </a:spcBef>
              <a:spcAft>
                <a:spcPct val="0"/>
              </a:spcAft>
              <a:buChar char="»"/>
              <a:defRPr kumimoji="1" sz="1200">
                <a:solidFill>
                  <a:srgbClr val="000000"/>
                </a:solidFill>
                <a:latin typeface="+mn-lt"/>
              </a:defRPr>
            </a:lvl9pPr>
          </a:lstStyle>
          <a:p>
            <a:pPr marL="0" lvl="1" indent="0" algn="ctr">
              <a:lnSpc>
                <a:spcPct val="100000"/>
              </a:lnSpc>
              <a:spcBef>
                <a:spcPts val="600"/>
              </a:spcBef>
              <a:spcAft>
                <a:spcPts val="600"/>
              </a:spcAft>
              <a:buNone/>
            </a:pPr>
            <a:r>
              <a:rPr lang="fr-CH" i="1" dirty="0" smtClean="0"/>
              <a:t>Is the link between intermittency and superdiffusion general ? </a:t>
            </a:r>
          </a:p>
          <a:p>
            <a:pPr marL="0" lvl="1" indent="0" algn="ctr">
              <a:lnSpc>
                <a:spcPct val="100000"/>
              </a:lnSpc>
              <a:spcBef>
                <a:spcPts val="600"/>
              </a:spcBef>
              <a:spcAft>
                <a:spcPts val="600"/>
              </a:spcAft>
              <a:buNone/>
            </a:pPr>
            <a:r>
              <a:rPr lang="fr-CH" i="1" dirty="0" smtClean="0"/>
              <a:t>Can transport be (sub-)diffusive in the presence of intermittency ?</a:t>
            </a:r>
          </a:p>
          <a:p>
            <a:pPr marL="0" lvl="1" indent="0" algn="ctr">
              <a:lnSpc>
                <a:spcPct val="100000"/>
              </a:lnSpc>
              <a:spcBef>
                <a:spcPts val="600"/>
              </a:spcBef>
              <a:spcAft>
                <a:spcPts val="600"/>
              </a:spcAft>
              <a:buNone/>
            </a:pPr>
            <a:r>
              <a:rPr lang="fr-CH" i="1" dirty="0" smtClean="0"/>
              <a:t>Are fast ions accelerated in turbulence regime with k</a:t>
            </a:r>
            <a:r>
              <a:rPr lang="fr-CH" i="1" baseline="-25000" dirty="0" smtClean="0"/>
              <a:t>||</a:t>
            </a:r>
            <a:r>
              <a:rPr lang="fr-CH" i="1" dirty="0" smtClean="0"/>
              <a:t>≠0 ?</a:t>
            </a:r>
            <a:endParaRPr lang="fr-CH" i="1" baseline="-25000" dirty="0" smtClean="0"/>
          </a:p>
        </p:txBody>
      </p:sp>
      <p:sp>
        <p:nvSpPr>
          <p:cNvPr id="3" name="Rectangle 2"/>
          <p:cNvSpPr/>
          <p:nvPr/>
        </p:nvSpPr>
        <p:spPr>
          <a:xfrm>
            <a:off x="134519" y="2345297"/>
            <a:ext cx="5637968" cy="2761867"/>
          </a:xfrm>
          <a:prstGeom prst="rect">
            <a:avLst/>
          </a:prstGeom>
        </p:spPr>
        <p:txBody>
          <a:bodyPr wrap="square">
            <a:spAutoFit/>
          </a:bodyPr>
          <a:lstStyle/>
          <a:p>
            <a:pPr marL="0" lvl="1" indent="0" algn="just">
              <a:spcBef>
                <a:spcPts val="600"/>
              </a:spcBef>
              <a:spcAft>
                <a:spcPts val="600"/>
              </a:spcAft>
              <a:buNone/>
            </a:pPr>
            <a:r>
              <a:rPr lang="fr-CH" b="0" dirty="0" smtClean="0">
                <a:solidFill>
                  <a:srgbClr val="262626"/>
                </a:solidFill>
              </a:rPr>
              <a:t>It </a:t>
            </a:r>
            <a:r>
              <a:rPr lang="fr-CH" b="0" dirty="0">
                <a:solidFill>
                  <a:srgbClr val="262626"/>
                </a:solidFill>
              </a:rPr>
              <a:t>is </a:t>
            </a:r>
            <a:r>
              <a:rPr lang="fr-CH" b="0" dirty="0" smtClean="0">
                <a:solidFill>
                  <a:srgbClr val="262626"/>
                </a:solidFill>
              </a:rPr>
              <a:t>necessary to </a:t>
            </a:r>
            <a:r>
              <a:rPr lang="fr-CH" b="0" dirty="0">
                <a:solidFill>
                  <a:srgbClr val="262626"/>
                </a:solidFill>
              </a:rPr>
              <a:t>measure both the turbulent fields and the fast </a:t>
            </a:r>
            <a:r>
              <a:rPr lang="fr-CH" b="0" dirty="0" smtClean="0">
                <a:solidFill>
                  <a:srgbClr val="262626"/>
                </a:solidFill>
              </a:rPr>
              <a:t>ions in differnt regimes</a:t>
            </a:r>
          </a:p>
          <a:p>
            <a:pPr marL="0" lvl="1" indent="0" algn="just">
              <a:spcBef>
                <a:spcPts val="600"/>
              </a:spcBef>
              <a:spcAft>
                <a:spcPts val="600"/>
              </a:spcAft>
              <a:buNone/>
            </a:pPr>
            <a:r>
              <a:rPr lang="fr-CH" b="0" dirty="0">
                <a:solidFill>
                  <a:srgbClr val="262626"/>
                </a:solidFill>
              </a:rPr>
              <a:t>Future ESA mission:</a:t>
            </a:r>
            <a:br>
              <a:rPr lang="fr-CH" b="0" dirty="0">
                <a:solidFill>
                  <a:srgbClr val="262626"/>
                </a:solidFill>
              </a:rPr>
            </a:br>
            <a:r>
              <a:rPr lang="fr-CH" b="0" dirty="0">
                <a:solidFill>
                  <a:srgbClr val="262626"/>
                </a:solidFill>
              </a:rPr>
              <a:t>Turbulence Heating </a:t>
            </a:r>
            <a:r>
              <a:rPr lang="fr-CH" b="0" dirty="0" smtClean="0">
                <a:solidFill>
                  <a:srgbClr val="262626"/>
                </a:solidFill>
              </a:rPr>
              <a:t>ObserveR - THOR</a:t>
            </a:r>
          </a:p>
          <a:p>
            <a:pPr marL="0" lvl="1" indent="0" algn="just">
              <a:spcBef>
                <a:spcPts val="600"/>
              </a:spcBef>
              <a:spcAft>
                <a:spcPts val="600"/>
              </a:spcAft>
              <a:buNone/>
            </a:pPr>
            <a:r>
              <a:rPr lang="fr-CH" b="0" i="1" dirty="0" smtClean="0">
                <a:solidFill>
                  <a:srgbClr val="262626"/>
                </a:solidFill>
              </a:rPr>
              <a:t>« To </a:t>
            </a:r>
            <a:r>
              <a:rPr lang="fr-CH" b="0" i="1" dirty="0">
                <a:solidFill>
                  <a:srgbClr val="262626"/>
                </a:solidFill>
              </a:rPr>
              <a:t>resolve the processes responsible for plasma heating and particle acceleration due to turbulent fluctuations, in </a:t>
            </a:r>
            <a:r>
              <a:rPr lang="fr-CH" b="0" i="1" dirty="0" smtClean="0">
                <a:solidFill>
                  <a:srgbClr val="262626"/>
                </a:solidFill>
              </a:rPr>
              <a:t>solar </a:t>
            </a:r>
            <a:r>
              <a:rPr lang="fr-CH" b="0" i="1" dirty="0">
                <a:solidFill>
                  <a:srgbClr val="262626"/>
                </a:solidFill>
              </a:rPr>
              <a:t>wind, bow shock and interplanetary shocks, magnetosheath </a:t>
            </a:r>
            <a:r>
              <a:rPr lang="fr-CH" b="0" i="1" dirty="0" smtClean="0">
                <a:solidFill>
                  <a:srgbClr val="262626"/>
                </a:solidFill>
              </a:rPr>
              <a:t>»</a:t>
            </a:r>
            <a:endParaRPr lang="fr-CH" b="0" i="1" dirty="0">
              <a:solidFill>
                <a:srgbClr val="262626"/>
              </a:solidFill>
            </a:endParaRPr>
          </a:p>
        </p:txBody>
      </p:sp>
      <p:pic>
        <p:nvPicPr>
          <p:cNvPr id="4" name="Picture 3"/>
          <p:cNvPicPr>
            <a:picLocks noChangeAspect="1"/>
          </p:cNvPicPr>
          <p:nvPr/>
        </p:nvPicPr>
        <p:blipFill>
          <a:blip r:embed="rId4">
            <a:alphaModFix amt="64000"/>
          </a:blip>
          <a:stretch>
            <a:fillRect/>
          </a:stretch>
        </p:blipFill>
        <p:spPr>
          <a:xfrm>
            <a:off x="6223000" y="2324870"/>
            <a:ext cx="3540126" cy="353922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23000" y="6079682"/>
            <a:ext cx="1934630" cy="767341"/>
          </a:xfrm>
          <a:prstGeom prst="rect">
            <a:avLst/>
          </a:prstGeom>
        </p:spPr>
      </p:pic>
      <p:sp>
        <p:nvSpPr>
          <p:cNvPr id="12" name="Rectangle 11"/>
          <p:cNvSpPr/>
          <p:nvPr/>
        </p:nvSpPr>
        <p:spPr>
          <a:xfrm>
            <a:off x="2164443" y="5518706"/>
            <a:ext cx="4734798" cy="384293"/>
          </a:xfrm>
          <a:prstGeom prst="rect">
            <a:avLst/>
          </a:prstGeom>
        </p:spPr>
        <p:txBody>
          <a:bodyPr wrap="square">
            <a:spAutoFit/>
          </a:bodyPr>
          <a:lstStyle/>
          <a:p>
            <a:r>
              <a:rPr lang="en-US" sz="1400" b="0" i="1" dirty="0">
                <a:solidFill>
                  <a:srgbClr val="262626"/>
                </a:solidFill>
              </a:rPr>
              <a:t>Turbulence formation at shock, </a:t>
            </a:r>
            <a:r>
              <a:rPr lang="en-US" sz="1400" b="0" i="1" dirty="0" err="1">
                <a:solidFill>
                  <a:srgbClr val="262626"/>
                </a:solidFill>
              </a:rPr>
              <a:t>Vlasiator</a:t>
            </a:r>
            <a:endParaRPr lang="en-US" sz="1400" b="0" i="1" dirty="0">
              <a:solidFill>
                <a:srgbClr val="262626"/>
              </a:solidFill>
            </a:endParaRPr>
          </a:p>
        </p:txBody>
      </p:sp>
      <p:pic>
        <p:nvPicPr>
          <p:cNvPr id="13" name="Picture 12"/>
          <p:cNvPicPr>
            <a:picLocks noChangeAspect="1"/>
          </p:cNvPicPr>
          <p:nvPr/>
        </p:nvPicPr>
        <p:blipFill>
          <a:blip r:embed="rId6"/>
          <a:stretch>
            <a:fillRect/>
          </a:stretch>
        </p:blipFill>
        <p:spPr>
          <a:xfrm>
            <a:off x="2398889" y="6110434"/>
            <a:ext cx="3137336" cy="624676"/>
          </a:xfrm>
          <a:prstGeom prst="rect">
            <a:avLst/>
          </a:prstGeom>
        </p:spPr>
      </p:pic>
      <p:sp>
        <p:nvSpPr>
          <p:cNvPr id="14" name="TextBox 9"/>
          <p:cNvSpPr txBox="1"/>
          <p:nvPr/>
        </p:nvSpPr>
        <p:spPr>
          <a:xfrm>
            <a:off x="9480137"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21</a:t>
            </a:fld>
            <a:endParaRPr lang="en-US" sz="1200" dirty="0">
              <a:solidFill>
                <a:srgbClr val="320902"/>
              </a:solidFill>
            </a:endParaRPr>
          </a:p>
        </p:txBody>
      </p:sp>
    </p:spTree>
    <p:extLst>
      <p:ext uri="{BB962C8B-B14F-4D97-AF65-F5344CB8AC3E}">
        <p14:creationId xmlns:p14="http://schemas.microsoft.com/office/powerpoint/2010/main" val="167163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906000" cy="719138"/>
          </a:xfrm>
        </p:spPr>
        <p:txBody>
          <a:bodyPr/>
          <a:lstStyle/>
          <a:p>
            <a:r>
              <a:rPr lang="en-US" dirty="0" smtClean="0"/>
              <a:t>Outlook - some open questions</a:t>
            </a:r>
            <a:endParaRPr lang="en-US" dirty="0"/>
          </a:p>
        </p:txBody>
      </p:sp>
      <p:sp>
        <p:nvSpPr>
          <p:cNvPr id="9" name="Rectangle 3"/>
          <p:cNvSpPr txBox="1">
            <a:spLocks noChangeArrowheads="1"/>
          </p:cNvSpPr>
          <p:nvPr/>
        </p:nvSpPr>
        <p:spPr>
          <a:xfrm>
            <a:off x="114300" y="744539"/>
            <a:ext cx="9562205" cy="1401266"/>
          </a:xfrm>
          <a:prstGeom prst="rect">
            <a:avLst/>
          </a:prstGeom>
          <a:noFill/>
          <a:ln/>
        </p:spPr>
        <p:txBody>
          <a:bodyPr>
            <a:normAutofit/>
          </a:bodyPr>
          <a:lstStyle>
            <a:lvl1pPr marL="342900" indent="-342900" algn="l" rtl="0" eaLnBrk="0" fontAlgn="base" hangingPunct="0">
              <a:lnSpc>
                <a:spcPts val="3000"/>
              </a:lnSpc>
              <a:spcBef>
                <a:spcPct val="0"/>
              </a:spcBef>
              <a:spcAft>
                <a:spcPct val="0"/>
              </a:spcAft>
              <a:buClr>
                <a:srgbClr val="CC0000"/>
              </a:buClr>
              <a:buFont typeface="Wingdings" charset="0"/>
              <a:buChar char="q"/>
              <a:defRPr kumimoji="1" sz="2000">
                <a:solidFill>
                  <a:srgbClr val="000000"/>
                </a:solidFill>
                <a:latin typeface="+mn-lt"/>
                <a:ea typeface="ＭＳ Ｐゴシック" charset="0"/>
                <a:cs typeface="ＭＳ Ｐゴシック" charset="0"/>
              </a:defRPr>
            </a:lvl1pPr>
            <a:lvl2pPr marL="742950" indent="-285750" algn="l" rtl="0" eaLnBrk="0" fontAlgn="base" hangingPunct="0">
              <a:lnSpc>
                <a:spcPts val="3000"/>
              </a:lnSpc>
              <a:spcBef>
                <a:spcPct val="10000"/>
              </a:spcBef>
              <a:spcAft>
                <a:spcPct val="10000"/>
              </a:spcAft>
              <a:buClr>
                <a:srgbClr val="CC0000"/>
              </a:buClr>
              <a:buChar char="•"/>
              <a:defRPr kumimoji="1" sz="2000">
                <a:solidFill>
                  <a:srgbClr val="0000FF"/>
                </a:solidFill>
                <a:latin typeface="+mn-lt"/>
                <a:ea typeface="ＭＳ Ｐゴシック" charset="0"/>
              </a:defRPr>
            </a:lvl2pPr>
            <a:lvl3pPr marL="1143000" indent="-228600" algn="l" rtl="0" eaLnBrk="0" fontAlgn="base" hangingPunct="0">
              <a:lnSpc>
                <a:spcPts val="2300"/>
              </a:lnSpc>
              <a:spcBef>
                <a:spcPct val="0"/>
              </a:spcBef>
              <a:spcAft>
                <a:spcPct val="0"/>
              </a:spcAft>
              <a:buClr>
                <a:srgbClr val="CC0000"/>
              </a:buClr>
              <a:buFont typeface="Wingdings" charset="0"/>
              <a:buChar char="Ø"/>
              <a:defRPr kumimoji="1">
                <a:solidFill>
                  <a:schemeClr val="bg1"/>
                </a:solidFill>
                <a:latin typeface="+mn-lt"/>
                <a:ea typeface="ＭＳ Ｐゴシック" charset="0"/>
              </a:defRPr>
            </a:lvl3pPr>
            <a:lvl4pPr marL="1600200" indent="-228600" algn="l" rtl="0" eaLnBrk="0" fontAlgn="base" hangingPunct="0">
              <a:lnSpc>
                <a:spcPts val="2300"/>
              </a:lnSpc>
              <a:spcBef>
                <a:spcPct val="0"/>
              </a:spcBef>
              <a:spcAft>
                <a:spcPct val="0"/>
              </a:spcAft>
              <a:buClr>
                <a:srgbClr val="CC0000"/>
              </a:buClr>
              <a:buFont typeface="Wingdings" charset="0"/>
              <a:buChar char="v"/>
              <a:defRPr kumimoji="1" sz="1600">
                <a:solidFill>
                  <a:schemeClr val="accent2"/>
                </a:solidFill>
                <a:latin typeface="+mn-lt"/>
                <a:ea typeface="ＭＳ Ｐゴシック" charset="0"/>
              </a:defRPr>
            </a:lvl4pPr>
            <a:lvl5pPr marL="2057400" indent="-228600" algn="l" rtl="0" eaLnBrk="0" fontAlgn="base" hangingPunct="0">
              <a:lnSpc>
                <a:spcPts val="2300"/>
              </a:lnSpc>
              <a:spcBef>
                <a:spcPct val="0"/>
              </a:spcBef>
              <a:spcAft>
                <a:spcPct val="0"/>
              </a:spcAft>
              <a:buChar char="»"/>
              <a:defRPr kumimoji="1" sz="1200">
                <a:solidFill>
                  <a:srgbClr val="000000"/>
                </a:solidFill>
                <a:latin typeface="+mn-lt"/>
                <a:ea typeface="ＭＳ Ｐゴシック" charset="0"/>
              </a:defRPr>
            </a:lvl5pPr>
            <a:lvl6pPr marL="2514600" indent="-228600" algn="l" rtl="0" eaLnBrk="0" fontAlgn="base" hangingPunct="0">
              <a:lnSpc>
                <a:spcPts val="2300"/>
              </a:lnSpc>
              <a:spcBef>
                <a:spcPct val="0"/>
              </a:spcBef>
              <a:spcAft>
                <a:spcPct val="0"/>
              </a:spcAft>
              <a:buChar char="»"/>
              <a:defRPr kumimoji="1" sz="1200">
                <a:solidFill>
                  <a:srgbClr val="000000"/>
                </a:solidFill>
                <a:latin typeface="+mn-lt"/>
              </a:defRPr>
            </a:lvl6pPr>
            <a:lvl7pPr marL="2971800" indent="-228600" algn="l" rtl="0" eaLnBrk="0" fontAlgn="base" hangingPunct="0">
              <a:lnSpc>
                <a:spcPts val="2300"/>
              </a:lnSpc>
              <a:spcBef>
                <a:spcPct val="0"/>
              </a:spcBef>
              <a:spcAft>
                <a:spcPct val="0"/>
              </a:spcAft>
              <a:buChar char="»"/>
              <a:defRPr kumimoji="1" sz="1200">
                <a:solidFill>
                  <a:srgbClr val="000000"/>
                </a:solidFill>
                <a:latin typeface="+mn-lt"/>
              </a:defRPr>
            </a:lvl7pPr>
            <a:lvl8pPr marL="3429000" indent="-228600" algn="l" rtl="0" eaLnBrk="0" fontAlgn="base" hangingPunct="0">
              <a:lnSpc>
                <a:spcPts val="2300"/>
              </a:lnSpc>
              <a:spcBef>
                <a:spcPct val="0"/>
              </a:spcBef>
              <a:spcAft>
                <a:spcPct val="0"/>
              </a:spcAft>
              <a:buChar char="»"/>
              <a:defRPr kumimoji="1" sz="1200">
                <a:solidFill>
                  <a:srgbClr val="000000"/>
                </a:solidFill>
                <a:latin typeface="+mn-lt"/>
              </a:defRPr>
            </a:lvl8pPr>
            <a:lvl9pPr marL="3886200" indent="-228600" algn="l" rtl="0" eaLnBrk="0" fontAlgn="base" hangingPunct="0">
              <a:lnSpc>
                <a:spcPts val="2300"/>
              </a:lnSpc>
              <a:spcBef>
                <a:spcPct val="0"/>
              </a:spcBef>
              <a:spcAft>
                <a:spcPct val="0"/>
              </a:spcAft>
              <a:buChar char="»"/>
              <a:defRPr kumimoji="1" sz="1200">
                <a:solidFill>
                  <a:srgbClr val="000000"/>
                </a:solidFill>
                <a:latin typeface="+mn-lt"/>
              </a:defRPr>
            </a:lvl9pPr>
          </a:lstStyle>
          <a:p>
            <a:pPr marL="0" lvl="1" indent="0" algn="ctr">
              <a:spcBef>
                <a:spcPts val="600"/>
              </a:spcBef>
              <a:spcAft>
                <a:spcPts val="600"/>
              </a:spcAft>
              <a:buNone/>
            </a:pPr>
            <a:r>
              <a:rPr lang="fr-CH" i="1" dirty="0" smtClean="0"/>
              <a:t>Is orbit averaging of turbulence in fusion devices so efficient that no significant fast ion transport (losses, effect on current drive) occur ? </a:t>
            </a:r>
            <a:endParaRPr lang="fr-CH" sz="2400" b="0" dirty="0" smtClean="0">
              <a:solidFill>
                <a:srgbClr val="0000CC"/>
              </a:solidFill>
            </a:endParaRPr>
          </a:p>
          <a:p>
            <a:pPr marL="0" lvl="1" indent="0" algn="just">
              <a:spcBef>
                <a:spcPts val="600"/>
              </a:spcBef>
              <a:spcAft>
                <a:spcPts val="600"/>
              </a:spcAft>
              <a:buNone/>
            </a:pPr>
            <a:endParaRPr lang="fr-CH" sz="2400" b="0" dirty="0" smtClean="0">
              <a:solidFill>
                <a:srgbClr val="0000CC"/>
              </a:solidFill>
            </a:endParaRPr>
          </a:p>
          <a:p>
            <a:pPr marL="0" lvl="1" indent="0" algn="just">
              <a:spcBef>
                <a:spcPts val="600"/>
              </a:spcBef>
              <a:spcAft>
                <a:spcPts val="600"/>
              </a:spcAft>
              <a:buNone/>
            </a:pPr>
            <a:endParaRPr lang="fr-CH" sz="2400" b="0" dirty="0" smtClean="0">
              <a:solidFill>
                <a:srgbClr val="0000CC"/>
              </a:solidFill>
            </a:endParaRPr>
          </a:p>
        </p:txBody>
      </p:sp>
      <p:sp>
        <p:nvSpPr>
          <p:cNvPr id="5" name="Rectangle 4"/>
          <p:cNvSpPr/>
          <p:nvPr/>
        </p:nvSpPr>
        <p:spPr>
          <a:xfrm>
            <a:off x="406752" y="2145804"/>
            <a:ext cx="8960541" cy="3600986"/>
          </a:xfrm>
          <a:prstGeom prst="rect">
            <a:avLst/>
          </a:prstGeom>
        </p:spPr>
        <p:txBody>
          <a:bodyPr wrap="square">
            <a:spAutoFit/>
          </a:bodyPr>
          <a:lstStyle/>
          <a:p>
            <a:pPr algn="l" eaLnBrk="1" hangingPunct="1">
              <a:lnSpc>
                <a:spcPct val="100000"/>
              </a:lnSpc>
              <a:defRPr/>
            </a:pPr>
            <a:r>
              <a:rPr lang="en-US" b="0" dirty="0">
                <a:solidFill>
                  <a:srgbClr val="262626"/>
                </a:solidFill>
              </a:rPr>
              <a:t>Gyrokinetic simulations with fast ion tracers</a:t>
            </a:r>
          </a:p>
          <a:p>
            <a:pPr lvl="1" algn="l" eaLnBrk="1" hangingPunct="1">
              <a:lnSpc>
                <a:spcPct val="100000"/>
              </a:lnSpc>
              <a:defRPr/>
            </a:pPr>
            <a:r>
              <a:rPr lang="en-US" b="0" dirty="0" smtClean="0">
                <a:solidFill>
                  <a:srgbClr val="262626"/>
                </a:solidFill>
              </a:rPr>
              <a:t>Present </a:t>
            </a:r>
            <a:r>
              <a:rPr lang="en-US" b="0" dirty="0">
                <a:solidFill>
                  <a:srgbClr val="262626"/>
                </a:solidFill>
              </a:rPr>
              <a:t>devices </a:t>
            </a:r>
            <a:r>
              <a:rPr lang="en-US" b="0" dirty="0" smtClean="0">
                <a:solidFill>
                  <a:srgbClr val="262626"/>
                </a:solidFill>
              </a:rPr>
              <a:t>(low values </a:t>
            </a:r>
            <a:r>
              <a:rPr lang="en-US" b="0" dirty="0">
                <a:solidFill>
                  <a:srgbClr val="262626"/>
                </a:solidFill>
              </a:rPr>
              <a:t>of </a:t>
            </a:r>
            <a:r>
              <a:rPr lang="en-US" b="0" dirty="0" err="1">
                <a:solidFill>
                  <a:srgbClr val="262626"/>
                </a:solidFill>
                <a:cs typeface="Arial" charset="0"/>
              </a:rPr>
              <a:t>E</a:t>
            </a:r>
            <a:r>
              <a:rPr lang="en-US" b="0" baseline="-25000" dirty="0" err="1">
                <a:solidFill>
                  <a:srgbClr val="262626"/>
                </a:solidFill>
                <a:cs typeface="Arial" charset="0"/>
              </a:rPr>
              <a:t>fast</a:t>
            </a:r>
            <a:r>
              <a:rPr lang="en-US" b="0" dirty="0">
                <a:solidFill>
                  <a:srgbClr val="262626"/>
                </a:solidFill>
                <a:cs typeface="Arial" charset="0"/>
              </a:rPr>
              <a:t>/</a:t>
            </a:r>
            <a:r>
              <a:rPr lang="en-US" b="0" dirty="0" err="1" smtClean="0">
                <a:solidFill>
                  <a:srgbClr val="262626"/>
                </a:solidFill>
                <a:cs typeface="Arial" charset="0"/>
              </a:rPr>
              <a:t>T</a:t>
            </a:r>
            <a:r>
              <a:rPr lang="en-US" b="0" baseline="-25000" dirty="0" err="1" smtClean="0">
                <a:solidFill>
                  <a:srgbClr val="262626"/>
                </a:solidFill>
                <a:cs typeface="Arial" charset="0"/>
              </a:rPr>
              <a:t>e</a:t>
            </a:r>
            <a:r>
              <a:rPr lang="en-US" b="0" dirty="0" smtClean="0">
                <a:solidFill>
                  <a:srgbClr val="262626"/>
                </a:solidFill>
              </a:rPr>
              <a:t>): some </a:t>
            </a:r>
            <a:r>
              <a:rPr lang="en-US" b="0" dirty="0">
                <a:solidFill>
                  <a:srgbClr val="262626"/>
                </a:solidFill>
              </a:rPr>
              <a:t>anomalous transport of </a:t>
            </a:r>
            <a:r>
              <a:rPr lang="en-US" b="0" dirty="0" smtClean="0">
                <a:solidFill>
                  <a:srgbClr val="262626"/>
                </a:solidFill>
              </a:rPr>
              <a:t>					     NB </a:t>
            </a:r>
            <a:r>
              <a:rPr lang="en-US" b="0" dirty="0">
                <a:solidFill>
                  <a:srgbClr val="262626"/>
                </a:solidFill>
              </a:rPr>
              <a:t>ions, anomalous heating / CD</a:t>
            </a:r>
          </a:p>
          <a:p>
            <a:pPr lvl="1" algn="l" eaLnBrk="1" hangingPunct="1">
              <a:lnSpc>
                <a:spcPct val="100000"/>
              </a:lnSpc>
              <a:defRPr/>
            </a:pPr>
            <a:r>
              <a:rPr lang="en-US" b="0" dirty="0" smtClean="0">
                <a:solidFill>
                  <a:srgbClr val="262626"/>
                </a:solidFill>
              </a:rPr>
              <a:t>ITER</a:t>
            </a:r>
            <a:r>
              <a:rPr lang="en-US" b="0" dirty="0">
                <a:solidFill>
                  <a:srgbClr val="262626"/>
                </a:solidFill>
              </a:rPr>
              <a:t>: negligible effect for </a:t>
            </a:r>
            <a:r>
              <a:rPr lang="en-US" b="0" dirty="0">
                <a:solidFill>
                  <a:srgbClr val="262626"/>
                </a:solidFill>
                <a:latin typeface="Symbol" charset="2"/>
                <a:cs typeface="Symbol" charset="2"/>
              </a:rPr>
              <a:t>a</a:t>
            </a:r>
            <a:r>
              <a:rPr lang="en-US" b="0" dirty="0">
                <a:solidFill>
                  <a:srgbClr val="262626"/>
                </a:solidFill>
              </a:rPr>
              <a:t>’s or NB ions (</a:t>
            </a:r>
            <a:r>
              <a:rPr lang="en-US" b="0" dirty="0" err="1">
                <a:solidFill>
                  <a:srgbClr val="262626"/>
                </a:solidFill>
              </a:rPr>
              <a:t>E</a:t>
            </a:r>
            <a:r>
              <a:rPr lang="en-US" b="0" baseline="-25000" dirty="0" err="1">
                <a:solidFill>
                  <a:srgbClr val="262626"/>
                </a:solidFill>
              </a:rPr>
              <a:t>fast</a:t>
            </a:r>
            <a:r>
              <a:rPr lang="en-US" b="0" baseline="30000" dirty="0" err="1">
                <a:solidFill>
                  <a:srgbClr val="262626"/>
                </a:solidFill>
              </a:rPr>
              <a:t>NBI</a:t>
            </a:r>
            <a:r>
              <a:rPr lang="en-US" b="0" dirty="0">
                <a:solidFill>
                  <a:srgbClr val="262626"/>
                </a:solidFill>
              </a:rPr>
              <a:t>/</a:t>
            </a:r>
            <a:r>
              <a:rPr lang="en-US" b="0" dirty="0" err="1" smtClean="0">
                <a:solidFill>
                  <a:srgbClr val="262626"/>
                </a:solidFill>
              </a:rPr>
              <a:t>T</a:t>
            </a:r>
            <a:r>
              <a:rPr lang="en-US" b="0" baseline="-25000" dirty="0" err="1">
                <a:solidFill>
                  <a:srgbClr val="262626"/>
                </a:solidFill>
                <a:cs typeface="Arial" charset="0"/>
              </a:rPr>
              <a:t>e</a:t>
            </a:r>
            <a:r>
              <a:rPr lang="en-US" b="0" dirty="0" smtClean="0">
                <a:solidFill>
                  <a:srgbClr val="262626"/>
                </a:solidFill>
              </a:rPr>
              <a:t>&gt;</a:t>
            </a:r>
            <a:r>
              <a:rPr lang="en-US" b="0" dirty="0">
                <a:solidFill>
                  <a:srgbClr val="262626"/>
                </a:solidFill>
              </a:rPr>
              <a:t>30)</a:t>
            </a:r>
          </a:p>
          <a:p>
            <a:pPr lvl="1" algn="l" eaLnBrk="1" hangingPunct="1">
              <a:lnSpc>
                <a:spcPct val="100000"/>
              </a:lnSpc>
              <a:defRPr/>
            </a:pPr>
            <a:endParaRPr lang="en-US" b="0" dirty="0" smtClean="0">
              <a:solidFill>
                <a:srgbClr val="262626"/>
              </a:solidFill>
            </a:endParaRPr>
          </a:p>
          <a:p>
            <a:pPr lvl="1" algn="l" eaLnBrk="1" hangingPunct="1">
              <a:lnSpc>
                <a:spcPct val="100000"/>
              </a:lnSpc>
              <a:defRPr/>
            </a:pPr>
            <a:r>
              <a:rPr lang="en-US" b="0" dirty="0" smtClean="0">
                <a:solidFill>
                  <a:srgbClr val="262626"/>
                </a:solidFill>
              </a:rPr>
              <a:t>DEMO </a:t>
            </a:r>
            <a:r>
              <a:rPr lang="en-US" b="0" dirty="0">
                <a:solidFill>
                  <a:srgbClr val="262626"/>
                </a:solidFill>
              </a:rPr>
              <a:t>(R=8.5m, 6T): </a:t>
            </a:r>
          </a:p>
          <a:p>
            <a:pPr marL="0" lvl="1" indent="0" algn="l" eaLnBrk="1" hangingPunct="1">
              <a:lnSpc>
                <a:spcPct val="100000"/>
              </a:lnSpc>
              <a:buNone/>
              <a:defRPr/>
            </a:pPr>
            <a:r>
              <a:rPr lang="en-US" b="0" dirty="0">
                <a:solidFill>
                  <a:srgbClr val="262626"/>
                </a:solidFill>
              </a:rPr>
              <a:t>         NB ions can be redistributed</a:t>
            </a:r>
          </a:p>
          <a:p>
            <a:pPr marL="0" lvl="1" indent="0" algn="l" eaLnBrk="1" hangingPunct="1">
              <a:lnSpc>
                <a:spcPct val="100000"/>
              </a:lnSpc>
              <a:buNone/>
              <a:defRPr/>
            </a:pPr>
            <a:r>
              <a:rPr lang="en-US" b="0" dirty="0">
                <a:solidFill>
                  <a:srgbClr val="262626"/>
                </a:solidFill>
              </a:rPr>
              <a:t>         due to lower </a:t>
            </a:r>
            <a:r>
              <a:rPr lang="en-US" b="0" dirty="0" err="1">
                <a:solidFill>
                  <a:srgbClr val="262626"/>
                </a:solidFill>
              </a:rPr>
              <a:t>E</a:t>
            </a:r>
            <a:r>
              <a:rPr lang="en-US" b="0" baseline="-25000" dirty="0" err="1">
                <a:solidFill>
                  <a:srgbClr val="262626"/>
                </a:solidFill>
              </a:rPr>
              <a:t>fast</a:t>
            </a:r>
            <a:r>
              <a:rPr lang="en-US" b="0" baseline="30000" dirty="0" err="1">
                <a:solidFill>
                  <a:srgbClr val="262626"/>
                </a:solidFill>
              </a:rPr>
              <a:t>NBI</a:t>
            </a:r>
            <a:r>
              <a:rPr lang="en-US" b="0" dirty="0">
                <a:solidFill>
                  <a:srgbClr val="262626"/>
                </a:solidFill>
              </a:rPr>
              <a:t>/</a:t>
            </a:r>
            <a:r>
              <a:rPr lang="en-US" b="0" dirty="0" err="1" smtClean="0">
                <a:solidFill>
                  <a:srgbClr val="262626"/>
                </a:solidFill>
              </a:rPr>
              <a:t>T</a:t>
            </a:r>
            <a:r>
              <a:rPr lang="en-US" b="0" baseline="-25000" dirty="0" err="1">
                <a:solidFill>
                  <a:srgbClr val="262626"/>
                </a:solidFill>
                <a:cs typeface="Arial" charset="0"/>
              </a:rPr>
              <a:t>e</a:t>
            </a:r>
            <a:r>
              <a:rPr lang="en-US" b="0" dirty="0" smtClean="0">
                <a:solidFill>
                  <a:srgbClr val="262626"/>
                </a:solidFill>
              </a:rPr>
              <a:t> </a:t>
            </a:r>
            <a:r>
              <a:rPr lang="en-US" b="0" dirty="0">
                <a:solidFill>
                  <a:srgbClr val="262626"/>
                </a:solidFill>
              </a:rPr>
              <a:t>(~20), </a:t>
            </a:r>
          </a:p>
          <a:p>
            <a:pPr marL="0" lvl="1" indent="0" algn="l" eaLnBrk="1" hangingPunct="1">
              <a:lnSpc>
                <a:spcPct val="100000"/>
              </a:lnSpc>
              <a:buNone/>
              <a:defRPr/>
            </a:pPr>
            <a:r>
              <a:rPr lang="en-US" b="0" dirty="0">
                <a:solidFill>
                  <a:srgbClr val="262626"/>
                </a:solidFill>
              </a:rPr>
              <a:t>         longer </a:t>
            </a:r>
            <a:r>
              <a:rPr lang="en-US" b="0" dirty="0" err="1" smtClean="0">
                <a:solidFill>
                  <a:srgbClr val="262626"/>
                </a:solidFill>
                <a:latin typeface="Symbol" charset="2"/>
                <a:cs typeface="Symbol" charset="2"/>
              </a:rPr>
              <a:t>t</a:t>
            </a:r>
            <a:r>
              <a:rPr lang="en-US" b="0" baseline="-25000" dirty="0" err="1" smtClean="0">
                <a:solidFill>
                  <a:srgbClr val="262626"/>
                </a:solidFill>
              </a:rPr>
              <a:t>SD</a:t>
            </a:r>
            <a:endParaRPr lang="en-US" b="0" baseline="-25000" dirty="0" smtClean="0">
              <a:solidFill>
                <a:srgbClr val="262626"/>
              </a:solidFill>
            </a:endParaRPr>
          </a:p>
          <a:p>
            <a:pPr marL="0" lvl="1" indent="0" algn="l" eaLnBrk="1" hangingPunct="1">
              <a:lnSpc>
                <a:spcPct val="100000"/>
              </a:lnSpc>
              <a:buNone/>
              <a:defRPr/>
            </a:pPr>
            <a:endParaRPr lang="en-US" sz="2400" b="0" baseline="-25000" dirty="0" smtClean="0">
              <a:solidFill>
                <a:srgbClr val="262626"/>
              </a:solidFill>
            </a:endParaRPr>
          </a:p>
          <a:p>
            <a:pPr marL="0" lvl="1" indent="0" algn="l" eaLnBrk="1" hangingPunct="1">
              <a:lnSpc>
                <a:spcPct val="100000"/>
              </a:lnSpc>
              <a:buNone/>
              <a:defRPr/>
            </a:pPr>
            <a:endParaRPr lang="en-US" sz="2400" b="0" baseline="-25000" dirty="0">
              <a:solidFill>
                <a:srgbClr val="262626"/>
              </a:solidFill>
            </a:endParaRPr>
          </a:p>
          <a:p>
            <a:pPr marL="0" lvl="1" indent="0" algn="l" eaLnBrk="1" hangingPunct="1">
              <a:lnSpc>
                <a:spcPct val="100000"/>
              </a:lnSpc>
              <a:buNone/>
              <a:defRPr/>
            </a:pPr>
            <a:endParaRPr lang="en-US" sz="2400" baseline="-25000" dirty="0">
              <a:solidFill>
                <a:srgbClr val="3366FF"/>
              </a:solidFil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7764" t="3803" r="2405" b="11895"/>
          <a:stretch/>
        </p:blipFill>
        <p:spPr bwMode="auto">
          <a:xfrm>
            <a:off x="4764848" y="3551767"/>
            <a:ext cx="5083708" cy="279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5"/>
          <p:cNvSpPr txBox="1">
            <a:spLocks noChangeArrowheads="1"/>
          </p:cNvSpPr>
          <p:nvPr/>
        </p:nvSpPr>
        <p:spPr bwMode="auto">
          <a:xfrm>
            <a:off x="8376002" y="3343017"/>
            <a:ext cx="1512168" cy="37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algn="ctr" eaLnBrk="0" fontAlgn="base" hangingPunct="0">
              <a:spcBef>
                <a:spcPct val="20000"/>
              </a:spcBef>
              <a:spcAft>
                <a:spcPct val="0"/>
              </a:spcAft>
              <a:buChar char="•"/>
              <a:defRPr sz="2800" b="1">
                <a:solidFill>
                  <a:schemeClr val="tx1"/>
                </a:solidFill>
                <a:latin typeface="Arial" charset="0"/>
                <a:ea typeface="ＭＳ Ｐゴシック" charset="0"/>
              </a:defRPr>
            </a:lvl6pPr>
            <a:lvl7pPr marL="2971800" indent="-228600" algn="ctr" eaLnBrk="0" fontAlgn="base" hangingPunct="0">
              <a:spcBef>
                <a:spcPct val="20000"/>
              </a:spcBef>
              <a:spcAft>
                <a:spcPct val="0"/>
              </a:spcAft>
              <a:buChar char="•"/>
              <a:defRPr sz="2800" b="1">
                <a:solidFill>
                  <a:schemeClr val="tx1"/>
                </a:solidFill>
                <a:latin typeface="Arial" charset="0"/>
                <a:ea typeface="ＭＳ Ｐゴシック" charset="0"/>
              </a:defRPr>
            </a:lvl7pPr>
            <a:lvl8pPr marL="3429000" indent="-228600" algn="ctr" eaLnBrk="0" fontAlgn="base" hangingPunct="0">
              <a:spcBef>
                <a:spcPct val="20000"/>
              </a:spcBef>
              <a:spcAft>
                <a:spcPct val="0"/>
              </a:spcAft>
              <a:buChar char="•"/>
              <a:defRPr sz="2800" b="1">
                <a:solidFill>
                  <a:schemeClr val="tx1"/>
                </a:solidFill>
                <a:latin typeface="Arial" charset="0"/>
                <a:ea typeface="ＭＳ Ｐゴシック" charset="0"/>
              </a:defRPr>
            </a:lvl8pPr>
            <a:lvl9pPr marL="3886200" indent="-228600" algn="ctr" eaLnBrk="0" fontAlgn="base" hangingPunct="0">
              <a:spcBef>
                <a:spcPct val="20000"/>
              </a:spcBef>
              <a:spcAft>
                <a:spcPct val="0"/>
              </a:spcAft>
              <a:buChar char="•"/>
              <a:defRPr sz="2800" b="1">
                <a:solidFill>
                  <a:schemeClr val="tx1"/>
                </a:solidFill>
                <a:latin typeface="Arial" charset="0"/>
                <a:ea typeface="ＭＳ Ｐゴシック" charset="0"/>
              </a:defRPr>
            </a:lvl9pPr>
          </a:lstStyle>
          <a:p>
            <a:pPr algn="l" eaLnBrk="1" hangingPunct="1">
              <a:buFontTx/>
              <a:buNone/>
            </a:pPr>
            <a:r>
              <a:rPr lang="en-US" sz="1600" b="0" i="1" dirty="0" err="1" smtClean="0">
                <a:solidFill>
                  <a:schemeClr val="bg1">
                    <a:lumMod val="50000"/>
                  </a:schemeClr>
                </a:solidFill>
                <a:latin typeface="Arial"/>
                <a:cs typeface="Arial"/>
              </a:rPr>
              <a:t>M.Albergante</a:t>
            </a:r>
            <a:endParaRPr lang="en-US" sz="1600" b="0" i="1" dirty="0">
              <a:solidFill>
                <a:schemeClr val="bg1">
                  <a:lumMod val="50000"/>
                </a:schemeClr>
              </a:solidFill>
              <a:latin typeface="Arial"/>
              <a:cs typeface="Arial"/>
            </a:endParaRPr>
          </a:p>
        </p:txBody>
      </p:sp>
      <p:sp>
        <p:nvSpPr>
          <p:cNvPr id="8" name="TextBox 9"/>
          <p:cNvSpPr txBox="1"/>
          <p:nvPr/>
        </p:nvSpPr>
        <p:spPr>
          <a:xfrm>
            <a:off x="9466026" y="6372847"/>
            <a:ext cx="270251" cy="368904"/>
          </a:xfrm>
          <a:prstGeom prst="rect">
            <a:avLst/>
          </a:prstGeom>
          <a:noFill/>
        </p:spPr>
        <p:txBody>
          <a:bodyPr wrap="none" rtlCol="0">
            <a:spAutoFit/>
          </a:bodyPr>
          <a:lstStyle/>
          <a:p>
            <a:fld id="{256D4672-5475-EB4B-876B-66EF9572F223}" type="slidenum">
              <a:rPr lang="en-US" sz="1200" smtClean="0">
                <a:solidFill>
                  <a:srgbClr val="320902"/>
                </a:solidFill>
              </a:rPr>
              <a:t>22</a:t>
            </a:fld>
            <a:endParaRPr lang="en-US" sz="1200" dirty="0">
              <a:solidFill>
                <a:srgbClr val="320902"/>
              </a:solidFill>
            </a:endParaRPr>
          </a:p>
        </p:txBody>
      </p:sp>
    </p:spTree>
    <p:extLst>
      <p:ext uri="{BB962C8B-B14F-4D97-AF65-F5344CB8AC3E}">
        <p14:creationId xmlns:p14="http://schemas.microsoft.com/office/powerpoint/2010/main" val="40591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906000" cy="719138"/>
          </a:xfrm>
        </p:spPr>
        <p:txBody>
          <a:bodyPr/>
          <a:lstStyle/>
          <a:p>
            <a:r>
              <a:rPr lang="en-US" dirty="0" smtClean="0"/>
              <a:t>Outlook - some open questions</a:t>
            </a:r>
            <a:endParaRPr lang="en-US" dirty="0"/>
          </a:p>
        </p:txBody>
      </p:sp>
      <p:sp>
        <p:nvSpPr>
          <p:cNvPr id="9" name="Rectangle 3"/>
          <p:cNvSpPr txBox="1">
            <a:spLocks noChangeArrowheads="1"/>
          </p:cNvSpPr>
          <p:nvPr/>
        </p:nvSpPr>
        <p:spPr>
          <a:xfrm>
            <a:off x="114300" y="744539"/>
            <a:ext cx="9562205" cy="1401266"/>
          </a:xfrm>
          <a:prstGeom prst="rect">
            <a:avLst/>
          </a:prstGeom>
          <a:noFill/>
          <a:ln/>
        </p:spPr>
        <p:txBody>
          <a:bodyPr>
            <a:normAutofit/>
          </a:bodyPr>
          <a:lstStyle>
            <a:lvl1pPr marL="342900" indent="-342900" algn="l" rtl="0" eaLnBrk="0" fontAlgn="base" hangingPunct="0">
              <a:lnSpc>
                <a:spcPts val="3000"/>
              </a:lnSpc>
              <a:spcBef>
                <a:spcPct val="0"/>
              </a:spcBef>
              <a:spcAft>
                <a:spcPct val="0"/>
              </a:spcAft>
              <a:buClr>
                <a:srgbClr val="CC0000"/>
              </a:buClr>
              <a:buFont typeface="Wingdings" charset="0"/>
              <a:buChar char="q"/>
              <a:defRPr kumimoji="1" sz="2000">
                <a:solidFill>
                  <a:srgbClr val="000000"/>
                </a:solidFill>
                <a:latin typeface="+mn-lt"/>
                <a:ea typeface="ＭＳ Ｐゴシック" charset="0"/>
                <a:cs typeface="ＭＳ Ｐゴシック" charset="0"/>
              </a:defRPr>
            </a:lvl1pPr>
            <a:lvl2pPr marL="742950" indent="-285750" algn="l" rtl="0" eaLnBrk="0" fontAlgn="base" hangingPunct="0">
              <a:lnSpc>
                <a:spcPts val="3000"/>
              </a:lnSpc>
              <a:spcBef>
                <a:spcPct val="10000"/>
              </a:spcBef>
              <a:spcAft>
                <a:spcPct val="10000"/>
              </a:spcAft>
              <a:buClr>
                <a:srgbClr val="CC0000"/>
              </a:buClr>
              <a:buChar char="•"/>
              <a:defRPr kumimoji="1" sz="2000">
                <a:solidFill>
                  <a:srgbClr val="0000FF"/>
                </a:solidFill>
                <a:latin typeface="+mn-lt"/>
                <a:ea typeface="ＭＳ Ｐゴシック" charset="0"/>
              </a:defRPr>
            </a:lvl2pPr>
            <a:lvl3pPr marL="1143000" indent="-228600" algn="l" rtl="0" eaLnBrk="0" fontAlgn="base" hangingPunct="0">
              <a:lnSpc>
                <a:spcPts val="2300"/>
              </a:lnSpc>
              <a:spcBef>
                <a:spcPct val="0"/>
              </a:spcBef>
              <a:spcAft>
                <a:spcPct val="0"/>
              </a:spcAft>
              <a:buClr>
                <a:srgbClr val="CC0000"/>
              </a:buClr>
              <a:buFont typeface="Wingdings" charset="0"/>
              <a:buChar char="Ø"/>
              <a:defRPr kumimoji="1">
                <a:solidFill>
                  <a:schemeClr val="bg1"/>
                </a:solidFill>
                <a:latin typeface="+mn-lt"/>
                <a:ea typeface="ＭＳ Ｐゴシック" charset="0"/>
              </a:defRPr>
            </a:lvl3pPr>
            <a:lvl4pPr marL="1600200" indent="-228600" algn="l" rtl="0" eaLnBrk="0" fontAlgn="base" hangingPunct="0">
              <a:lnSpc>
                <a:spcPts val="2300"/>
              </a:lnSpc>
              <a:spcBef>
                <a:spcPct val="0"/>
              </a:spcBef>
              <a:spcAft>
                <a:spcPct val="0"/>
              </a:spcAft>
              <a:buClr>
                <a:srgbClr val="CC0000"/>
              </a:buClr>
              <a:buFont typeface="Wingdings" charset="0"/>
              <a:buChar char="v"/>
              <a:defRPr kumimoji="1" sz="1600">
                <a:solidFill>
                  <a:schemeClr val="accent2"/>
                </a:solidFill>
                <a:latin typeface="+mn-lt"/>
                <a:ea typeface="ＭＳ Ｐゴシック" charset="0"/>
              </a:defRPr>
            </a:lvl4pPr>
            <a:lvl5pPr marL="2057400" indent="-228600" algn="l" rtl="0" eaLnBrk="0" fontAlgn="base" hangingPunct="0">
              <a:lnSpc>
                <a:spcPts val="2300"/>
              </a:lnSpc>
              <a:spcBef>
                <a:spcPct val="0"/>
              </a:spcBef>
              <a:spcAft>
                <a:spcPct val="0"/>
              </a:spcAft>
              <a:buChar char="»"/>
              <a:defRPr kumimoji="1" sz="1200">
                <a:solidFill>
                  <a:srgbClr val="000000"/>
                </a:solidFill>
                <a:latin typeface="+mn-lt"/>
                <a:ea typeface="ＭＳ Ｐゴシック" charset="0"/>
              </a:defRPr>
            </a:lvl5pPr>
            <a:lvl6pPr marL="2514600" indent="-228600" algn="l" rtl="0" eaLnBrk="0" fontAlgn="base" hangingPunct="0">
              <a:lnSpc>
                <a:spcPts val="2300"/>
              </a:lnSpc>
              <a:spcBef>
                <a:spcPct val="0"/>
              </a:spcBef>
              <a:spcAft>
                <a:spcPct val="0"/>
              </a:spcAft>
              <a:buChar char="»"/>
              <a:defRPr kumimoji="1" sz="1200">
                <a:solidFill>
                  <a:srgbClr val="000000"/>
                </a:solidFill>
                <a:latin typeface="+mn-lt"/>
              </a:defRPr>
            </a:lvl6pPr>
            <a:lvl7pPr marL="2971800" indent="-228600" algn="l" rtl="0" eaLnBrk="0" fontAlgn="base" hangingPunct="0">
              <a:lnSpc>
                <a:spcPts val="2300"/>
              </a:lnSpc>
              <a:spcBef>
                <a:spcPct val="0"/>
              </a:spcBef>
              <a:spcAft>
                <a:spcPct val="0"/>
              </a:spcAft>
              <a:buChar char="»"/>
              <a:defRPr kumimoji="1" sz="1200">
                <a:solidFill>
                  <a:srgbClr val="000000"/>
                </a:solidFill>
                <a:latin typeface="+mn-lt"/>
              </a:defRPr>
            </a:lvl7pPr>
            <a:lvl8pPr marL="3429000" indent="-228600" algn="l" rtl="0" eaLnBrk="0" fontAlgn="base" hangingPunct="0">
              <a:lnSpc>
                <a:spcPts val="2300"/>
              </a:lnSpc>
              <a:spcBef>
                <a:spcPct val="0"/>
              </a:spcBef>
              <a:spcAft>
                <a:spcPct val="0"/>
              </a:spcAft>
              <a:buChar char="»"/>
              <a:defRPr kumimoji="1" sz="1200">
                <a:solidFill>
                  <a:srgbClr val="000000"/>
                </a:solidFill>
                <a:latin typeface="+mn-lt"/>
              </a:defRPr>
            </a:lvl8pPr>
            <a:lvl9pPr marL="3886200" indent="-228600" algn="l" rtl="0" eaLnBrk="0" fontAlgn="base" hangingPunct="0">
              <a:lnSpc>
                <a:spcPts val="2300"/>
              </a:lnSpc>
              <a:spcBef>
                <a:spcPct val="0"/>
              </a:spcBef>
              <a:spcAft>
                <a:spcPct val="0"/>
              </a:spcAft>
              <a:buChar char="»"/>
              <a:defRPr kumimoji="1" sz="1200">
                <a:solidFill>
                  <a:srgbClr val="000000"/>
                </a:solidFill>
                <a:latin typeface="+mn-lt"/>
              </a:defRPr>
            </a:lvl9pPr>
          </a:lstStyle>
          <a:p>
            <a:pPr marL="0" lvl="1" indent="0" algn="ctr">
              <a:spcBef>
                <a:spcPts val="600"/>
              </a:spcBef>
              <a:spcAft>
                <a:spcPts val="600"/>
              </a:spcAft>
              <a:buNone/>
            </a:pPr>
            <a:r>
              <a:rPr lang="fr-CH" i="1" dirty="0" smtClean="0"/>
              <a:t>Is orbit averaging of turbulence in fusion devices so efficient that no significant fast ion transport (losses, effect on current drive) occur ? </a:t>
            </a:r>
            <a:endParaRPr lang="fr-CH" sz="2400" b="0" dirty="0" smtClean="0">
              <a:solidFill>
                <a:srgbClr val="0000CC"/>
              </a:solidFill>
            </a:endParaRPr>
          </a:p>
          <a:p>
            <a:pPr marL="0" lvl="1" indent="0" algn="just">
              <a:spcBef>
                <a:spcPts val="600"/>
              </a:spcBef>
              <a:spcAft>
                <a:spcPts val="600"/>
              </a:spcAft>
              <a:buNone/>
            </a:pPr>
            <a:endParaRPr lang="fr-CH" sz="2400" b="0" dirty="0" smtClean="0">
              <a:solidFill>
                <a:srgbClr val="0000CC"/>
              </a:solidFill>
            </a:endParaRPr>
          </a:p>
          <a:p>
            <a:pPr marL="0" lvl="1" indent="0" algn="just">
              <a:spcBef>
                <a:spcPts val="600"/>
              </a:spcBef>
              <a:spcAft>
                <a:spcPts val="600"/>
              </a:spcAft>
              <a:buNone/>
            </a:pPr>
            <a:endParaRPr lang="fr-CH" sz="2400" b="0" dirty="0" smtClean="0">
              <a:solidFill>
                <a:srgbClr val="0000CC"/>
              </a:solidFill>
            </a:endParaRPr>
          </a:p>
        </p:txBody>
      </p:sp>
      <p:sp>
        <p:nvSpPr>
          <p:cNvPr id="5" name="Rectangle 4"/>
          <p:cNvSpPr/>
          <p:nvPr/>
        </p:nvSpPr>
        <p:spPr>
          <a:xfrm>
            <a:off x="406752" y="2145804"/>
            <a:ext cx="8960541" cy="4298613"/>
          </a:xfrm>
          <a:prstGeom prst="rect">
            <a:avLst/>
          </a:prstGeom>
        </p:spPr>
        <p:txBody>
          <a:bodyPr wrap="square">
            <a:spAutoFit/>
          </a:bodyPr>
          <a:lstStyle/>
          <a:p>
            <a:pPr algn="l" eaLnBrk="1" hangingPunct="1">
              <a:lnSpc>
                <a:spcPct val="100000"/>
              </a:lnSpc>
              <a:defRPr/>
            </a:pPr>
            <a:r>
              <a:rPr lang="en-US" b="0" dirty="0">
                <a:solidFill>
                  <a:srgbClr val="262626"/>
                </a:solidFill>
              </a:rPr>
              <a:t>Gyrokinetic simulations with fast ion tracers</a:t>
            </a:r>
          </a:p>
          <a:p>
            <a:pPr lvl="1" algn="l" eaLnBrk="1" hangingPunct="1">
              <a:lnSpc>
                <a:spcPct val="100000"/>
              </a:lnSpc>
              <a:defRPr/>
            </a:pPr>
            <a:r>
              <a:rPr lang="en-US" b="0" dirty="0" smtClean="0">
                <a:solidFill>
                  <a:srgbClr val="262626"/>
                </a:solidFill>
              </a:rPr>
              <a:t>Present </a:t>
            </a:r>
            <a:r>
              <a:rPr lang="en-US" b="0" dirty="0">
                <a:solidFill>
                  <a:srgbClr val="262626"/>
                </a:solidFill>
              </a:rPr>
              <a:t>devices </a:t>
            </a:r>
            <a:r>
              <a:rPr lang="en-US" b="0" dirty="0" smtClean="0">
                <a:solidFill>
                  <a:srgbClr val="262626"/>
                </a:solidFill>
              </a:rPr>
              <a:t>(low values </a:t>
            </a:r>
            <a:r>
              <a:rPr lang="en-US" b="0" dirty="0">
                <a:solidFill>
                  <a:srgbClr val="262626"/>
                </a:solidFill>
              </a:rPr>
              <a:t>of </a:t>
            </a:r>
            <a:r>
              <a:rPr lang="en-US" b="0" dirty="0" err="1">
                <a:solidFill>
                  <a:srgbClr val="262626"/>
                </a:solidFill>
                <a:cs typeface="Arial" charset="0"/>
              </a:rPr>
              <a:t>E</a:t>
            </a:r>
            <a:r>
              <a:rPr lang="en-US" b="0" baseline="-25000" dirty="0" err="1">
                <a:solidFill>
                  <a:srgbClr val="262626"/>
                </a:solidFill>
                <a:cs typeface="Arial" charset="0"/>
              </a:rPr>
              <a:t>fast</a:t>
            </a:r>
            <a:r>
              <a:rPr lang="en-US" b="0" dirty="0">
                <a:solidFill>
                  <a:srgbClr val="262626"/>
                </a:solidFill>
                <a:cs typeface="Arial" charset="0"/>
              </a:rPr>
              <a:t>/</a:t>
            </a:r>
            <a:r>
              <a:rPr lang="en-US" b="0" dirty="0" err="1" smtClean="0">
                <a:solidFill>
                  <a:srgbClr val="262626"/>
                </a:solidFill>
                <a:cs typeface="Arial" charset="0"/>
              </a:rPr>
              <a:t>T</a:t>
            </a:r>
            <a:r>
              <a:rPr lang="en-US" b="0" baseline="-25000" dirty="0" err="1" smtClean="0">
                <a:solidFill>
                  <a:srgbClr val="262626"/>
                </a:solidFill>
                <a:cs typeface="Arial" charset="0"/>
              </a:rPr>
              <a:t>e</a:t>
            </a:r>
            <a:r>
              <a:rPr lang="en-US" b="0" dirty="0" smtClean="0">
                <a:solidFill>
                  <a:srgbClr val="262626"/>
                </a:solidFill>
              </a:rPr>
              <a:t>): some </a:t>
            </a:r>
            <a:r>
              <a:rPr lang="en-US" b="0" dirty="0">
                <a:solidFill>
                  <a:srgbClr val="262626"/>
                </a:solidFill>
              </a:rPr>
              <a:t>anomalous transport of </a:t>
            </a:r>
            <a:r>
              <a:rPr lang="en-US" b="0" dirty="0" smtClean="0">
                <a:solidFill>
                  <a:srgbClr val="262626"/>
                </a:solidFill>
              </a:rPr>
              <a:t>					     NB </a:t>
            </a:r>
            <a:r>
              <a:rPr lang="en-US" b="0" dirty="0">
                <a:solidFill>
                  <a:srgbClr val="262626"/>
                </a:solidFill>
              </a:rPr>
              <a:t>ions, anomalous heating / CD</a:t>
            </a:r>
          </a:p>
          <a:p>
            <a:pPr lvl="1" algn="l" eaLnBrk="1" hangingPunct="1">
              <a:lnSpc>
                <a:spcPct val="100000"/>
              </a:lnSpc>
              <a:defRPr/>
            </a:pPr>
            <a:r>
              <a:rPr lang="en-US" b="0" dirty="0" smtClean="0">
                <a:solidFill>
                  <a:srgbClr val="262626"/>
                </a:solidFill>
              </a:rPr>
              <a:t>ITER</a:t>
            </a:r>
            <a:r>
              <a:rPr lang="en-US" b="0" dirty="0">
                <a:solidFill>
                  <a:srgbClr val="262626"/>
                </a:solidFill>
              </a:rPr>
              <a:t>: negligible effect for </a:t>
            </a:r>
            <a:r>
              <a:rPr lang="en-US" b="0" dirty="0">
                <a:solidFill>
                  <a:srgbClr val="262626"/>
                </a:solidFill>
                <a:latin typeface="Symbol" charset="2"/>
                <a:cs typeface="Symbol" charset="2"/>
              </a:rPr>
              <a:t>a</a:t>
            </a:r>
            <a:r>
              <a:rPr lang="en-US" b="0" dirty="0">
                <a:solidFill>
                  <a:srgbClr val="262626"/>
                </a:solidFill>
              </a:rPr>
              <a:t>’s or NB ions (</a:t>
            </a:r>
            <a:r>
              <a:rPr lang="en-US" b="0" dirty="0" err="1">
                <a:solidFill>
                  <a:srgbClr val="262626"/>
                </a:solidFill>
              </a:rPr>
              <a:t>E</a:t>
            </a:r>
            <a:r>
              <a:rPr lang="en-US" b="0" baseline="-25000" dirty="0" err="1">
                <a:solidFill>
                  <a:srgbClr val="262626"/>
                </a:solidFill>
              </a:rPr>
              <a:t>fast</a:t>
            </a:r>
            <a:r>
              <a:rPr lang="en-US" b="0" baseline="30000" dirty="0" err="1">
                <a:solidFill>
                  <a:srgbClr val="262626"/>
                </a:solidFill>
              </a:rPr>
              <a:t>NBI</a:t>
            </a:r>
            <a:r>
              <a:rPr lang="en-US" b="0" dirty="0">
                <a:solidFill>
                  <a:srgbClr val="262626"/>
                </a:solidFill>
              </a:rPr>
              <a:t>/</a:t>
            </a:r>
            <a:r>
              <a:rPr lang="en-US" b="0" dirty="0" err="1" smtClean="0">
                <a:solidFill>
                  <a:srgbClr val="262626"/>
                </a:solidFill>
              </a:rPr>
              <a:t>T</a:t>
            </a:r>
            <a:r>
              <a:rPr lang="en-US" b="0" baseline="-25000" dirty="0" err="1">
                <a:solidFill>
                  <a:srgbClr val="262626"/>
                </a:solidFill>
                <a:cs typeface="Arial" charset="0"/>
              </a:rPr>
              <a:t>e</a:t>
            </a:r>
            <a:r>
              <a:rPr lang="en-US" b="0" dirty="0" smtClean="0">
                <a:solidFill>
                  <a:srgbClr val="262626"/>
                </a:solidFill>
              </a:rPr>
              <a:t>&gt;</a:t>
            </a:r>
            <a:r>
              <a:rPr lang="en-US" b="0" dirty="0">
                <a:solidFill>
                  <a:srgbClr val="262626"/>
                </a:solidFill>
              </a:rPr>
              <a:t>30)</a:t>
            </a:r>
          </a:p>
          <a:p>
            <a:pPr lvl="1" algn="l" eaLnBrk="1" hangingPunct="1">
              <a:lnSpc>
                <a:spcPct val="100000"/>
              </a:lnSpc>
              <a:defRPr/>
            </a:pPr>
            <a:endParaRPr lang="en-US" b="0" dirty="0" smtClean="0">
              <a:solidFill>
                <a:srgbClr val="262626"/>
              </a:solidFill>
            </a:endParaRPr>
          </a:p>
          <a:p>
            <a:pPr lvl="1" algn="l" eaLnBrk="1" hangingPunct="1">
              <a:lnSpc>
                <a:spcPct val="100000"/>
              </a:lnSpc>
              <a:defRPr/>
            </a:pPr>
            <a:r>
              <a:rPr lang="en-US" b="0" dirty="0" smtClean="0">
                <a:solidFill>
                  <a:srgbClr val="262626"/>
                </a:solidFill>
              </a:rPr>
              <a:t>DEMO </a:t>
            </a:r>
            <a:r>
              <a:rPr lang="en-US" b="0" dirty="0">
                <a:solidFill>
                  <a:srgbClr val="262626"/>
                </a:solidFill>
              </a:rPr>
              <a:t>(R=8.5m, 6T): </a:t>
            </a:r>
          </a:p>
          <a:p>
            <a:pPr marL="0" lvl="1" indent="0" algn="l" eaLnBrk="1" hangingPunct="1">
              <a:lnSpc>
                <a:spcPct val="100000"/>
              </a:lnSpc>
              <a:buNone/>
              <a:defRPr/>
            </a:pPr>
            <a:r>
              <a:rPr lang="en-US" b="0" dirty="0">
                <a:solidFill>
                  <a:srgbClr val="262626"/>
                </a:solidFill>
              </a:rPr>
              <a:t>         NB ions can be redistributed</a:t>
            </a:r>
          </a:p>
          <a:p>
            <a:pPr marL="0" lvl="1" indent="0" algn="l" eaLnBrk="1" hangingPunct="1">
              <a:lnSpc>
                <a:spcPct val="100000"/>
              </a:lnSpc>
              <a:buNone/>
              <a:defRPr/>
            </a:pPr>
            <a:r>
              <a:rPr lang="en-US" b="0" dirty="0">
                <a:solidFill>
                  <a:srgbClr val="262626"/>
                </a:solidFill>
              </a:rPr>
              <a:t>         due to lower </a:t>
            </a:r>
            <a:r>
              <a:rPr lang="en-US" b="0" dirty="0" err="1">
                <a:solidFill>
                  <a:srgbClr val="262626"/>
                </a:solidFill>
              </a:rPr>
              <a:t>E</a:t>
            </a:r>
            <a:r>
              <a:rPr lang="en-US" b="0" baseline="-25000" dirty="0" err="1">
                <a:solidFill>
                  <a:srgbClr val="262626"/>
                </a:solidFill>
              </a:rPr>
              <a:t>fast</a:t>
            </a:r>
            <a:r>
              <a:rPr lang="en-US" b="0" baseline="30000" dirty="0" err="1">
                <a:solidFill>
                  <a:srgbClr val="262626"/>
                </a:solidFill>
              </a:rPr>
              <a:t>NBI</a:t>
            </a:r>
            <a:r>
              <a:rPr lang="en-US" b="0" dirty="0">
                <a:solidFill>
                  <a:srgbClr val="262626"/>
                </a:solidFill>
              </a:rPr>
              <a:t>/</a:t>
            </a:r>
            <a:r>
              <a:rPr lang="en-US" b="0" dirty="0" err="1" smtClean="0">
                <a:solidFill>
                  <a:srgbClr val="262626"/>
                </a:solidFill>
              </a:rPr>
              <a:t>T</a:t>
            </a:r>
            <a:r>
              <a:rPr lang="en-US" b="0" baseline="-25000" dirty="0" err="1">
                <a:solidFill>
                  <a:srgbClr val="262626"/>
                </a:solidFill>
                <a:cs typeface="Arial" charset="0"/>
              </a:rPr>
              <a:t>e</a:t>
            </a:r>
            <a:r>
              <a:rPr lang="en-US" b="0" dirty="0" smtClean="0">
                <a:solidFill>
                  <a:srgbClr val="262626"/>
                </a:solidFill>
              </a:rPr>
              <a:t> </a:t>
            </a:r>
            <a:r>
              <a:rPr lang="en-US" b="0" dirty="0">
                <a:solidFill>
                  <a:srgbClr val="262626"/>
                </a:solidFill>
              </a:rPr>
              <a:t>(~20), </a:t>
            </a:r>
          </a:p>
          <a:p>
            <a:pPr marL="0" lvl="1" indent="0" algn="l" eaLnBrk="1" hangingPunct="1">
              <a:lnSpc>
                <a:spcPct val="100000"/>
              </a:lnSpc>
              <a:buNone/>
              <a:defRPr/>
            </a:pPr>
            <a:r>
              <a:rPr lang="en-US" b="0" dirty="0">
                <a:solidFill>
                  <a:srgbClr val="262626"/>
                </a:solidFill>
              </a:rPr>
              <a:t>         longer </a:t>
            </a:r>
            <a:r>
              <a:rPr lang="en-US" b="0" dirty="0" err="1" smtClean="0">
                <a:solidFill>
                  <a:srgbClr val="262626"/>
                </a:solidFill>
                <a:latin typeface="Symbol" charset="2"/>
                <a:cs typeface="Symbol" charset="2"/>
              </a:rPr>
              <a:t>t</a:t>
            </a:r>
            <a:r>
              <a:rPr lang="en-US" b="0" baseline="-25000" dirty="0" err="1" smtClean="0">
                <a:solidFill>
                  <a:srgbClr val="262626"/>
                </a:solidFill>
              </a:rPr>
              <a:t>SD</a:t>
            </a:r>
            <a:endParaRPr lang="en-US" b="0" baseline="-25000" dirty="0" smtClean="0">
              <a:solidFill>
                <a:srgbClr val="262626"/>
              </a:solidFill>
            </a:endParaRPr>
          </a:p>
          <a:p>
            <a:pPr marL="0" lvl="1" indent="0" algn="l" eaLnBrk="1" hangingPunct="1">
              <a:lnSpc>
                <a:spcPct val="100000"/>
              </a:lnSpc>
              <a:buNone/>
              <a:defRPr/>
            </a:pPr>
            <a:endParaRPr lang="en-US" b="0" baseline="-25000" dirty="0" smtClean="0">
              <a:solidFill>
                <a:srgbClr val="262626"/>
              </a:solidFill>
            </a:endParaRPr>
          </a:p>
          <a:p>
            <a:pPr marL="0" lvl="1" indent="0" algn="l" eaLnBrk="1" hangingPunct="1">
              <a:lnSpc>
                <a:spcPct val="100000"/>
              </a:lnSpc>
              <a:buNone/>
              <a:defRPr/>
            </a:pPr>
            <a:endParaRPr lang="en-US" dirty="0" smtClean="0">
              <a:solidFill>
                <a:srgbClr val="3366FF"/>
              </a:solidFill>
            </a:endParaRPr>
          </a:p>
          <a:p>
            <a:pPr marL="0" lvl="1" indent="0" algn="l" eaLnBrk="1" hangingPunct="1">
              <a:lnSpc>
                <a:spcPct val="100000"/>
              </a:lnSpc>
              <a:buNone/>
              <a:defRPr/>
            </a:pPr>
            <a:endParaRPr lang="en-US" dirty="0" smtClean="0">
              <a:solidFill>
                <a:srgbClr val="3366FF"/>
              </a:solidFill>
            </a:endParaRPr>
          </a:p>
          <a:p>
            <a:pPr marL="0" lvl="1" indent="0" algn="l" eaLnBrk="1" hangingPunct="1">
              <a:lnSpc>
                <a:spcPct val="100000"/>
              </a:lnSpc>
              <a:buNone/>
              <a:defRPr/>
            </a:pPr>
            <a:r>
              <a:rPr lang="en-US" dirty="0" smtClean="0">
                <a:solidFill>
                  <a:srgbClr val="3366FF"/>
                </a:solidFill>
              </a:rPr>
              <a:t>Experiments </a:t>
            </a:r>
            <a:r>
              <a:rPr lang="en-US" dirty="0">
                <a:solidFill>
                  <a:srgbClr val="3366FF"/>
                </a:solidFill>
              </a:rPr>
              <a:t>on tokamaks with </a:t>
            </a:r>
          </a:p>
          <a:p>
            <a:pPr marL="0" lvl="1" indent="0" algn="l" eaLnBrk="1" hangingPunct="1">
              <a:lnSpc>
                <a:spcPct val="100000"/>
              </a:lnSpc>
              <a:buNone/>
              <a:defRPr/>
            </a:pPr>
            <a:r>
              <a:rPr lang="en-US" dirty="0">
                <a:solidFill>
                  <a:srgbClr val="3366FF"/>
                </a:solidFill>
              </a:rPr>
              <a:t>DEMO-like values of </a:t>
            </a:r>
            <a:r>
              <a:rPr lang="en-US" dirty="0" err="1">
                <a:solidFill>
                  <a:srgbClr val="3366FF"/>
                </a:solidFill>
              </a:rPr>
              <a:t>E</a:t>
            </a:r>
            <a:r>
              <a:rPr lang="en-US" baseline="-25000" dirty="0" err="1">
                <a:solidFill>
                  <a:srgbClr val="3366FF"/>
                </a:solidFill>
              </a:rPr>
              <a:t>fast</a:t>
            </a:r>
            <a:r>
              <a:rPr lang="en-US" baseline="30000" dirty="0" err="1">
                <a:solidFill>
                  <a:srgbClr val="3366FF"/>
                </a:solidFill>
              </a:rPr>
              <a:t>NBI</a:t>
            </a:r>
            <a:r>
              <a:rPr lang="en-US" dirty="0">
                <a:solidFill>
                  <a:srgbClr val="3366FF"/>
                </a:solidFill>
              </a:rPr>
              <a:t>/</a:t>
            </a:r>
            <a:r>
              <a:rPr lang="en-US" dirty="0" err="1">
                <a:solidFill>
                  <a:srgbClr val="3366FF"/>
                </a:solidFill>
              </a:rPr>
              <a:t>T</a:t>
            </a:r>
            <a:r>
              <a:rPr lang="en-US" baseline="-25000" dirty="0" err="1">
                <a:solidFill>
                  <a:srgbClr val="3366FF"/>
                </a:solidFill>
                <a:cs typeface="Arial" charset="0"/>
              </a:rPr>
              <a:t>e</a:t>
            </a:r>
            <a:r>
              <a:rPr lang="en-US" dirty="0">
                <a:solidFill>
                  <a:srgbClr val="3366FF"/>
                </a:solidFill>
              </a:rPr>
              <a:t> </a:t>
            </a:r>
            <a:endParaRPr lang="en-US" b="0" baseline="-25000" dirty="0" smtClean="0">
              <a:solidFill>
                <a:srgbClr val="262626"/>
              </a:solidFil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7764" t="3803" r="2405" b="11895"/>
          <a:stretch/>
        </p:blipFill>
        <p:spPr bwMode="auto">
          <a:xfrm>
            <a:off x="4764848" y="3551767"/>
            <a:ext cx="5083708" cy="279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5"/>
          <p:cNvSpPr txBox="1">
            <a:spLocks noChangeArrowheads="1"/>
          </p:cNvSpPr>
          <p:nvPr/>
        </p:nvSpPr>
        <p:spPr bwMode="auto">
          <a:xfrm>
            <a:off x="8376002" y="3343017"/>
            <a:ext cx="1512168" cy="37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algn="ctr" eaLnBrk="0" fontAlgn="base" hangingPunct="0">
              <a:spcBef>
                <a:spcPct val="20000"/>
              </a:spcBef>
              <a:spcAft>
                <a:spcPct val="0"/>
              </a:spcAft>
              <a:buChar char="•"/>
              <a:defRPr sz="2800" b="1">
                <a:solidFill>
                  <a:schemeClr val="tx1"/>
                </a:solidFill>
                <a:latin typeface="Arial" charset="0"/>
                <a:ea typeface="ＭＳ Ｐゴシック" charset="0"/>
              </a:defRPr>
            </a:lvl6pPr>
            <a:lvl7pPr marL="2971800" indent="-228600" algn="ctr" eaLnBrk="0" fontAlgn="base" hangingPunct="0">
              <a:spcBef>
                <a:spcPct val="20000"/>
              </a:spcBef>
              <a:spcAft>
                <a:spcPct val="0"/>
              </a:spcAft>
              <a:buChar char="•"/>
              <a:defRPr sz="2800" b="1">
                <a:solidFill>
                  <a:schemeClr val="tx1"/>
                </a:solidFill>
                <a:latin typeface="Arial" charset="0"/>
                <a:ea typeface="ＭＳ Ｐゴシック" charset="0"/>
              </a:defRPr>
            </a:lvl7pPr>
            <a:lvl8pPr marL="3429000" indent="-228600" algn="ctr" eaLnBrk="0" fontAlgn="base" hangingPunct="0">
              <a:spcBef>
                <a:spcPct val="20000"/>
              </a:spcBef>
              <a:spcAft>
                <a:spcPct val="0"/>
              </a:spcAft>
              <a:buChar char="•"/>
              <a:defRPr sz="2800" b="1">
                <a:solidFill>
                  <a:schemeClr val="tx1"/>
                </a:solidFill>
                <a:latin typeface="Arial" charset="0"/>
                <a:ea typeface="ＭＳ Ｐゴシック" charset="0"/>
              </a:defRPr>
            </a:lvl8pPr>
            <a:lvl9pPr marL="3886200" indent="-228600" algn="ctr" eaLnBrk="0" fontAlgn="base" hangingPunct="0">
              <a:spcBef>
                <a:spcPct val="20000"/>
              </a:spcBef>
              <a:spcAft>
                <a:spcPct val="0"/>
              </a:spcAft>
              <a:buChar char="•"/>
              <a:defRPr sz="2800" b="1">
                <a:solidFill>
                  <a:schemeClr val="tx1"/>
                </a:solidFill>
                <a:latin typeface="Arial" charset="0"/>
                <a:ea typeface="ＭＳ Ｐゴシック" charset="0"/>
              </a:defRPr>
            </a:lvl9pPr>
          </a:lstStyle>
          <a:p>
            <a:pPr algn="l" eaLnBrk="1" hangingPunct="1">
              <a:buFontTx/>
              <a:buNone/>
            </a:pPr>
            <a:r>
              <a:rPr lang="en-US" sz="1600" b="0" i="1" dirty="0" err="1" smtClean="0">
                <a:solidFill>
                  <a:schemeClr val="bg1">
                    <a:lumMod val="50000"/>
                  </a:schemeClr>
                </a:solidFill>
                <a:latin typeface="Arial"/>
                <a:cs typeface="Arial"/>
              </a:rPr>
              <a:t>M.Albergante</a:t>
            </a:r>
            <a:endParaRPr lang="en-US" sz="1600" b="0" i="1" dirty="0">
              <a:solidFill>
                <a:schemeClr val="bg1">
                  <a:lumMod val="50000"/>
                </a:schemeClr>
              </a:solidFill>
              <a:latin typeface="Arial"/>
              <a:cs typeface="Arial"/>
            </a:endParaRPr>
          </a:p>
        </p:txBody>
      </p:sp>
      <p:sp>
        <p:nvSpPr>
          <p:cNvPr id="8" name="TextBox 9"/>
          <p:cNvSpPr txBox="1"/>
          <p:nvPr/>
        </p:nvSpPr>
        <p:spPr>
          <a:xfrm>
            <a:off x="9466026" y="6372847"/>
            <a:ext cx="270251" cy="368904"/>
          </a:xfrm>
          <a:prstGeom prst="rect">
            <a:avLst/>
          </a:prstGeom>
          <a:noFill/>
        </p:spPr>
        <p:txBody>
          <a:bodyPr wrap="none" rtlCol="0">
            <a:spAutoFit/>
          </a:bodyPr>
          <a:lstStyle/>
          <a:p>
            <a:fld id="{256D4672-5475-EB4B-876B-66EF9572F223}" type="slidenum">
              <a:rPr lang="en-US" sz="1200" smtClean="0">
                <a:solidFill>
                  <a:srgbClr val="320902"/>
                </a:solidFill>
              </a:rPr>
              <a:t>23</a:t>
            </a:fld>
            <a:endParaRPr lang="en-US" sz="1200" dirty="0">
              <a:solidFill>
                <a:srgbClr val="320902"/>
              </a:solidFill>
            </a:endParaRPr>
          </a:p>
        </p:txBody>
      </p:sp>
    </p:spTree>
    <p:extLst>
      <p:ext uri="{BB962C8B-B14F-4D97-AF65-F5344CB8AC3E}">
        <p14:creationId xmlns:p14="http://schemas.microsoft.com/office/powerpoint/2010/main" val="398342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5"/>
          <p:cNvSpPr>
            <a:spLocks noGrp="1"/>
          </p:cNvSpPr>
          <p:nvPr>
            <p:ph type="title"/>
          </p:nvPr>
        </p:nvSpPr>
        <p:spPr>
          <a:xfrm>
            <a:off x="350837" y="158127"/>
            <a:ext cx="9211204" cy="404664"/>
          </a:xfrm>
        </p:spPr>
        <p:txBody>
          <a:bodyPr/>
          <a:lstStyle/>
          <a:p>
            <a:pPr>
              <a:defRPr/>
            </a:pPr>
            <a:r>
              <a:rPr lang="en-US" dirty="0" smtClean="0">
                <a:latin typeface="Arial"/>
                <a:cs typeface="Arial"/>
              </a:rPr>
              <a:t>NB fast ion transport on upgraded </a:t>
            </a:r>
            <a:r>
              <a:rPr lang="en-US" dirty="0" smtClean="0">
                <a:latin typeface="Arial"/>
                <a:ea typeface="ＭＳ Ｐゴシック" charset="0"/>
                <a:cs typeface="Arial"/>
              </a:rPr>
              <a:t>TCV tokamak</a:t>
            </a:r>
            <a:endParaRPr lang="en-US" dirty="0">
              <a:latin typeface="Arial"/>
              <a:ea typeface="ＭＳ Ｐゴシック" charset="0"/>
              <a:cs typeface="Arial"/>
            </a:endParaRPr>
          </a:p>
        </p:txBody>
      </p:sp>
      <p:pic>
        <p:nvPicPr>
          <p:cNvPr id="35843" name="Picture 8" descr="tcv_tiles98_150fc.jpg                                          00034A82fasoli                         BD66A9F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606" y="1113001"/>
            <a:ext cx="3655177" cy="35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0" descr="TCV_shape.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58625" y="838858"/>
            <a:ext cx="2405463" cy="45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Rectangle 2"/>
          <p:cNvSpPr>
            <a:spLocks noChangeArrowheads="1"/>
          </p:cNvSpPr>
          <p:nvPr/>
        </p:nvSpPr>
        <p:spPr bwMode="auto">
          <a:xfrm>
            <a:off x="2266855" y="5013176"/>
            <a:ext cx="1372475" cy="85242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342900" indent="-342900"/>
            <a:endParaRPr lang="fr-CH"/>
          </a:p>
        </p:txBody>
      </p:sp>
      <p:sp>
        <p:nvSpPr>
          <p:cNvPr id="35848" name="Rectangle 18"/>
          <p:cNvSpPr>
            <a:spLocks noChangeArrowheads="1"/>
          </p:cNvSpPr>
          <p:nvPr/>
        </p:nvSpPr>
        <p:spPr bwMode="auto">
          <a:xfrm>
            <a:off x="3457578" y="1116671"/>
            <a:ext cx="906510" cy="367758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342900" indent="-342900"/>
            <a:endParaRPr lang="fr-CH"/>
          </a:p>
        </p:txBody>
      </p:sp>
      <p:sp>
        <p:nvSpPr>
          <p:cNvPr id="11"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24</a:t>
            </a:fld>
            <a:endParaRPr lang="en-US" sz="1200" dirty="0">
              <a:solidFill>
                <a:srgbClr val="320902"/>
              </a:solidFill>
            </a:endParaRPr>
          </a:p>
        </p:txBody>
      </p:sp>
      <p:pic>
        <p:nvPicPr>
          <p:cNvPr id="2" name="Picture 1"/>
          <p:cNvPicPr>
            <a:picLocks noChangeAspect="1"/>
          </p:cNvPicPr>
          <p:nvPr/>
        </p:nvPicPr>
        <p:blipFill>
          <a:blip r:embed="rId4"/>
          <a:stretch>
            <a:fillRect/>
          </a:stretch>
        </p:blipFill>
        <p:spPr>
          <a:xfrm>
            <a:off x="3469998" y="1635111"/>
            <a:ext cx="4138695" cy="2795777"/>
          </a:xfrm>
          <a:prstGeom prst="rect">
            <a:avLst/>
          </a:prstGeom>
        </p:spPr>
      </p:pic>
      <p:sp>
        <p:nvSpPr>
          <p:cNvPr id="13" name="Espace réservé du contenu 2"/>
          <p:cNvSpPr>
            <a:spLocks noGrp="1"/>
          </p:cNvSpPr>
          <p:nvPr>
            <p:ph idx="1"/>
          </p:nvPr>
        </p:nvSpPr>
        <p:spPr>
          <a:xfrm>
            <a:off x="452559" y="4737811"/>
            <a:ext cx="7156133" cy="1528212"/>
          </a:xfrm>
          <a:solidFill>
            <a:srgbClr val="FFFFFF"/>
          </a:solidFill>
        </p:spPr>
        <p:txBody>
          <a:bodyPr/>
          <a:lstStyle/>
          <a:p>
            <a:pPr marL="0" indent="0">
              <a:lnSpc>
                <a:spcPct val="90000"/>
              </a:lnSpc>
              <a:buNone/>
            </a:pPr>
            <a:r>
              <a:rPr lang="fr-CH" b="1" i="1" kern="1200" dirty="0" smtClean="0">
                <a:solidFill>
                  <a:srgbClr val="0000FF"/>
                </a:solidFill>
                <a:ea typeface="ＭＳ Ｐゴシック"/>
              </a:rPr>
              <a:t>Ongoing</a:t>
            </a:r>
            <a:r>
              <a:rPr lang="fr-CH" b="1" kern="1200" dirty="0" smtClean="0">
                <a:solidFill>
                  <a:srgbClr val="0000FF"/>
                </a:solidFill>
                <a:ea typeface="ＭＳ Ｐゴシック"/>
              </a:rPr>
              <a:t>: 1MW </a:t>
            </a:r>
            <a:r>
              <a:rPr lang="fr-CH" b="1" kern="1200" dirty="0">
                <a:solidFill>
                  <a:srgbClr val="0000FF"/>
                </a:solidFill>
                <a:ea typeface="ＭＳ Ｐゴシック"/>
              </a:rPr>
              <a:t>30keV </a:t>
            </a:r>
            <a:r>
              <a:rPr lang="fr-CH" b="1" kern="1200" dirty="0" smtClean="0">
                <a:solidFill>
                  <a:srgbClr val="0000FF"/>
                </a:solidFill>
                <a:ea typeface="ＭＳ Ｐゴシック"/>
              </a:rPr>
              <a:t>NB and </a:t>
            </a:r>
            <a:r>
              <a:rPr lang="fr-CH" b="1" kern="1200" dirty="0">
                <a:solidFill>
                  <a:srgbClr val="0000FF"/>
                </a:solidFill>
                <a:ea typeface="ＭＳ Ｐゴシック"/>
              </a:rPr>
              <a:t>two dual-</a:t>
            </a:r>
            <a:r>
              <a:rPr lang="fr-CH" b="1" kern="1200" dirty="0" smtClean="0">
                <a:solidFill>
                  <a:srgbClr val="0000FF"/>
                </a:solidFill>
                <a:ea typeface="ＭＳ Ｐゴシック"/>
              </a:rPr>
              <a:t>frequency (X2-X3) </a:t>
            </a:r>
            <a:r>
              <a:rPr lang="fr-CH" b="1" kern="1200">
                <a:solidFill>
                  <a:srgbClr val="0000FF"/>
                </a:solidFill>
                <a:ea typeface="ＭＳ Ｐゴシック"/>
              </a:rPr>
              <a:t>1MW </a:t>
            </a:r>
            <a:r>
              <a:rPr lang="fr-CH" b="1" kern="1200" smtClean="0">
                <a:solidFill>
                  <a:srgbClr val="0000FF"/>
                </a:solidFill>
                <a:ea typeface="ＭＳ Ｐゴシック"/>
              </a:rPr>
              <a:t>gyrotrons</a:t>
            </a:r>
          </a:p>
          <a:p>
            <a:pPr marL="0" indent="0">
              <a:lnSpc>
                <a:spcPct val="90000"/>
              </a:lnSpc>
              <a:buNone/>
            </a:pPr>
            <a:endParaRPr lang="fr-CH" b="1" kern="1200" dirty="0" smtClean="0">
              <a:solidFill>
                <a:srgbClr val="0000FF"/>
              </a:solidFill>
              <a:ea typeface="ＭＳ Ｐゴシック"/>
            </a:endParaRPr>
          </a:p>
          <a:p>
            <a:pPr marL="0" indent="0">
              <a:lnSpc>
                <a:spcPct val="90000"/>
              </a:lnSpc>
              <a:buNone/>
            </a:pPr>
            <a:r>
              <a:rPr lang="fr-CH" b="1" i="1" kern="1200" dirty="0" smtClean="0">
                <a:solidFill>
                  <a:srgbClr val="0000FF"/>
                </a:solidFill>
                <a:ea typeface="ＭＳ Ｐゴシック"/>
              </a:rPr>
              <a:t>Later</a:t>
            </a:r>
            <a:r>
              <a:rPr lang="fr-CH" b="1" kern="1200" dirty="0">
                <a:solidFill>
                  <a:srgbClr val="0000FF"/>
                </a:solidFill>
                <a:ea typeface="ＭＳ Ｐゴシック"/>
              </a:rPr>
              <a:t>: second 1MW 50keV </a:t>
            </a:r>
            <a:r>
              <a:rPr lang="fr-CH" b="1" i="1" kern="1200" dirty="0" smtClean="0">
                <a:solidFill>
                  <a:srgbClr val="0000FF"/>
                </a:solidFill>
                <a:ea typeface="ＭＳ Ｐゴシック"/>
              </a:rPr>
              <a:t>counter</a:t>
            </a:r>
            <a:r>
              <a:rPr lang="fr-CH" b="1" kern="1200" dirty="0" smtClean="0">
                <a:solidFill>
                  <a:srgbClr val="0000FF"/>
                </a:solidFill>
                <a:ea typeface="ＭＳ Ｐゴシック"/>
              </a:rPr>
              <a:t> NB, variable closure divertor structure</a:t>
            </a:r>
            <a:endParaRPr lang="fr-CH" b="1" kern="1200" dirty="0">
              <a:solidFill>
                <a:srgbClr val="0000FF"/>
              </a:solidFill>
              <a:ea typeface="ＭＳ Ｐゴシック"/>
            </a:endParaRPr>
          </a:p>
        </p:txBody>
      </p:sp>
      <p:pic>
        <p:nvPicPr>
          <p:cNvPr id="14" name="Image 1" descr="EUROfusion-LOGO-WEB_003399.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74298" y="6266023"/>
            <a:ext cx="1856188" cy="6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TCV_modifications.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6666" y="945445"/>
            <a:ext cx="2471564" cy="4771845"/>
          </a:xfrm>
          <a:prstGeom prst="rect">
            <a:avLst/>
          </a:prstGeom>
        </p:spPr>
      </p:pic>
    </p:spTree>
    <p:extLst>
      <p:ext uri="{BB962C8B-B14F-4D97-AF65-F5344CB8AC3E}">
        <p14:creationId xmlns:p14="http://schemas.microsoft.com/office/powerpoint/2010/main" val="42727182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5467" y="3200400"/>
            <a:ext cx="7467600" cy="522793"/>
          </a:xfrm>
          <a:prstGeom prst="rect">
            <a:avLst/>
          </a:prstGeom>
          <a:noFill/>
        </p:spPr>
        <p:txBody>
          <a:bodyPr wrap="square" rtlCol="0">
            <a:spAutoFit/>
          </a:bodyPr>
          <a:lstStyle/>
          <a:p>
            <a:r>
              <a:rPr lang="en-US" sz="7200" dirty="0" smtClean="0">
                <a:solidFill>
                  <a:srgbClr val="0000FF"/>
                </a:solidFill>
              </a:rPr>
              <a:t>Thank you Nat</a:t>
            </a:r>
            <a:endParaRPr lang="en-US" sz="7200" dirty="0">
              <a:solidFill>
                <a:srgbClr val="0000FF"/>
              </a:solidFill>
            </a:endParaRPr>
          </a:p>
        </p:txBody>
      </p:sp>
    </p:spTree>
    <p:extLst>
      <p:ext uri="{BB962C8B-B14F-4D97-AF65-F5344CB8AC3E}">
        <p14:creationId xmlns:p14="http://schemas.microsoft.com/office/powerpoint/2010/main" val="22568811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bwMode="auto">
          <a:xfrm>
            <a:off x="1" y="0"/>
            <a:ext cx="9961134" cy="68677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Gill Sans" pitchFamily="48" charset="0"/>
              </a:defRPr>
            </a:lvl2pPr>
            <a:lvl3pPr algn="ctr" rtl="0" fontAlgn="base">
              <a:spcBef>
                <a:spcPct val="0"/>
              </a:spcBef>
              <a:spcAft>
                <a:spcPct val="0"/>
              </a:spcAft>
              <a:defRPr sz="4400">
                <a:solidFill>
                  <a:schemeClr val="tx2"/>
                </a:solidFill>
                <a:latin typeface="Gill Sans" pitchFamily="48" charset="0"/>
              </a:defRPr>
            </a:lvl3pPr>
            <a:lvl4pPr algn="ctr" rtl="0" fontAlgn="base">
              <a:spcBef>
                <a:spcPct val="0"/>
              </a:spcBef>
              <a:spcAft>
                <a:spcPct val="0"/>
              </a:spcAft>
              <a:defRPr sz="4400">
                <a:solidFill>
                  <a:schemeClr val="tx2"/>
                </a:solidFill>
                <a:latin typeface="Gill Sans" pitchFamily="48" charset="0"/>
              </a:defRPr>
            </a:lvl4pPr>
            <a:lvl5pPr algn="ctr" rtl="0" fontAlgn="base">
              <a:spcBef>
                <a:spcPct val="0"/>
              </a:spcBef>
              <a:spcAft>
                <a:spcPct val="0"/>
              </a:spcAft>
              <a:defRPr sz="4400">
                <a:solidFill>
                  <a:schemeClr val="tx2"/>
                </a:solidFill>
                <a:latin typeface="Gill Sans" pitchFamily="48" charset="0"/>
              </a:defRPr>
            </a:lvl5pPr>
            <a:lvl6pPr marL="457200" algn="ctr" rtl="0" fontAlgn="base">
              <a:spcBef>
                <a:spcPct val="0"/>
              </a:spcBef>
              <a:spcAft>
                <a:spcPct val="0"/>
              </a:spcAft>
              <a:defRPr sz="4400">
                <a:solidFill>
                  <a:schemeClr val="tx2"/>
                </a:solidFill>
                <a:latin typeface="Gill Sans" pitchFamily="48" charset="0"/>
              </a:defRPr>
            </a:lvl6pPr>
            <a:lvl7pPr marL="914400" algn="ctr" rtl="0" fontAlgn="base">
              <a:spcBef>
                <a:spcPct val="0"/>
              </a:spcBef>
              <a:spcAft>
                <a:spcPct val="0"/>
              </a:spcAft>
              <a:defRPr sz="4400">
                <a:solidFill>
                  <a:schemeClr val="tx2"/>
                </a:solidFill>
                <a:latin typeface="Gill Sans" pitchFamily="48" charset="0"/>
              </a:defRPr>
            </a:lvl7pPr>
            <a:lvl8pPr marL="1371600" algn="ctr" rtl="0" fontAlgn="base">
              <a:spcBef>
                <a:spcPct val="0"/>
              </a:spcBef>
              <a:spcAft>
                <a:spcPct val="0"/>
              </a:spcAft>
              <a:defRPr sz="4400">
                <a:solidFill>
                  <a:schemeClr val="tx2"/>
                </a:solidFill>
                <a:latin typeface="Gill Sans" pitchFamily="48" charset="0"/>
              </a:defRPr>
            </a:lvl8pPr>
            <a:lvl9pPr marL="1828800" algn="ctr" rtl="0" fontAlgn="base">
              <a:spcBef>
                <a:spcPct val="0"/>
              </a:spcBef>
              <a:spcAft>
                <a:spcPct val="0"/>
              </a:spcAft>
              <a:defRPr sz="4400">
                <a:solidFill>
                  <a:schemeClr val="tx2"/>
                </a:solidFill>
                <a:latin typeface="Gill Sans" pitchFamily="48" charset="0"/>
              </a:defRPr>
            </a:lvl9pPr>
          </a:lstStyle>
          <a:p>
            <a:pPr>
              <a:lnSpc>
                <a:spcPct val="90000"/>
              </a:lnSpc>
            </a:pPr>
            <a:r>
              <a:rPr lang="en-US" altLang="fr-FR" sz="2400" dirty="0" smtClean="0">
                <a:solidFill>
                  <a:srgbClr val="0000FF"/>
                </a:solidFill>
              </a:rPr>
              <a:t>T</a:t>
            </a:r>
            <a:r>
              <a:rPr lang="en-US" altLang="fr-FR" sz="2400" dirty="0" smtClean="0">
                <a:solidFill>
                  <a:srgbClr val="0000FF"/>
                </a:solidFill>
                <a:effectLst/>
              </a:rPr>
              <a:t>ransport and acceleration of fast ions in turbulent plasmas may occur in different physical systems </a:t>
            </a:r>
            <a:endParaRPr lang="en-US" altLang="fr-FR" sz="2400" dirty="0">
              <a:effectLst/>
            </a:endParaRPr>
          </a:p>
        </p:txBody>
      </p:sp>
      <p:grpSp>
        <p:nvGrpSpPr>
          <p:cNvPr id="8" name="Group 7"/>
          <p:cNvGrpSpPr/>
          <p:nvPr/>
        </p:nvGrpSpPr>
        <p:grpSpPr>
          <a:xfrm>
            <a:off x="-165099" y="1089124"/>
            <a:ext cx="3425900" cy="2882900"/>
            <a:chOff x="-152398" y="2298700"/>
            <a:chExt cx="3162369" cy="2882900"/>
          </a:xfrm>
        </p:grpSpPr>
        <p:pic>
          <p:nvPicPr>
            <p:cNvPr id="4" name="Picture 3" descr="727241main_WISE_Fermi_lg.jpg"/>
            <p:cNvPicPr>
              <a:picLocks noChangeAspect="1"/>
            </p:cNvPicPr>
            <p:nvPr/>
          </p:nvPicPr>
          <p:blipFill rotWithShape="1">
            <a:blip r:embed="rId3">
              <a:extLst>
                <a:ext uri="{28A0092B-C50C-407E-A947-70E740481C1C}">
                  <a14:useLocalDpi xmlns:a14="http://schemas.microsoft.com/office/drawing/2010/main" val="0"/>
                </a:ext>
              </a:extLst>
            </a:blip>
            <a:srcRect r="23633"/>
            <a:stretch/>
          </p:blipFill>
          <p:spPr>
            <a:xfrm>
              <a:off x="76200" y="3200400"/>
              <a:ext cx="2743200" cy="1981200"/>
            </a:xfrm>
            <a:prstGeom prst="rect">
              <a:avLst/>
            </a:prstGeom>
          </p:spPr>
        </p:pic>
        <p:sp>
          <p:nvSpPr>
            <p:cNvPr id="14" name="Rectangle 13"/>
            <p:cNvSpPr/>
            <p:nvPr/>
          </p:nvSpPr>
          <p:spPr>
            <a:xfrm>
              <a:off x="-152398" y="2298700"/>
              <a:ext cx="3162369" cy="684375"/>
            </a:xfrm>
            <a:prstGeom prst="rect">
              <a:avLst/>
            </a:prstGeom>
          </p:spPr>
          <p:txBody>
            <a:bodyPr wrap="square">
              <a:spAutoFit/>
            </a:bodyPr>
            <a:lstStyle/>
            <a:p>
              <a:r>
                <a:rPr lang="en-US" dirty="0" smtClean="0">
                  <a:solidFill>
                    <a:srgbClr val="0000FF"/>
                  </a:solidFill>
                  <a:effectLst/>
                </a:rPr>
                <a:t>Supernova remnants accelerate protons to ~c</a:t>
              </a:r>
              <a:endParaRPr lang="en-US" dirty="0">
                <a:solidFill>
                  <a:srgbClr val="0000FF"/>
                </a:solidFill>
                <a:effectLst/>
              </a:endParaRPr>
            </a:p>
          </p:txBody>
        </p:sp>
      </p:grpSp>
      <p:grpSp>
        <p:nvGrpSpPr>
          <p:cNvPr id="9" name="Group 8"/>
          <p:cNvGrpSpPr/>
          <p:nvPr/>
        </p:nvGrpSpPr>
        <p:grpSpPr>
          <a:xfrm>
            <a:off x="3054350" y="1076424"/>
            <a:ext cx="4029670" cy="2895600"/>
            <a:chOff x="2628830" y="2286000"/>
            <a:chExt cx="3719695" cy="2895600"/>
          </a:xfrm>
        </p:grpSpPr>
        <p:pic>
          <p:nvPicPr>
            <p:cNvPr id="2" name="Picture 1" descr="658562main_LAT_all-sky_flare_March_7_2012_no_label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200400"/>
              <a:ext cx="3238430" cy="1981200"/>
            </a:xfrm>
            <a:prstGeom prst="rect">
              <a:avLst/>
            </a:prstGeom>
          </p:spPr>
        </p:pic>
        <p:sp>
          <p:nvSpPr>
            <p:cNvPr id="15" name="Rectangle 14"/>
            <p:cNvSpPr/>
            <p:nvPr/>
          </p:nvSpPr>
          <p:spPr>
            <a:xfrm>
              <a:off x="2628830" y="2286000"/>
              <a:ext cx="3719695" cy="684375"/>
            </a:xfrm>
            <a:prstGeom prst="rect">
              <a:avLst/>
            </a:prstGeom>
          </p:spPr>
          <p:txBody>
            <a:bodyPr wrap="square">
              <a:spAutoFit/>
            </a:bodyPr>
            <a:lstStyle/>
            <a:p>
              <a:r>
                <a:rPr lang="en-US" dirty="0" smtClean="0">
                  <a:solidFill>
                    <a:srgbClr val="0000FF"/>
                  </a:solidFill>
                  <a:effectLst/>
                </a:rPr>
                <a:t>Solar flares accelerate protons to </a:t>
              </a:r>
              <a:r>
                <a:rPr lang="en-US" dirty="0" smtClean="0">
                  <a:solidFill>
                    <a:srgbClr val="0000FF"/>
                  </a:solidFill>
                </a:rPr>
                <a:t>~2</a:t>
              </a:r>
              <a:r>
                <a:rPr lang="en-US" dirty="0" smtClean="0">
                  <a:solidFill>
                    <a:srgbClr val="0000FF"/>
                  </a:solidFill>
                  <a:effectLst/>
                </a:rPr>
                <a:t>/3c</a:t>
              </a:r>
              <a:r>
                <a:rPr lang="en-US" dirty="0">
                  <a:solidFill>
                    <a:srgbClr val="0000FF"/>
                  </a:solidFill>
                </a:rPr>
                <a:t> </a:t>
              </a:r>
              <a:r>
                <a:rPr lang="en-US" dirty="0" smtClean="0">
                  <a:solidFill>
                    <a:srgbClr val="0000FF"/>
                  </a:solidFill>
                  <a:effectLst/>
                </a:rPr>
                <a:t>in less than 3s</a:t>
              </a:r>
              <a:endParaRPr lang="en-US" dirty="0">
                <a:solidFill>
                  <a:srgbClr val="0000FF"/>
                </a:solidFill>
                <a:effectLst/>
              </a:endParaRPr>
            </a:p>
          </p:txBody>
        </p:sp>
      </p:grpSp>
      <p:grpSp>
        <p:nvGrpSpPr>
          <p:cNvPr id="10" name="Group 9"/>
          <p:cNvGrpSpPr/>
          <p:nvPr/>
        </p:nvGrpSpPr>
        <p:grpSpPr>
          <a:xfrm>
            <a:off x="7084019" y="1076424"/>
            <a:ext cx="2821980" cy="2895600"/>
            <a:chOff x="6539095" y="2286000"/>
            <a:chExt cx="2604905" cy="2895600"/>
          </a:xfrm>
        </p:grpSpPr>
        <p:pic>
          <p:nvPicPr>
            <p:cNvPr id="7" name="Picture 6"/>
            <p:cNvPicPr>
              <a:picLocks noChangeAspect="1"/>
            </p:cNvPicPr>
            <p:nvPr/>
          </p:nvPicPr>
          <p:blipFill>
            <a:blip r:embed="rId5"/>
            <a:stretch>
              <a:fillRect/>
            </a:stretch>
          </p:blipFill>
          <p:spPr>
            <a:xfrm>
              <a:off x="6705600" y="3200400"/>
              <a:ext cx="1981200" cy="1981200"/>
            </a:xfrm>
            <a:prstGeom prst="rect">
              <a:avLst/>
            </a:prstGeom>
          </p:spPr>
        </p:pic>
        <p:sp>
          <p:nvSpPr>
            <p:cNvPr id="17" name="Rectangle 16"/>
            <p:cNvSpPr/>
            <p:nvPr/>
          </p:nvSpPr>
          <p:spPr>
            <a:xfrm>
              <a:off x="6539095" y="2286000"/>
              <a:ext cx="2604905" cy="979328"/>
            </a:xfrm>
            <a:prstGeom prst="rect">
              <a:avLst/>
            </a:prstGeom>
          </p:spPr>
          <p:txBody>
            <a:bodyPr wrap="square">
              <a:spAutoFit/>
            </a:bodyPr>
            <a:lstStyle/>
            <a:p>
              <a:r>
                <a:rPr lang="en-US" dirty="0" smtClean="0">
                  <a:solidFill>
                    <a:srgbClr val="0000FF"/>
                  </a:solidFill>
                  <a:effectLst/>
                </a:rPr>
                <a:t>ITER:  100MW of </a:t>
              </a:r>
              <a:r>
                <a:rPr lang="en-US" dirty="0" smtClean="0">
                  <a:solidFill>
                    <a:srgbClr val="0000FF"/>
                  </a:solidFill>
                  <a:effectLst/>
                </a:rPr>
                <a:t>3.5MeV </a:t>
              </a:r>
              <a:r>
                <a:rPr lang="en-US" dirty="0" smtClean="0">
                  <a:solidFill>
                    <a:srgbClr val="0000FF"/>
                  </a:solidFill>
                  <a:effectLst/>
                  <a:latin typeface="Symbol" charset="2"/>
                  <a:cs typeface="Symbol" charset="2"/>
                </a:rPr>
                <a:t>a</a:t>
              </a:r>
              <a:r>
                <a:rPr lang="en-US" dirty="0" smtClean="0">
                  <a:solidFill>
                    <a:srgbClr val="0000FF"/>
                  </a:solidFill>
                </a:rPr>
                <a:t>’</a:t>
              </a:r>
              <a:r>
                <a:rPr lang="en-US" dirty="0" smtClean="0">
                  <a:solidFill>
                    <a:srgbClr val="0000FF"/>
                  </a:solidFill>
                </a:rPr>
                <a:t>s </a:t>
              </a:r>
              <a:r>
                <a:rPr lang="en-US" dirty="0" smtClean="0">
                  <a:solidFill>
                    <a:srgbClr val="0000FF"/>
                  </a:solidFill>
                  <a:effectLst/>
                </a:rPr>
                <a:t>and </a:t>
              </a:r>
              <a:r>
                <a:rPr lang="en-US" dirty="0" smtClean="0">
                  <a:solidFill>
                    <a:srgbClr val="0000FF"/>
                  </a:solidFill>
                  <a:effectLst/>
                </a:rPr>
                <a:t>50MW of 1MeV ions</a:t>
              </a:r>
              <a:endParaRPr lang="en-US" dirty="0">
                <a:solidFill>
                  <a:srgbClr val="0000FF"/>
                </a:solidFill>
                <a:effectLst/>
              </a:endParaRPr>
            </a:p>
          </p:txBody>
        </p:sp>
      </p:grpSp>
      <p:sp>
        <p:nvSpPr>
          <p:cNvPr id="19" name="Rectangle 18"/>
          <p:cNvSpPr/>
          <p:nvPr/>
        </p:nvSpPr>
        <p:spPr>
          <a:xfrm>
            <a:off x="350884" y="3989912"/>
            <a:ext cx="6239326" cy="964956"/>
          </a:xfrm>
          <a:prstGeom prst="rect">
            <a:avLst/>
          </a:prstGeom>
          <a:noFill/>
          <a:ln>
            <a:noFill/>
          </a:ln>
        </p:spPr>
        <p:txBody>
          <a:bodyPr wrap="square" rtlCol="0">
            <a:noAutofit/>
          </a:bodyPr>
          <a:lstStyle/>
          <a:p>
            <a:pPr fontAlgn="auto">
              <a:spcBef>
                <a:spcPts val="0"/>
              </a:spcBef>
              <a:spcAft>
                <a:spcPts val="0"/>
              </a:spcAft>
            </a:pPr>
            <a:r>
              <a:rPr lang="en-US" kern="0" dirty="0" smtClean="0">
                <a:solidFill>
                  <a:srgbClr val="0000FF"/>
                </a:solidFill>
                <a:effectLst/>
              </a:rPr>
              <a:t>T</a:t>
            </a:r>
            <a:r>
              <a:rPr lang="en-US" kern="0" baseline="-25000" dirty="0" smtClean="0">
                <a:solidFill>
                  <a:srgbClr val="0000FF"/>
                </a:solidFill>
                <a:effectLst/>
              </a:rPr>
              <a:t>plasma</a:t>
            </a:r>
            <a:r>
              <a:rPr lang="en-US" kern="0" dirty="0" smtClean="0">
                <a:solidFill>
                  <a:srgbClr val="0000FF"/>
                </a:solidFill>
                <a:effectLst/>
              </a:rPr>
              <a:t>~1keV; </a:t>
            </a:r>
            <a:r>
              <a:rPr lang="en-US" kern="0" dirty="0" err="1" smtClean="0">
                <a:solidFill>
                  <a:srgbClr val="0000FF"/>
                </a:solidFill>
              </a:rPr>
              <a:t>E</a:t>
            </a:r>
            <a:r>
              <a:rPr lang="en-US" kern="0" baseline="-25000" dirty="0" err="1" smtClean="0">
                <a:solidFill>
                  <a:srgbClr val="0000FF"/>
                </a:solidFill>
              </a:rPr>
              <a:t>fast</a:t>
            </a:r>
            <a:r>
              <a:rPr lang="en-US" kern="0" dirty="0" smtClean="0">
                <a:solidFill>
                  <a:srgbClr val="0000FF"/>
                </a:solidFill>
              </a:rPr>
              <a:t>&gt;100MeV;  B</a:t>
            </a:r>
            <a:r>
              <a:rPr lang="en-US" kern="0" dirty="0">
                <a:solidFill>
                  <a:srgbClr val="0000FF"/>
                </a:solidFill>
              </a:rPr>
              <a:t>~10</a:t>
            </a:r>
            <a:r>
              <a:rPr lang="en-US" kern="0" baseline="30000" dirty="0">
                <a:solidFill>
                  <a:srgbClr val="0000FF"/>
                </a:solidFill>
              </a:rPr>
              <a:t>-7 </a:t>
            </a:r>
            <a:r>
              <a:rPr lang="en-US" kern="0" dirty="0">
                <a:solidFill>
                  <a:srgbClr val="0000FF"/>
                </a:solidFill>
              </a:rPr>
              <a:t>T</a:t>
            </a:r>
          </a:p>
          <a:p>
            <a:pPr fontAlgn="auto">
              <a:spcBef>
                <a:spcPts val="0"/>
              </a:spcBef>
              <a:spcAft>
                <a:spcPts val="0"/>
              </a:spcAft>
            </a:pPr>
            <a:endParaRPr lang="en-US" kern="0" dirty="0">
              <a:solidFill>
                <a:srgbClr val="000090"/>
              </a:solidFill>
              <a:effectLst/>
            </a:endParaRPr>
          </a:p>
        </p:txBody>
      </p:sp>
      <p:sp>
        <p:nvSpPr>
          <p:cNvPr id="22" name="Rectangle 21"/>
          <p:cNvSpPr/>
          <p:nvPr/>
        </p:nvSpPr>
        <p:spPr>
          <a:xfrm>
            <a:off x="6934201" y="3989911"/>
            <a:ext cx="2971798" cy="399585"/>
          </a:xfrm>
          <a:prstGeom prst="rect">
            <a:avLst/>
          </a:prstGeom>
          <a:noFill/>
          <a:ln>
            <a:noFill/>
          </a:ln>
        </p:spPr>
        <p:txBody>
          <a:bodyPr wrap="square" rtlCol="0">
            <a:noAutofit/>
          </a:bodyPr>
          <a:lstStyle/>
          <a:p>
            <a:pPr fontAlgn="auto">
              <a:spcBef>
                <a:spcPts val="0"/>
              </a:spcBef>
              <a:spcAft>
                <a:spcPts val="0"/>
              </a:spcAft>
            </a:pPr>
            <a:r>
              <a:rPr lang="en-US" kern="0" dirty="0" smtClean="0">
                <a:solidFill>
                  <a:srgbClr val="0000FF"/>
                </a:solidFill>
                <a:effectLst/>
              </a:rPr>
              <a:t>T</a:t>
            </a:r>
            <a:r>
              <a:rPr lang="en-US" kern="0" baseline="-25000" dirty="0" smtClean="0">
                <a:solidFill>
                  <a:srgbClr val="0000FF"/>
                </a:solidFill>
                <a:effectLst/>
              </a:rPr>
              <a:t>plasma</a:t>
            </a:r>
            <a:r>
              <a:rPr lang="en-US" kern="0" dirty="0" smtClean="0">
                <a:solidFill>
                  <a:srgbClr val="0000FF"/>
                </a:solidFill>
                <a:effectLst/>
              </a:rPr>
              <a:t>~20keV; </a:t>
            </a:r>
            <a:r>
              <a:rPr lang="en-US" kern="0" dirty="0" smtClean="0">
                <a:solidFill>
                  <a:srgbClr val="0000FF"/>
                </a:solidFill>
              </a:rPr>
              <a:t>B~5T</a:t>
            </a:r>
            <a:endParaRPr lang="en-US" kern="0" dirty="0">
              <a:solidFill>
                <a:srgbClr val="0000FF"/>
              </a:solidFill>
            </a:endParaRPr>
          </a:p>
        </p:txBody>
      </p:sp>
      <p:sp>
        <p:nvSpPr>
          <p:cNvPr id="20"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3</a:t>
            </a:fld>
            <a:endParaRPr lang="en-US" sz="1200" dirty="0">
              <a:solidFill>
                <a:srgbClr val="320902"/>
              </a:solidFill>
            </a:endParaRPr>
          </a:p>
        </p:txBody>
      </p:sp>
    </p:spTree>
    <p:extLst>
      <p:ext uri="{BB962C8B-B14F-4D97-AF65-F5344CB8AC3E}">
        <p14:creationId xmlns:p14="http://schemas.microsoft.com/office/powerpoint/2010/main" val="412133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460" y="990988"/>
            <a:ext cx="4610874" cy="3788924"/>
          </a:xfrm>
          <a:prstGeom prst="rect">
            <a:avLst/>
          </a:prstGeom>
        </p:spPr>
      </p:pic>
      <p:sp>
        <p:nvSpPr>
          <p:cNvPr id="19457" name="Title 1"/>
          <p:cNvSpPr>
            <a:spLocks noGrp="1"/>
          </p:cNvSpPr>
          <p:nvPr>
            <p:ph type="title"/>
          </p:nvPr>
        </p:nvSpPr>
        <p:spPr>
          <a:xfrm>
            <a:off x="0" y="6"/>
            <a:ext cx="9906000" cy="714375"/>
          </a:xfrm>
        </p:spPr>
        <p:txBody>
          <a:bodyPr/>
          <a:lstStyle/>
          <a:p>
            <a:r>
              <a:rPr lang="en-US" dirty="0" smtClean="0">
                <a:latin typeface="Helvetica" charset="0"/>
              </a:rPr>
              <a:t>Diffusive and non-diffusive transport</a:t>
            </a:r>
            <a:endParaRPr lang="en-US" dirty="0">
              <a:latin typeface="Helvetica" charset="0"/>
            </a:endParaRPr>
          </a:p>
        </p:txBody>
      </p:sp>
      <p:pic>
        <p:nvPicPr>
          <p:cNvPr id="2" name="Picture 1"/>
          <p:cNvPicPr>
            <a:picLocks noChangeAspect="1"/>
          </p:cNvPicPr>
          <p:nvPr/>
        </p:nvPicPr>
        <p:blipFill>
          <a:blip r:embed="rId4"/>
          <a:stretch>
            <a:fillRect/>
          </a:stretch>
        </p:blipFill>
        <p:spPr>
          <a:xfrm>
            <a:off x="2080077" y="990988"/>
            <a:ext cx="4851400" cy="4529561"/>
          </a:xfrm>
          <a:prstGeom prst="rect">
            <a:avLst/>
          </a:prstGeom>
        </p:spPr>
      </p:pic>
      <p:pic>
        <p:nvPicPr>
          <p:cNvPr id="45"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045683" y="1042821"/>
            <a:ext cx="4738005" cy="3463245"/>
          </a:xfrm>
          <a:prstGeom prst="rect">
            <a:avLst/>
          </a:prstGeom>
        </p:spPr>
      </p:pic>
      <p:sp>
        <p:nvSpPr>
          <p:cNvPr id="47" name="Rectangle 24"/>
          <p:cNvSpPr txBox="1">
            <a:spLocks noChangeArrowheads="1"/>
          </p:cNvSpPr>
          <p:nvPr/>
        </p:nvSpPr>
        <p:spPr bwMode="auto">
          <a:xfrm>
            <a:off x="0" y="5611255"/>
            <a:ext cx="9906000" cy="893640"/>
          </a:xfrm>
          <a:prstGeom prst="rect">
            <a:avLst/>
          </a:prstGeom>
          <a:noFill/>
          <a:ln w="19050">
            <a:noFill/>
            <a:miter lim="800000"/>
            <a:headEnd/>
            <a:tailEnd/>
          </a:ln>
          <a:effectLst/>
          <a:extLst/>
        </p:spPr>
        <p:txBody>
          <a:bodyPr vert="horz" wrap="square" lIns="91440" tIns="45720" rIns="91440" bIns="45720" numCol="1" anchor="t" anchorCtr="0" compatLnSpc="1">
            <a:prstTxWarp prst="textNoShape">
              <a:avLst/>
            </a:prstTxWarp>
          </a:bodyPr>
          <a:lstStyle>
            <a:lvl1pPr marL="228600" indent="-228600" algn="l" rtl="0" fontAlgn="base">
              <a:spcBef>
                <a:spcPct val="20000"/>
              </a:spcBef>
              <a:spcAft>
                <a:spcPct val="0"/>
              </a:spcAft>
              <a:buClr>
                <a:schemeClr val="accent2"/>
              </a:buClr>
              <a:buFont typeface="Tahoma" panose="020B0604030504040204" pitchFamily="34" charset="0"/>
              <a:buChar char="●"/>
              <a:defRPr kern="1200">
                <a:solidFill>
                  <a:schemeClr val="tx1"/>
                </a:solidFill>
                <a:latin typeface="+mn-lt"/>
                <a:ea typeface="+mn-ea"/>
                <a:cs typeface="+mn-cs"/>
              </a:defRPr>
            </a:lvl1pPr>
            <a:lvl2pPr marL="576263" indent="-233363" algn="l" rtl="0" fontAlgn="base">
              <a:spcBef>
                <a:spcPct val="20000"/>
              </a:spcBef>
              <a:spcAft>
                <a:spcPct val="0"/>
              </a:spcAft>
              <a:buChar char="–"/>
              <a:defRPr kern="1200">
                <a:solidFill>
                  <a:schemeClr val="tx1"/>
                </a:solidFill>
                <a:latin typeface="+mn-lt"/>
                <a:ea typeface="+mn-ea"/>
                <a:cs typeface="+mn-cs"/>
              </a:defRPr>
            </a:lvl2pPr>
            <a:lvl3pPr marL="914400" indent="-223838" algn="l" rtl="0" fontAlgn="base">
              <a:spcBef>
                <a:spcPct val="20000"/>
              </a:spcBef>
              <a:spcAft>
                <a:spcPct val="0"/>
              </a:spcAft>
              <a:buFont typeface="Tahoma" panose="020B0604030504040204" pitchFamily="34" charset="0"/>
              <a:buChar char="▫"/>
              <a:defRPr kern="1200">
                <a:solidFill>
                  <a:schemeClr val="tx1"/>
                </a:solidFill>
                <a:latin typeface="+mn-lt"/>
                <a:ea typeface="+mn-ea"/>
                <a:cs typeface="+mn-cs"/>
              </a:defRPr>
            </a:lvl3pPr>
            <a:lvl4pPr marL="1257300" indent="-228600" algn="l" rtl="0" fontAlgn="base">
              <a:spcBef>
                <a:spcPct val="20000"/>
              </a:spcBef>
              <a:spcAft>
                <a:spcPct val="0"/>
              </a:spcAft>
              <a:buChar char="–"/>
              <a:defRPr sz="1600" kern="1200">
                <a:solidFill>
                  <a:schemeClr val="tx1"/>
                </a:solidFill>
                <a:latin typeface="+mn-lt"/>
                <a:ea typeface="+mn-ea"/>
                <a:cs typeface="+mn-cs"/>
              </a:defRPr>
            </a:lvl4pPr>
            <a:lvl5pPr marL="1600200" indent="-228600" algn="l"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00000"/>
              </a:lnSpc>
              <a:spcBef>
                <a:spcPts val="600"/>
              </a:spcBef>
              <a:spcAft>
                <a:spcPts val="600"/>
              </a:spcAft>
              <a:buClrTx/>
              <a:buNone/>
            </a:pPr>
            <a:r>
              <a:rPr lang="en-US" i="1" spc="-100" dirty="0" smtClean="0">
                <a:solidFill>
                  <a:srgbClr val="0000FF"/>
                </a:solidFill>
                <a:effectLst/>
                <a:cs typeface="Arial" charset="0"/>
              </a:rPr>
              <a:t>Which regimes (and determined by which physics) for fast ions in turbulent plasmas</a:t>
            </a:r>
            <a:r>
              <a:rPr lang="en-US" i="1" dirty="0" smtClean="0">
                <a:solidFill>
                  <a:srgbClr val="0000FF"/>
                </a:solidFill>
                <a:effectLst/>
                <a:cs typeface="Arial" charset="0"/>
              </a:rPr>
              <a:t>?</a:t>
            </a:r>
            <a:endParaRPr lang="en-US" i="1" dirty="0">
              <a:solidFill>
                <a:srgbClr val="0000FF"/>
              </a:solidFill>
              <a:effectLst/>
              <a:cs typeface="Arial" charset="0"/>
            </a:endParaRPr>
          </a:p>
          <a:p>
            <a:pPr marL="0" indent="0" algn="ctr" defTabSz="457200">
              <a:lnSpc>
                <a:spcPct val="100000"/>
              </a:lnSpc>
              <a:spcBef>
                <a:spcPts val="600"/>
              </a:spcBef>
              <a:spcAft>
                <a:spcPts val="600"/>
              </a:spcAft>
              <a:buClrTx/>
              <a:buNone/>
            </a:pPr>
            <a:r>
              <a:rPr lang="en-US" i="1" dirty="0" smtClean="0">
                <a:solidFill>
                  <a:srgbClr val="FF0000"/>
                </a:solidFill>
                <a:effectLst/>
                <a:cs typeface="Arial" charset="0"/>
              </a:rPr>
              <a:t>A simple ‘</a:t>
            </a:r>
            <a:r>
              <a:rPr lang="en-US" i="1" dirty="0" err="1" smtClean="0">
                <a:solidFill>
                  <a:srgbClr val="FF0000"/>
                </a:solidFill>
                <a:effectLst/>
                <a:cs typeface="Arial" charset="0"/>
              </a:rPr>
              <a:t>interdiscipinary</a:t>
            </a:r>
            <a:r>
              <a:rPr lang="en-US" i="1" dirty="0" smtClean="0">
                <a:solidFill>
                  <a:srgbClr val="FF0000"/>
                </a:solidFill>
                <a:effectLst/>
                <a:cs typeface="Arial" charset="0"/>
              </a:rPr>
              <a:t>’ question </a:t>
            </a:r>
            <a:r>
              <a:rPr lang="en-US" i="1" dirty="0" err="1" smtClean="0">
                <a:solidFill>
                  <a:srgbClr val="FF0000"/>
                </a:solidFill>
                <a:effectLst/>
                <a:cs typeface="Arial" charset="0"/>
              </a:rPr>
              <a:t>à</a:t>
            </a:r>
            <a:r>
              <a:rPr lang="en-US" i="1" dirty="0" smtClean="0">
                <a:solidFill>
                  <a:srgbClr val="FF0000"/>
                </a:solidFill>
                <a:effectLst/>
                <a:cs typeface="Arial" charset="0"/>
              </a:rPr>
              <a:t> la Nat </a:t>
            </a:r>
            <a:r>
              <a:rPr lang="en-US" i="1" dirty="0" err="1" smtClean="0">
                <a:solidFill>
                  <a:srgbClr val="FF0000"/>
                </a:solidFill>
                <a:effectLst/>
                <a:cs typeface="Arial" charset="0"/>
              </a:rPr>
              <a:t>Fisch</a:t>
            </a:r>
            <a:r>
              <a:rPr lang="en-US" i="1" dirty="0">
                <a:solidFill>
                  <a:srgbClr val="FF0000"/>
                </a:solidFill>
                <a:cs typeface="Arial" charset="0"/>
              </a:rPr>
              <a:t> </a:t>
            </a:r>
            <a:r>
              <a:rPr lang="en-US" i="1" dirty="0" smtClean="0">
                <a:solidFill>
                  <a:srgbClr val="FF0000"/>
                </a:solidFill>
                <a:cs typeface="Arial" charset="0"/>
              </a:rPr>
              <a:t>….</a:t>
            </a:r>
            <a:endParaRPr lang="en-US" i="1" dirty="0">
              <a:solidFill>
                <a:srgbClr val="FF0000"/>
              </a:solidFill>
              <a:effectLst/>
              <a:cs typeface="Arial" charset="0"/>
            </a:endParaRPr>
          </a:p>
        </p:txBody>
      </p:sp>
      <p:sp>
        <p:nvSpPr>
          <p:cNvPr id="48" name="ZoneTexte 11"/>
          <p:cNvSpPr txBox="1"/>
          <p:nvPr/>
        </p:nvSpPr>
        <p:spPr>
          <a:xfrm rot="16200000">
            <a:off x="1647530" y="2766175"/>
            <a:ext cx="1433806" cy="399682"/>
          </a:xfrm>
          <a:prstGeom prst="rect">
            <a:avLst/>
          </a:prstGeom>
          <a:noFill/>
        </p:spPr>
        <p:txBody>
          <a:bodyPr wrap="none" rtlCol="0">
            <a:spAutoFit/>
          </a:bodyPr>
          <a:lstStyle/>
          <a:p>
            <a:pPr>
              <a:buClr>
                <a:srgbClr val="FFFFFF"/>
              </a:buClr>
            </a:pPr>
            <a:r>
              <a:rPr lang="en-US" sz="2400" dirty="0" smtClean="0">
                <a:solidFill>
                  <a:schemeClr val="bg2"/>
                </a:solidFill>
                <a:effectLst/>
                <a:latin typeface="+mn-lt"/>
              </a:rPr>
              <a:t>variance</a:t>
            </a:r>
            <a:endParaRPr lang="en-US" sz="2400" dirty="0">
              <a:solidFill>
                <a:schemeClr val="bg2"/>
              </a:solidFill>
              <a:effectLst/>
              <a:latin typeface="+mn-lt"/>
            </a:endParaRPr>
          </a:p>
        </p:txBody>
      </p:sp>
      <p:sp>
        <p:nvSpPr>
          <p:cNvPr id="9"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4</a:t>
            </a:fld>
            <a:endParaRPr lang="en-US" sz="1200" dirty="0">
              <a:solidFill>
                <a:srgbClr val="320902"/>
              </a:solidFill>
            </a:endParaRPr>
          </a:p>
        </p:txBody>
      </p:sp>
    </p:spTree>
    <p:extLst>
      <p:ext uri="{BB962C8B-B14F-4D97-AF65-F5344CB8AC3E}">
        <p14:creationId xmlns:p14="http://schemas.microsoft.com/office/powerpoint/2010/main" val="379603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5114899" y="4321501"/>
            <a:ext cx="2292401" cy="2536499"/>
          </a:xfrm>
          <a:prstGeom prst="rect">
            <a:avLst/>
          </a:prstGeom>
        </p:spPr>
      </p:pic>
      <p:sp>
        <p:nvSpPr>
          <p:cNvPr id="16" name="Rectangle 2"/>
          <p:cNvSpPr txBox="1">
            <a:spLocks noChangeArrowheads="1"/>
          </p:cNvSpPr>
          <p:nvPr/>
        </p:nvSpPr>
        <p:spPr bwMode="auto">
          <a:xfrm>
            <a:off x="1" y="0"/>
            <a:ext cx="9961134" cy="68677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Gill Sans" pitchFamily="48" charset="0"/>
              </a:defRPr>
            </a:lvl2pPr>
            <a:lvl3pPr algn="ctr" rtl="0" fontAlgn="base">
              <a:spcBef>
                <a:spcPct val="0"/>
              </a:spcBef>
              <a:spcAft>
                <a:spcPct val="0"/>
              </a:spcAft>
              <a:defRPr sz="4400">
                <a:solidFill>
                  <a:schemeClr val="tx2"/>
                </a:solidFill>
                <a:latin typeface="Gill Sans" pitchFamily="48" charset="0"/>
              </a:defRPr>
            </a:lvl3pPr>
            <a:lvl4pPr algn="ctr" rtl="0" fontAlgn="base">
              <a:spcBef>
                <a:spcPct val="0"/>
              </a:spcBef>
              <a:spcAft>
                <a:spcPct val="0"/>
              </a:spcAft>
              <a:defRPr sz="4400">
                <a:solidFill>
                  <a:schemeClr val="tx2"/>
                </a:solidFill>
                <a:latin typeface="Gill Sans" pitchFamily="48" charset="0"/>
              </a:defRPr>
            </a:lvl4pPr>
            <a:lvl5pPr algn="ctr" rtl="0" fontAlgn="base">
              <a:spcBef>
                <a:spcPct val="0"/>
              </a:spcBef>
              <a:spcAft>
                <a:spcPct val="0"/>
              </a:spcAft>
              <a:defRPr sz="4400">
                <a:solidFill>
                  <a:schemeClr val="tx2"/>
                </a:solidFill>
                <a:latin typeface="Gill Sans" pitchFamily="48" charset="0"/>
              </a:defRPr>
            </a:lvl5pPr>
            <a:lvl6pPr marL="457200" algn="ctr" rtl="0" fontAlgn="base">
              <a:spcBef>
                <a:spcPct val="0"/>
              </a:spcBef>
              <a:spcAft>
                <a:spcPct val="0"/>
              </a:spcAft>
              <a:defRPr sz="4400">
                <a:solidFill>
                  <a:schemeClr val="tx2"/>
                </a:solidFill>
                <a:latin typeface="Gill Sans" pitchFamily="48" charset="0"/>
              </a:defRPr>
            </a:lvl6pPr>
            <a:lvl7pPr marL="914400" algn="ctr" rtl="0" fontAlgn="base">
              <a:spcBef>
                <a:spcPct val="0"/>
              </a:spcBef>
              <a:spcAft>
                <a:spcPct val="0"/>
              </a:spcAft>
              <a:defRPr sz="4400">
                <a:solidFill>
                  <a:schemeClr val="tx2"/>
                </a:solidFill>
                <a:latin typeface="Gill Sans" pitchFamily="48" charset="0"/>
              </a:defRPr>
            </a:lvl7pPr>
            <a:lvl8pPr marL="1371600" algn="ctr" rtl="0" fontAlgn="base">
              <a:spcBef>
                <a:spcPct val="0"/>
              </a:spcBef>
              <a:spcAft>
                <a:spcPct val="0"/>
              </a:spcAft>
              <a:defRPr sz="4400">
                <a:solidFill>
                  <a:schemeClr val="tx2"/>
                </a:solidFill>
                <a:latin typeface="Gill Sans" pitchFamily="48" charset="0"/>
              </a:defRPr>
            </a:lvl8pPr>
            <a:lvl9pPr marL="1828800" algn="ctr" rtl="0" fontAlgn="base">
              <a:spcBef>
                <a:spcPct val="0"/>
              </a:spcBef>
              <a:spcAft>
                <a:spcPct val="0"/>
              </a:spcAft>
              <a:defRPr sz="4400">
                <a:solidFill>
                  <a:schemeClr val="tx2"/>
                </a:solidFill>
                <a:latin typeface="Gill Sans" pitchFamily="48" charset="0"/>
              </a:defRPr>
            </a:lvl9pPr>
          </a:lstStyle>
          <a:p>
            <a:pPr>
              <a:lnSpc>
                <a:spcPct val="90000"/>
              </a:lnSpc>
            </a:pPr>
            <a:r>
              <a:rPr lang="en-US" altLang="fr-FR" sz="2400" dirty="0" smtClean="0">
                <a:solidFill>
                  <a:srgbClr val="0000FF"/>
                </a:solidFill>
              </a:rPr>
              <a:t>T</a:t>
            </a:r>
            <a:r>
              <a:rPr lang="en-US" altLang="fr-FR" sz="2400" dirty="0" smtClean="0">
                <a:solidFill>
                  <a:srgbClr val="0000FF"/>
                </a:solidFill>
                <a:effectLst/>
              </a:rPr>
              <a:t>ransport and acceleration of fast ions in turbulent plasmas may occur in different physical systems </a:t>
            </a:r>
            <a:endParaRPr lang="en-US" altLang="fr-FR" sz="2400" dirty="0">
              <a:effectLst/>
            </a:endParaRPr>
          </a:p>
        </p:txBody>
      </p:sp>
      <p:grpSp>
        <p:nvGrpSpPr>
          <p:cNvPr id="8" name="Group 7"/>
          <p:cNvGrpSpPr/>
          <p:nvPr/>
        </p:nvGrpSpPr>
        <p:grpSpPr>
          <a:xfrm>
            <a:off x="-165099" y="1089124"/>
            <a:ext cx="3425900" cy="2882900"/>
            <a:chOff x="-152398" y="2298700"/>
            <a:chExt cx="3162369" cy="2882900"/>
          </a:xfrm>
        </p:grpSpPr>
        <p:pic>
          <p:nvPicPr>
            <p:cNvPr id="4" name="Picture 3" descr="727241main_WISE_Fermi_lg.jpg"/>
            <p:cNvPicPr>
              <a:picLocks noChangeAspect="1"/>
            </p:cNvPicPr>
            <p:nvPr/>
          </p:nvPicPr>
          <p:blipFill rotWithShape="1">
            <a:blip r:embed="rId4">
              <a:extLst>
                <a:ext uri="{28A0092B-C50C-407E-A947-70E740481C1C}">
                  <a14:useLocalDpi xmlns:a14="http://schemas.microsoft.com/office/drawing/2010/main" val="0"/>
                </a:ext>
              </a:extLst>
            </a:blip>
            <a:srcRect r="23633"/>
            <a:stretch/>
          </p:blipFill>
          <p:spPr>
            <a:xfrm>
              <a:off x="76200" y="3200400"/>
              <a:ext cx="2743200" cy="1981200"/>
            </a:xfrm>
            <a:prstGeom prst="rect">
              <a:avLst/>
            </a:prstGeom>
          </p:spPr>
        </p:pic>
        <p:sp>
          <p:nvSpPr>
            <p:cNvPr id="14" name="Rectangle 13"/>
            <p:cNvSpPr/>
            <p:nvPr/>
          </p:nvSpPr>
          <p:spPr>
            <a:xfrm>
              <a:off x="-152398" y="2298700"/>
              <a:ext cx="3162369" cy="684375"/>
            </a:xfrm>
            <a:prstGeom prst="rect">
              <a:avLst/>
            </a:prstGeom>
          </p:spPr>
          <p:txBody>
            <a:bodyPr wrap="square">
              <a:spAutoFit/>
            </a:bodyPr>
            <a:lstStyle/>
            <a:p>
              <a:r>
                <a:rPr lang="en-US" dirty="0" smtClean="0">
                  <a:solidFill>
                    <a:srgbClr val="0000FF"/>
                  </a:solidFill>
                  <a:effectLst/>
                </a:rPr>
                <a:t>Supernova remnants accelerate protons to ~c</a:t>
              </a:r>
              <a:endParaRPr lang="en-US" dirty="0">
                <a:solidFill>
                  <a:srgbClr val="0000FF"/>
                </a:solidFill>
                <a:effectLst/>
              </a:endParaRPr>
            </a:p>
          </p:txBody>
        </p:sp>
      </p:grpSp>
      <p:grpSp>
        <p:nvGrpSpPr>
          <p:cNvPr id="9" name="Group 8"/>
          <p:cNvGrpSpPr/>
          <p:nvPr/>
        </p:nvGrpSpPr>
        <p:grpSpPr>
          <a:xfrm>
            <a:off x="3054350" y="1076424"/>
            <a:ext cx="4029670" cy="2895600"/>
            <a:chOff x="2628830" y="2286000"/>
            <a:chExt cx="3719695" cy="2895600"/>
          </a:xfrm>
        </p:grpSpPr>
        <p:pic>
          <p:nvPicPr>
            <p:cNvPr id="2" name="Picture 1" descr="658562main_LAT_all-sky_flare_March_7_2012_no_label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3200400"/>
              <a:ext cx="3238430" cy="1981200"/>
            </a:xfrm>
            <a:prstGeom prst="rect">
              <a:avLst/>
            </a:prstGeom>
          </p:spPr>
        </p:pic>
        <p:sp>
          <p:nvSpPr>
            <p:cNvPr id="15" name="Rectangle 14"/>
            <p:cNvSpPr/>
            <p:nvPr/>
          </p:nvSpPr>
          <p:spPr>
            <a:xfrm>
              <a:off x="2628830" y="2286000"/>
              <a:ext cx="3719695" cy="684375"/>
            </a:xfrm>
            <a:prstGeom prst="rect">
              <a:avLst/>
            </a:prstGeom>
          </p:spPr>
          <p:txBody>
            <a:bodyPr wrap="square">
              <a:spAutoFit/>
            </a:bodyPr>
            <a:lstStyle/>
            <a:p>
              <a:r>
                <a:rPr lang="en-US" dirty="0" smtClean="0">
                  <a:solidFill>
                    <a:srgbClr val="0000FF"/>
                  </a:solidFill>
                  <a:effectLst/>
                </a:rPr>
                <a:t>Solar flares accelerate protons to </a:t>
              </a:r>
              <a:r>
                <a:rPr lang="en-US" dirty="0" smtClean="0">
                  <a:solidFill>
                    <a:srgbClr val="0000FF"/>
                  </a:solidFill>
                </a:rPr>
                <a:t>~2</a:t>
              </a:r>
              <a:r>
                <a:rPr lang="en-US" dirty="0" smtClean="0">
                  <a:solidFill>
                    <a:srgbClr val="0000FF"/>
                  </a:solidFill>
                  <a:effectLst/>
                </a:rPr>
                <a:t>/3c</a:t>
              </a:r>
              <a:r>
                <a:rPr lang="en-US" dirty="0">
                  <a:solidFill>
                    <a:srgbClr val="0000FF"/>
                  </a:solidFill>
                </a:rPr>
                <a:t> </a:t>
              </a:r>
              <a:r>
                <a:rPr lang="en-US" dirty="0" smtClean="0">
                  <a:solidFill>
                    <a:srgbClr val="0000FF"/>
                  </a:solidFill>
                  <a:effectLst/>
                </a:rPr>
                <a:t>in less than 3s</a:t>
              </a:r>
              <a:endParaRPr lang="en-US" dirty="0">
                <a:solidFill>
                  <a:srgbClr val="0000FF"/>
                </a:solidFill>
                <a:effectLst/>
              </a:endParaRPr>
            </a:p>
          </p:txBody>
        </p:sp>
      </p:grpSp>
      <p:grpSp>
        <p:nvGrpSpPr>
          <p:cNvPr id="10" name="Group 9"/>
          <p:cNvGrpSpPr/>
          <p:nvPr/>
        </p:nvGrpSpPr>
        <p:grpSpPr>
          <a:xfrm>
            <a:off x="6934200" y="1076424"/>
            <a:ext cx="2971799" cy="2895600"/>
            <a:chOff x="6400800" y="2286000"/>
            <a:chExt cx="2743199" cy="2895600"/>
          </a:xfrm>
        </p:grpSpPr>
        <p:pic>
          <p:nvPicPr>
            <p:cNvPr id="7" name="Picture 6"/>
            <p:cNvPicPr>
              <a:picLocks noChangeAspect="1"/>
            </p:cNvPicPr>
            <p:nvPr/>
          </p:nvPicPr>
          <p:blipFill>
            <a:blip r:embed="rId6"/>
            <a:stretch>
              <a:fillRect/>
            </a:stretch>
          </p:blipFill>
          <p:spPr>
            <a:xfrm>
              <a:off x="6705600" y="3200400"/>
              <a:ext cx="1981200" cy="1981200"/>
            </a:xfrm>
            <a:prstGeom prst="rect">
              <a:avLst/>
            </a:prstGeom>
          </p:spPr>
        </p:pic>
        <p:sp>
          <p:nvSpPr>
            <p:cNvPr id="17" name="Rectangle 16"/>
            <p:cNvSpPr/>
            <p:nvPr/>
          </p:nvSpPr>
          <p:spPr>
            <a:xfrm>
              <a:off x="6400800" y="2286000"/>
              <a:ext cx="2743199" cy="979328"/>
            </a:xfrm>
            <a:prstGeom prst="rect">
              <a:avLst/>
            </a:prstGeom>
          </p:spPr>
          <p:txBody>
            <a:bodyPr wrap="square">
              <a:spAutoFit/>
            </a:bodyPr>
            <a:lstStyle/>
            <a:p>
              <a:r>
                <a:rPr lang="en-US" dirty="0">
                  <a:solidFill>
                    <a:srgbClr val="0000FF"/>
                  </a:solidFill>
                </a:rPr>
                <a:t>ITER:  100MW of 3.5MeV </a:t>
              </a:r>
              <a:r>
                <a:rPr lang="en-US" dirty="0">
                  <a:solidFill>
                    <a:srgbClr val="0000FF"/>
                  </a:solidFill>
                  <a:latin typeface="Symbol" charset="2"/>
                  <a:cs typeface="Symbol" charset="2"/>
                </a:rPr>
                <a:t>a</a:t>
              </a:r>
              <a:r>
                <a:rPr lang="en-US" dirty="0">
                  <a:solidFill>
                    <a:srgbClr val="0000FF"/>
                  </a:solidFill>
                </a:rPr>
                <a:t>’s and 50MW of 1MeV ions</a:t>
              </a:r>
              <a:endParaRPr lang="en-US" dirty="0">
                <a:solidFill>
                  <a:srgbClr val="0000FF"/>
                </a:solidFill>
              </a:endParaRPr>
            </a:p>
          </p:txBody>
        </p:sp>
      </p:grpSp>
      <p:sp>
        <p:nvSpPr>
          <p:cNvPr id="19" name="Rectangle 18"/>
          <p:cNvSpPr/>
          <p:nvPr/>
        </p:nvSpPr>
        <p:spPr>
          <a:xfrm>
            <a:off x="350884" y="3989912"/>
            <a:ext cx="6239326" cy="964956"/>
          </a:xfrm>
          <a:prstGeom prst="rect">
            <a:avLst/>
          </a:prstGeom>
          <a:noFill/>
          <a:ln>
            <a:noFill/>
          </a:ln>
        </p:spPr>
        <p:txBody>
          <a:bodyPr wrap="square" rtlCol="0">
            <a:noAutofit/>
          </a:bodyPr>
          <a:lstStyle/>
          <a:p>
            <a:pPr fontAlgn="auto">
              <a:spcBef>
                <a:spcPts val="0"/>
              </a:spcBef>
              <a:spcAft>
                <a:spcPts val="0"/>
              </a:spcAft>
            </a:pPr>
            <a:r>
              <a:rPr lang="en-US" kern="0" dirty="0" smtClean="0">
                <a:solidFill>
                  <a:srgbClr val="0000FF"/>
                </a:solidFill>
                <a:effectLst/>
              </a:rPr>
              <a:t>T</a:t>
            </a:r>
            <a:r>
              <a:rPr lang="en-US" kern="0" baseline="-25000" dirty="0" smtClean="0">
                <a:solidFill>
                  <a:srgbClr val="0000FF"/>
                </a:solidFill>
                <a:effectLst/>
              </a:rPr>
              <a:t>plasma</a:t>
            </a:r>
            <a:r>
              <a:rPr lang="en-US" kern="0" dirty="0" smtClean="0">
                <a:solidFill>
                  <a:srgbClr val="0000FF"/>
                </a:solidFill>
                <a:effectLst/>
              </a:rPr>
              <a:t>~1keV; </a:t>
            </a:r>
            <a:r>
              <a:rPr lang="en-US" kern="0" dirty="0" err="1" smtClean="0">
                <a:solidFill>
                  <a:srgbClr val="0000FF"/>
                </a:solidFill>
              </a:rPr>
              <a:t>E</a:t>
            </a:r>
            <a:r>
              <a:rPr lang="en-US" kern="0" baseline="-25000" dirty="0" err="1" smtClean="0">
                <a:solidFill>
                  <a:srgbClr val="0000FF"/>
                </a:solidFill>
              </a:rPr>
              <a:t>fast</a:t>
            </a:r>
            <a:r>
              <a:rPr lang="en-US" kern="0" dirty="0" smtClean="0">
                <a:solidFill>
                  <a:srgbClr val="0000FF"/>
                </a:solidFill>
              </a:rPr>
              <a:t>&gt;100MeV;  B</a:t>
            </a:r>
            <a:r>
              <a:rPr lang="en-US" kern="0" dirty="0">
                <a:solidFill>
                  <a:srgbClr val="0000FF"/>
                </a:solidFill>
              </a:rPr>
              <a:t>~10</a:t>
            </a:r>
            <a:r>
              <a:rPr lang="en-US" kern="0" baseline="30000" dirty="0">
                <a:solidFill>
                  <a:srgbClr val="0000FF"/>
                </a:solidFill>
              </a:rPr>
              <a:t>-7 </a:t>
            </a:r>
            <a:r>
              <a:rPr lang="en-US" kern="0" dirty="0">
                <a:solidFill>
                  <a:srgbClr val="0000FF"/>
                </a:solidFill>
              </a:rPr>
              <a:t>T</a:t>
            </a:r>
          </a:p>
          <a:p>
            <a:pPr fontAlgn="auto">
              <a:spcBef>
                <a:spcPts val="0"/>
              </a:spcBef>
              <a:spcAft>
                <a:spcPts val="0"/>
              </a:spcAft>
            </a:pPr>
            <a:endParaRPr lang="en-US" kern="0" dirty="0">
              <a:solidFill>
                <a:srgbClr val="000090"/>
              </a:solidFill>
              <a:effectLst/>
            </a:endParaRPr>
          </a:p>
        </p:txBody>
      </p:sp>
      <p:sp>
        <p:nvSpPr>
          <p:cNvPr id="22" name="Rectangle 21"/>
          <p:cNvSpPr/>
          <p:nvPr/>
        </p:nvSpPr>
        <p:spPr>
          <a:xfrm>
            <a:off x="6934201" y="3989911"/>
            <a:ext cx="2971798" cy="399585"/>
          </a:xfrm>
          <a:prstGeom prst="rect">
            <a:avLst/>
          </a:prstGeom>
          <a:noFill/>
          <a:ln>
            <a:noFill/>
          </a:ln>
        </p:spPr>
        <p:txBody>
          <a:bodyPr wrap="square" rtlCol="0">
            <a:noAutofit/>
          </a:bodyPr>
          <a:lstStyle/>
          <a:p>
            <a:pPr fontAlgn="auto">
              <a:spcBef>
                <a:spcPts val="0"/>
              </a:spcBef>
              <a:spcAft>
                <a:spcPts val="0"/>
              </a:spcAft>
            </a:pPr>
            <a:r>
              <a:rPr lang="en-US" kern="0" dirty="0" smtClean="0">
                <a:solidFill>
                  <a:srgbClr val="0000FF"/>
                </a:solidFill>
                <a:effectLst/>
              </a:rPr>
              <a:t>T</a:t>
            </a:r>
            <a:r>
              <a:rPr lang="en-US" kern="0" baseline="-25000" dirty="0" smtClean="0">
                <a:solidFill>
                  <a:srgbClr val="0000FF"/>
                </a:solidFill>
                <a:effectLst/>
              </a:rPr>
              <a:t>plasma</a:t>
            </a:r>
            <a:r>
              <a:rPr lang="en-US" kern="0" dirty="0" smtClean="0">
                <a:solidFill>
                  <a:srgbClr val="0000FF"/>
                </a:solidFill>
                <a:effectLst/>
              </a:rPr>
              <a:t>~20keV; </a:t>
            </a:r>
            <a:r>
              <a:rPr lang="en-US" kern="0" dirty="0" smtClean="0">
                <a:solidFill>
                  <a:srgbClr val="0000FF"/>
                </a:solidFill>
              </a:rPr>
              <a:t>B~5T</a:t>
            </a:r>
            <a:endParaRPr lang="en-US" kern="0" dirty="0">
              <a:solidFill>
                <a:srgbClr val="0000FF"/>
              </a:solidFill>
            </a:endParaRPr>
          </a:p>
        </p:txBody>
      </p:sp>
      <p:sp>
        <p:nvSpPr>
          <p:cNvPr id="20"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5</a:t>
            </a:fld>
            <a:endParaRPr lang="en-US" sz="1200" dirty="0">
              <a:solidFill>
                <a:srgbClr val="320902"/>
              </a:solidFill>
            </a:endParaRPr>
          </a:p>
        </p:txBody>
      </p:sp>
      <p:sp>
        <p:nvSpPr>
          <p:cNvPr id="3" name="Rectangle 2"/>
          <p:cNvSpPr/>
          <p:nvPr/>
        </p:nvSpPr>
        <p:spPr>
          <a:xfrm>
            <a:off x="1978101" y="5110560"/>
            <a:ext cx="2895600" cy="979328"/>
          </a:xfrm>
          <a:prstGeom prst="rect">
            <a:avLst/>
          </a:prstGeom>
        </p:spPr>
        <p:txBody>
          <a:bodyPr wrap="square">
            <a:spAutoFit/>
          </a:bodyPr>
          <a:lstStyle/>
          <a:p>
            <a:pPr algn="l"/>
            <a:r>
              <a:rPr lang="en-US" altLang="fr-FR" i="1" dirty="0">
                <a:solidFill>
                  <a:srgbClr val="FF0000"/>
                </a:solidFill>
                <a:latin typeface="Arial"/>
                <a:cs typeface="Arial"/>
              </a:rPr>
              <a:t>Also of interest for Nat’s </a:t>
            </a:r>
            <a:r>
              <a:rPr lang="en-US" altLang="fr-FR" i="1" dirty="0">
                <a:solidFill>
                  <a:srgbClr val="FF0000"/>
                </a:solidFill>
                <a:latin typeface="Symbol" charset="2"/>
                <a:cs typeface="Symbol" charset="2"/>
              </a:rPr>
              <a:t>a</a:t>
            </a:r>
            <a:r>
              <a:rPr lang="en-US" altLang="fr-FR" i="1" dirty="0">
                <a:solidFill>
                  <a:srgbClr val="FF0000"/>
                </a:solidFill>
                <a:latin typeface="Arial"/>
                <a:cs typeface="Arial"/>
              </a:rPr>
              <a:t>-channeling scenarios?</a:t>
            </a:r>
          </a:p>
        </p:txBody>
      </p:sp>
      <p:sp>
        <p:nvSpPr>
          <p:cNvPr id="21" name="Rectangle 20"/>
          <p:cNvSpPr/>
          <p:nvPr/>
        </p:nvSpPr>
        <p:spPr>
          <a:xfrm>
            <a:off x="7213602" y="5965234"/>
            <a:ext cx="2692398" cy="674116"/>
          </a:xfrm>
          <a:prstGeom prst="rect">
            <a:avLst/>
          </a:prstGeom>
        </p:spPr>
        <p:txBody>
          <a:bodyPr wrap="square">
            <a:spAutoFit/>
          </a:bodyPr>
          <a:lstStyle/>
          <a:p>
            <a:pPr algn="l"/>
            <a:r>
              <a:rPr lang="en-US" sz="1400" b="0" dirty="0" err="1" smtClean="0">
                <a:solidFill>
                  <a:schemeClr val="bg2">
                    <a:lumMod val="50000"/>
                  </a:schemeClr>
                </a:solidFill>
              </a:rPr>
              <a:t>N.J.Fisch</a:t>
            </a:r>
            <a:r>
              <a:rPr lang="en-US" sz="1400" b="0" dirty="0" smtClean="0">
                <a:solidFill>
                  <a:schemeClr val="bg2">
                    <a:lumMod val="50000"/>
                  </a:schemeClr>
                </a:solidFill>
              </a:rPr>
              <a:t> </a:t>
            </a:r>
            <a:r>
              <a:rPr lang="en-US" sz="1400" b="0" dirty="0">
                <a:solidFill>
                  <a:schemeClr val="bg2">
                    <a:lumMod val="50000"/>
                  </a:schemeClr>
                </a:solidFill>
              </a:rPr>
              <a:t>and </a:t>
            </a:r>
            <a:r>
              <a:rPr lang="en-US" sz="1400" b="0" dirty="0" err="1" smtClean="0">
                <a:solidFill>
                  <a:schemeClr val="bg2">
                    <a:lumMod val="50000"/>
                  </a:schemeClr>
                </a:solidFill>
              </a:rPr>
              <a:t>M.C.Herrmann</a:t>
            </a:r>
            <a:endParaRPr lang="en-US" sz="1400" b="0" dirty="0" smtClean="0">
              <a:solidFill>
                <a:schemeClr val="bg2">
                  <a:lumMod val="50000"/>
                </a:schemeClr>
              </a:solidFill>
            </a:endParaRPr>
          </a:p>
          <a:p>
            <a:pPr algn="l"/>
            <a:r>
              <a:rPr lang="en-US" sz="1400" b="0" dirty="0" smtClean="0">
                <a:solidFill>
                  <a:schemeClr val="bg2">
                    <a:lumMod val="50000"/>
                  </a:schemeClr>
                </a:solidFill>
              </a:rPr>
              <a:t>PPCF 1999</a:t>
            </a:r>
            <a:endParaRPr lang="en-US" sz="1400" b="0" dirty="0">
              <a:solidFill>
                <a:schemeClr val="bg2">
                  <a:lumMod val="50000"/>
                </a:schemeClr>
              </a:solidFill>
            </a:endParaRPr>
          </a:p>
        </p:txBody>
      </p:sp>
    </p:spTree>
    <p:extLst>
      <p:ext uri="{BB962C8B-B14F-4D97-AF65-F5344CB8AC3E}">
        <p14:creationId xmlns:p14="http://schemas.microsoft.com/office/powerpoint/2010/main" val="244329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vie_torpex_intro_short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0000" y="855224"/>
            <a:ext cx="8160000" cy="5984775"/>
          </a:xfrm>
          <a:prstGeom prst="rect">
            <a:avLst/>
          </a:prstGeom>
        </p:spPr>
      </p:pic>
      <p:sp>
        <p:nvSpPr>
          <p:cNvPr id="20482" name="Title 1"/>
          <p:cNvSpPr>
            <a:spLocks noGrp="1"/>
          </p:cNvSpPr>
          <p:nvPr>
            <p:ph type="title"/>
          </p:nvPr>
        </p:nvSpPr>
        <p:spPr>
          <a:xfrm>
            <a:off x="0" y="51833"/>
            <a:ext cx="9906000" cy="621981"/>
          </a:xfrm>
        </p:spPr>
        <p:txBody>
          <a:bodyPr/>
          <a:lstStyle/>
          <a:p>
            <a:r>
              <a:rPr lang="en-US" sz="2800" dirty="0" smtClean="0">
                <a:latin typeface="Helvetica" charset="0"/>
              </a:rPr>
              <a:t>TORPEX </a:t>
            </a:r>
            <a:r>
              <a:rPr lang="en-US" sz="2800" dirty="0">
                <a:latin typeface="Helvetica" charset="0"/>
              </a:rPr>
              <a:t>and the </a:t>
            </a:r>
            <a:r>
              <a:rPr lang="en-US" sz="2800" dirty="0" smtClean="0">
                <a:latin typeface="Helvetica" charset="0"/>
              </a:rPr>
              <a:t>simple magnetized </a:t>
            </a:r>
            <a:r>
              <a:rPr lang="en-US" sz="2800" dirty="0" smtClean="0">
                <a:latin typeface="Helvetica" charset="0"/>
              </a:rPr>
              <a:t>torus</a:t>
            </a:r>
            <a:endParaRPr lang="en-US" sz="2800" dirty="0">
              <a:latin typeface="Helvetica" charset="0"/>
            </a:endParaRPr>
          </a:p>
        </p:txBody>
      </p:sp>
      <p:sp>
        <p:nvSpPr>
          <p:cNvPr id="5" name="TextBox 9"/>
          <p:cNvSpPr txBox="1"/>
          <p:nvPr/>
        </p:nvSpPr>
        <p:spPr>
          <a:xfrm>
            <a:off x="9451915"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6</a:t>
            </a:fld>
            <a:endParaRPr lang="en-US" sz="1200" dirty="0">
              <a:solidFill>
                <a:srgbClr val="320902"/>
              </a:solidFill>
            </a:endParaRPr>
          </a:p>
        </p:txBody>
      </p:sp>
      <p:sp>
        <p:nvSpPr>
          <p:cNvPr id="6" name="TextBox 11"/>
          <p:cNvSpPr txBox="1">
            <a:spLocks noChangeArrowheads="1"/>
          </p:cNvSpPr>
          <p:nvPr/>
        </p:nvSpPr>
        <p:spPr bwMode="auto">
          <a:xfrm>
            <a:off x="2565177" y="847196"/>
            <a:ext cx="5191444" cy="389423"/>
          </a:xfrm>
          <a:prstGeom prst="rect">
            <a:avLst/>
          </a:prstGeom>
          <a:noFill/>
          <a:ln>
            <a:noFill/>
          </a:ln>
          <a:extLst/>
        </p:spPr>
        <p:txBody>
          <a:bodyPr wrap="square">
            <a:spAutoFit/>
          </a:bodyPr>
          <a:lstStyle>
            <a:lvl1pPr>
              <a:defRPr kumimoji="1" sz="2000" b="1">
                <a:solidFill>
                  <a:schemeClr val="tx1"/>
                </a:solidFill>
                <a:latin typeface="Arial" charset="0"/>
                <a:ea typeface="ＭＳ Ｐゴシック" charset="0"/>
                <a:cs typeface="ＭＳ Ｐゴシック" charset="0"/>
              </a:defRPr>
            </a:lvl1pPr>
            <a:lvl2pPr marL="742950" indent="-285750">
              <a:defRPr kumimoji="1" sz="2000" b="1">
                <a:solidFill>
                  <a:schemeClr val="tx1"/>
                </a:solidFill>
                <a:latin typeface="Arial" charset="0"/>
                <a:ea typeface="ＭＳ Ｐゴシック" charset="0"/>
              </a:defRPr>
            </a:lvl2pPr>
            <a:lvl3pPr marL="1143000" indent="-228600">
              <a:defRPr kumimoji="1" sz="2000" b="1">
                <a:solidFill>
                  <a:schemeClr val="tx1"/>
                </a:solidFill>
                <a:latin typeface="Arial" charset="0"/>
                <a:ea typeface="ＭＳ Ｐゴシック" charset="0"/>
              </a:defRPr>
            </a:lvl3pPr>
            <a:lvl4pPr marL="1600200" indent="-228600">
              <a:defRPr kumimoji="1" sz="2000" b="1">
                <a:solidFill>
                  <a:schemeClr val="tx1"/>
                </a:solidFill>
                <a:latin typeface="Arial" charset="0"/>
                <a:ea typeface="ＭＳ Ｐゴシック" charset="0"/>
              </a:defRPr>
            </a:lvl4pPr>
            <a:lvl5pPr marL="2057400" indent="-228600">
              <a:defRPr kumimoji="1" sz="2000" b="1">
                <a:solidFill>
                  <a:schemeClr val="tx1"/>
                </a:solidFill>
                <a:latin typeface="Arial" charset="0"/>
                <a:ea typeface="ＭＳ Ｐゴシック" charset="0"/>
              </a:defRPr>
            </a:lvl5pPr>
            <a:lvl6pPr marL="2514600" indent="-228600" algn="ctr" eaLnBrk="0" fontAlgn="base" hangingPunct="0">
              <a:lnSpc>
                <a:spcPts val="2300"/>
              </a:lnSpc>
              <a:spcBef>
                <a:spcPct val="0"/>
              </a:spcBef>
              <a:spcAft>
                <a:spcPct val="0"/>
              </a:spcAft>
              <a:buClr>
                <a:schemeClr val="tx1"/>
              </a:buClr>
              <a:defRPr kumimoji="1" sz="2000" b="1">
                <a:solidFill>
                  <a:schemeClr val="tx1"/>
                </a:solidFill>
                <a:latin typeface="Arial" charset="0"/>
                <a:ea typeface="ＭＳ Ｐゴシック" charset="0"/>
              </a:defRPr>
            </a:lvl6pPr>
            <a:lvl7pPr marL="2971800" indent="-228600" algn="ctr" eaLnBrk="0" fontAlgn="base" hangingPunct="0">
              <a:lnSpc>
                <a:spcPts val="2300"/>
              </a:lnSpc>
              <a:spcBef>
                <a:spcPct val="0"/>
              </a:spcBef>
              <a:spcAft>
                <a:spcPct val="0"/>
              </a:spcAft>
              <a:buClr>
                <a:schemeClr val="tx1"/>
              </a:buClr>
              <a:defRPr kumimoji="1" sz="2000" b="1">
                <a:solidFill>
                  <a:schemeClr val="tx1"/>
                </a:solidFill>
                <a:latin typeface="Arial" charset="0"/>
                <a:ea typeface="ＭＳ Ｐゴシック" charset="0"/>
              </a:defRPr>
            </a:lvl7pPr>
            <a:lvl8pPr marL="3429000" indent="-228600" algn="ctr" eaLnBrk="0" fontAlgn="base" hangingPunct="0">
              <a:lnSpc>
                <a:spcPts val="2300"/>
              </a:lnSpc>
              <a:spcBef>
                <a:spcPct val="0"/>
              </a:spcBef>
              <a:spcAft>
                <a:spcPct val="0"/>
              </a:spcAft>
              <a:buClr>
                <a:schemeClr val="tx1"/>
              </a:buClr>
              <a:defRPr kumimoji="1" sz="2000" b="1">
                <a:solidFill>
                  <a:schemeClr val="tx1"/>
                </a:solidFill>
                <a:latin typeface="Arial" charset="0"/>
                <a:ea typeface="ＭＳ Ｐゴシック" charset="0"/>
              </a:defRPr>
            </a:lvl8pPr>
            <a:lvl9pPr marL="3886200" indent="-228600" algn="ctr" eaLnBrk="0" fontAlgn="base" hangingPunct="0">
              <a:lnSpc>
                <a:spcPts val="2300"/>
              </a:lnSpc>
              <a:spcBef>
                <a:spcPct val="0"/>
              </a:spcBef>
              <a:spcAft>
                <a:spcPct val="0"/>
              </a:spcAft>
              <a:buClr>
                <a:schemeClr val="tx1"/>
              </a:buClr>
              <a:defRPr kumimoji="1" sz="2000" b="1">
                <a:solidFill>
                  <a:schemeClr val="tx1"/>
                </a:solidFill>
                <a:latin typeface="Arial" charset="0"/>
                <a:ea typeface="ＭＳ Ｐゴシック" charset="0"/>
              </a:defRPr>
            </a:lvl9pPr>
          </a:lstStyle>
          <a:p>
            <a:pPr algn="l"/>
            <a:r>
              <a:rPr lang="en-US" b="0" dirty="0" smtClean="0">
                <a:solidFill>
                  <a:srgbClr val="262626"/>
                </a:solidFill>
                <a:effectLst/>
                <a:latin typeface="+mn-lt"/>
              </a:rPr>
              <a:t>major radius = 1m, minor radius = 20cm</a:t>
            </a:r>
            <a:endParaRPr lang="en-US" b="0" dirty="0">
              <a:solidFill>
                <a:srgbClr val="262626"/>
              </a:solidFill>
              <a:effectLst/>
              <a:latin typeface="+mn-lt"/>
            </a:endParaRPr>
          </a:p>
        </p:txBody>
      </p:sp>
      <p:pic>
        <p:nvPicPr>
          <p:cNvPr id="7" name="Picture 4" descr="HPIM0910"/>
          <p:cNvPicPr>
            <a:picLocks noGrp="1" noChangeAspect="1" noChangeArrowheads="1"/>
          </p:cNvPicPr>
          <p:nvPr>
            <p:ph sz="half" idx="1"/>
          </p:nvPr>
        </p:nvPicPr>
        <p:blipFill>
          <a:blip r:embed="rId5" cstate="email">
            <a:extLst>
              <a:ext uri="{28A0092B-C50C-407E-A947-70E740481C1C}">
                <a14:useLocalDpi xmlns:a14="http://schemas.microsoft.com/office/drawing/2010/main" val="0"/>
              </a:ext>
            </a:extLst>
          </a:blip>
          <a:srcRect/>
          <a:stretch>
            <a:fillRect/>
          </a:stretch>
        </p:blipFill>
        <p:spPr>
          <a:xfrm>
            <a:off x="51483" y="855225"/>
            <a:ext cx="2402495" cy="1670044"/>
          </a:xfrm>
          <a:noFill/>
          <a:ln>
            <a:noFill/>
          </a:ln>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movie_torpex_field_lines.t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7938" y="964074"/>
            <a:ext cx="7852605" cy="588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56" name="Straight Arrow Connector 8"/>
          <p:cNvCxnSpPr>
            <a:cxnSpLocks noChangeShapeType="1"/>
          </p:cNvCxnSpPr>
          <p:nvPr/>
        </p:nvCxnSpPr>
        <p:spPr bwMode="auto">
          <a:xfrm>
            <a:off x="1998053" y="4000500"/>
            <a:ext cx="1658938" cy="647700"/>
          </a:xfrm>
          <a:prstGeom prst="straightConnector1">
            <a:avLst/>
          </a:prstGeom>
          <a:noFill/>
          <a:ln w="508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57" name="Straight Arrow Connector 9"/>
          <p:cNvCxnSpPr>
            <a:cxnSpLocks noChangeShapeType="1"/>
          </p:cNvCxnSpPr>
          <p:nvPr/>
        </p:nvCxnSpPr>
        <p:spPr bwMode="auto">
          <a:xfrm flipV="1">
            <a:off x="1992171" y="3399139"/>
            <a:ext cx="0" cy="596900"/>
          </a:xfrm>
          <a:prstGeom prst="straightConnector1">
            <a:avLst/>
          </a:prstGeom>
          <a:noFill/>
          <a:ln w="508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58" name="TextBox 11"/>
          <p:cNvSpPr txBox="1">
            <a:spLocks noChangeArrowheads="1"/>
          </p:cNvSpPr>
          <p:nvPr/>
        </p:nvSpPr>
        <p:spPr bwMode="auto">
          <a:xfrm>
            <a:off x="2458583" y="792464"/>
            <a:ext cx="5915527" cy="6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1">
                <a:solidFill>
                  <a:schemeClr val="tx1"/>
                </a:solidFill>
                <a:latin typeface="Arial" charset="0"/>
                <a:ea typeface="ＭＳ Ｐゴシック" charset="0"/>
                <a:cs typeface="ＭＳ Ｐゴシック" charset="0"/>
              </a:defRPr>
            </a:lvl1pPr>
            <a:lvl2pPr marL="742950" indent="-285750">
              <a:defRPr kumimoji="1" sz="2000" b="1">
                <a:solidFill>
                  <a:schemeClr val="tx1"/>
                </a:solidFill>
                <a:latin typeface="Arial" charset="0"/>
                <a:ea typeface="ＭＳ Ｐゴシック" charset="0"/>
              </a:defRPr>
            </a:lvl2pPr>
            <a:lvl3pPr marL="1143000" indent="-228600">
              <a:defRPr kumimoji="1" sz="2000" b="1">
                <a:solidFill>
                  <a:schemeClr val="tx1"/>
                </a:solidFill>
                <a:latin typeface="Arial" charset="0"/>
                <a:ea typeface="ＭＳ Ｐゴシック" charset="0"/>
              </a:defRPr>
            </a:lvl3pPr>
            <a:lvl4pPr marL="1600200" indent="-228600">
              <a:defRPr kumimoji="1" sz="2000" b="1">
                <a:solidFill>
                  <a:schemeClr val="tx1"/>
                </a:solidFill>
                <a:latin typeface="Arial" charset="0"/>
                <a:ea typeface="ＭＳ Ｐゴシック" charset="0"/>
              </a:defRPr>
            </a:lvl4pPr>
            <a:lvl5pPr marL="2057400" indent="-228600">
              <a:defRPr kumimoji="1" sz="2000" b="1">
                <a:solidFill>
                  <a:schemeClr val="tx1"/>
                </a:solidFill>
                <a:latin typeface="Arial" charset="0"/>
                <a:ea typeface="ＭＳ Ｐゴシック" charset="0"/>
              </a:defRPr>
            </a:lvl5pPr>
            <a:lvl6pPr marL="2514600" indent="-228600" algn="ctr" eaLnBrk="0" fontAlgn="base" hangingPunct="0">
              <a:lnSpc>
                <a:spcPts val="2300"/>
              </a:lnSpc>
              <a:spcBef>
                <a:spcPct val="0"/>
              </a:spcBef>
              <a:spcAft>
                <a:spcPct val="0"/>
              </a:spcAft>
              <a:buClr>
                <a:schemeClr val="tx1"/>
              </a:buClr>
              <a:defRPr kumimoji="1" sz="2000" b="1">
                <a:solidFill>
                  <a:schemeClr val="tx1"/>
                </a:solidFill>
                <a:latin typeface="Arial" charset="0"/>
                <a:ea typeface="ＭＳ Ｐゴシック" charset="0"/>
              </a:defRPr>
            </a:lvl6pPr>
            <a:lvl7pPr marL="2971800" indent="-228600" algn="ctr" eaLnBrk="0" fontAlgn="base" hangingPunct="0">
              <a:lnSpc>
                <a:spcPts val="2300"/>
              </a:lnSpc>
              <a:spcBef>
                <a:spcPct val="0"/>
              </a:spcBef>
              <a:spcAft>
                <a:spcPct val="0"/>
              </a:spcAft>
              <a:buClr>
                <a:schemeClr val="tx1"/>
              </a:buClr>
              <a:defRPr kumimoji="1" sz="2000" b="1">
                <a:solidFill>
                  <a:schemeClr val="tx1"/>
                </a:solidFill>
                <a:latin typeface="Arial" charset="0"/>
                <a:ea typeface="ＭＳ Ｐゴシック" charset="0"/>
              </a:defRPr>
            </a:lvl7pPr>
            <a:lvl8pPr marL="3429000" indent="-228600" algn="ctr" eaLnBrk="0" fontAlgn="base" hangingPunct="0">
              <a:lnSpc>
                <a:spcPts val="2300"/>
              </a:lnSpc>
              <a:spcBef>
                <a:spcPct val="0"/>
              </a:spcBef>
              <a:spcAft>
                <a:spcPct val="0"/>
              </a:spcAft>
              <a:buClr>
                <a:schemeClr val="tx1"/>
              </a:buClr>
              <a:defRPr kumimoji="1" sz="2000" b="1">
                <a:solidFill>
                  <a:schemeClr val="tx1"/>
                </a:solidFill>
                <a:latin typeface="Arial" charset="0"/>
                <a:ea typeface="ＭＳ Ｐゴシック" charset="0"/>
              </a:defRPr>
            </a:lvl8pPr>
            <a:lvl9pPr marL="3886200" indent="-228600" algn="ctr" eaLnBrk="0" fontAlgn="base" hangingPunct="0">
              <a:lnSpc>
                <a:spcPts val="2300"/>
              </a:lnSpc>
              <a:spcBef>
                <a:spcPct val="0"/>
              </a:spcBef>
              <a:spcAft>
                <a:spcPct val="0"/>
              </a:spcAft>
              <a:buClr>
                <a:schemeClr val="tx1"/>
              </a:buClr>
              <a:defRPr kumimoji="1" sz="2000" b="1">
                <a:solidFill>
                  <a:schemeClr val="tx1"/>
                </a:solidFill>
                <a:latin typeface="Arial" charset="0"/>
                <a:ea typeface="ＭＳ Ｐゴシック" charset="0"/>
              </a:defRPr>
            </a:lvl9pPr>
          </a:lstStyle>
          <a:p>
            <a:r>
              <a:rPr lang="en-US" b="0" dirty="0">
                <a:solidFill>
                  <a:srgbClr val="000000"/>
                </a:solidFill>
              </a:rPr>
              <a:t>Helical field lines winding N times around the torus</a:t>
            </a:r>
          </a:p>
          <a:p>
            <a:r>
              <a:rPr lang="en-US" b="0" dirty="0">
                <a:solidFill>
                  <a:srgbClr val="000000"/>
                </a:solidFill>
              </a:rPr>
              <a:t>o</a:t>
            </a:r>
            <a:r>
              <a:rPr lang="en-US" b="0" dirty="0" smtClean="0">
                <a:solidFill>
                  <a:srgbClr val="000000"/>
                </a:solidFill>
              </a:rPr>
              <a:t>pen </a:t>
            </a:r>
            <a:r>
              <a:rPr lang="en-US" b="0" dirty="0">
                <a:solidFill>
                  <a:srgbClr val="000000"/>
                </a:solidFill>
              </a:rPr>
              <a:t>field lines,  </a:t>
            </a:r>
            <a:r>
              <a:rPr lang="en-US" b="0" dirty="0" smtClean="0">
                <a:solidFill>
                  <a:srgbClr val="000000"/>
                </a:solidFill>
              </a:rPr>
              <a:t>  B </a:t>
            </a:r>
            <a:r>
              <a:rPr lang="en-US" b="0" dirty="0">
                <a:solidFill>
                  <a:srgbClr val="000000"/>
                </a:solidFill>
              </a:rPr>
              <a:t>and </a:t>
            </a:r>
            <a:r>
              <a:rPr lang="en-US" b="0" dirty="0" smtClean="0">
                <a:solidFill>
                  <a:srgbClr val="000000"/>
                </a:solidFill>
              </a:rPr>
              <a:t>curvature</a:t>
            </a:r>
            <a:endParaRPr lang="en-US" b="0" dirty="0">
              <a:solidFill>
                <a:srgbClr val="000000"/>
              </a:solidFill>
            </a:endParaRPr>
          </a:p>
        </p:txBody>
      </p:sp>
      <p:graphicFrame>
        <p:nvGraphicFramePr>
          <p:cNvPr id="23559" name="Object 13"/>
          <p:cNvGraphicFramePr>
            <a:graphicFrameLocks noChangeAspect="1"/>
          </p:cNvGraphicFramePr>
          <p:nvPr>
            <p:extLst>
              <p:ext uri="{D42A27DB-BD31-4B8C-83A1-F6EECF244321}">
                <p14:modId xmlns:p14="http://schemas.microsoft.com/office/powerpoint/2010/main" val="598687256"/>
              </p:ext>
            </p:extLst>
          </p:nvPr>
        </p:nvGraphicFramePr>
        <p:xfrm>
          <a:off x="5273355" y="1123950"/>
          <a:ext cx="317500" cy="344488"/>
        </p:xfrm>
        <a:graphic>
          <a:graphicData uri="http://schemas.openxmlformats.org/presentationml/2006/ole">
            <mc:AlternateContent xmlns:mc="http://schemas.openxmlformats.org/markup-compatibility/2006">
              <mc:Choice xmlns:v="urn:schemas-microsoft-com:vml" Requires="v">
                <p:oleObj spid="_x0000_s23940" name="Equation" r:id="rId4" imgW="152400" imgH="165100" progId="Equation.3">
                  <p:embed/>
                </p:oleObj>
              </mc:Choice>
              <mc:Fallback>
                <p:oleObj name="Equation" r:id="rId4" imgW="152400" imgH="165100" progId="Equation.3">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3355" y="1123950"/>
                        <a:ext cx="3175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3560" name="Straight Arrow Connector 15"/>
          <p:cNvCxnSpPr>
            <a:cxnSpLocks noChangeShapeType="1"/>
          </p:cNvCxnSpPr>
          <p:nvPr/>
        </p:nvCxnSpPr>
        <p:spPr bwMode="auto">
          <a:xfrm>
            <a:off x="4965700" y="1493838"/>
            <a:ext cx="0" cy="2773362"/>
          </a:xfrm>
          <a:prstGeom prst="straightConnector1">
            <a:avLst/>
          </a:prstGeom>
          <a:noFill/>
          <a:ln w="28575">
            <a:solidFill>
              <a:srgbClr val="800000"/>
            </a:solidFill>
            <a:round/>
            <a:headEnd/>
            <a:tailEnd type="arrow" w="med" len="med"/>
          </a:ln>
          <a:extLst>
            <a:ext uri="{909E8E84-426E-40dd-AFC4-6F175D3DCCD1}">
              <a14:hiddenFill xmlns:a14="http://schemas.microsoft.com/office/drawing/2010/main">
                <a:noFill/>
              </a14:hiddenFill>
            </a:ext>
          </a:extLst>
        </p:spPr>
      </p:cxnSp>
      <p:sp>
        <p:nvSpPr>
          <p:cNvPr id="11" name="Title 1"/>
          <p:cNvSpPr>
            <a:spLocks noGrp="1"/>
          </p:cNvSpPr>
          <p:nvPr>
            <p:ph type="title"/>
          </p:nvPr>
        </p:nvSpPr>
        <p:spPr>
          <a:xfrm>
            <a:off x="0" y="0"/>
            <a:ext cx="9906000" cy="714375"/>
          </a:xfrm>
        </p:spPr>
        <p:txBody>
          <a:bodyPr/>
          <a:lstStyle/>
          <a:p>
            <a:r>
              <a:rPr lang="en-US" sz="2800" dirty="0">
                <a:latin typeface="Helvetica" charset="0"/>
              </a:rPr>
              <a:t>TORPEX and the simple magnetized </a:t>
            </a:r>
            <a:r>
              <a:rPr lang="en-US" sz="2800" dirty="0" smtClean="0">
                <a:latin typeface="Helvetica" charset="0"/>
              </a:rPr>
              <a:t>torus</a:t>
            </a:r>
            <a:endParaRPr lang="en-US" sz="2800" dirty="0">
              <a:latin typeface="Helvetica" charset="0"/>
            </a:endParaRPr>
          </a:p>
        </p:txBody>
      </p:sp>
      <p:sp>
        <p:nvSpPr>
          <p:cNvPr id="12"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7</a:t>
            </a:fld>
            <a:endParaRPr lang="en-US" sz="1200" dirty="0">
              <a:solidFill>
                <a:srgbClr val="320902"/>
              </a:solidFill>
            </a:endParaRPr>
          </a:p>
        </p:txBody>
      </p:sp>
      <p:pic>
        <p:nvPicPr>
          <p:cNvPr id="13" name="Picture 4" descr="HPIM0910"/>
          <p:cNvPicPr>
            <a:picLocks noGrp="1" noChangeAspect="1" noChangeArrowheads="1"/>
          </p:cNvPicPr>
          <p:nvPr>
            <p:ph sz="half" idx="1"/>
          </p:nvPr>
        </p:nvPicPr>
        <p:blipFill>
          <a:blip r:embed="rId6" cstate="email">
            <a:extLst>
              <a:ext uri="{28A0092B-C50C-407E-A947-70E740481C1C}">
                <a14:useLocalDpi xmlns:a14="http://schemas.microsoft.com/office/drawing/2010/main" val="0"/>
              </a:ext>
            </a:extLst>
          </a:blip>
          <a:srcRect/>
          <a:stretch>
            <a:fillRect/>
          </a:stretch>
        </p:blipFill>
        <p:spPr>
          <a:xfrm>
            <a:off x="51484" y="855225"/>
            <a:ext cx="1751916" cy="1217807"/>
          </a:xfrm>
          <a:noFill/>
          <a:ln>
            <a:noFill/>
          </a:ln>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0142" name="Picture 30" descr="simulation_blob_propagatio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132" y="827074"/>
            <a:ext cx="7335588" cy="5493106"/>
          </a:xfrm>
          <a:prstGeom prst="rect">
            <a:avLst/>
          </a:prstGeom>
          <a:noFill/>
          <a:extLst>
            <a:ext uri="{909E8E84-426E-40dd-AFC4-6F175D3DCCD1}">
              <a14:hiddenFill xmlns:a14="http://schemas.microsoft.com/office/drawing/2010/main">
                <a:solidFill>
                  <a:srgbClr val="FFFFFF"/>
                </a:solidFill>
              </a14:hiddenFill>
            </a:ext>
          </a:extLst>
        </p:spPr>
      </p:pic>
      <p:sp>
        <p:nvSpPr>
          <p:cNvPr id="1370117" name="Title 1"/>
          <p:cNvSpPr>
            <a:spLocks noGrp="1"/>
          </p:cNvSpPr>
          <p:nvPr>
            <p:ph type="title" idx="4294967295"/>
          </p:nvPr>
        </p:nvSpPr>
        <p:spPr>
          <a:xfrm>
            <a:off x="0" y="0"/>
            <a:ext cx="9906000" cy="666750"/>
          </a:xfrm>
        </p:spPr>
        <p:txBody>
          <a:bodyPr/>
          <a:lstStyle/>
          <a:p>
            <a:pPr marL="341313" indent="-341313" defTabSz="912813">
              <a:lnSpc>
                <a:spcPct val="100000"/>
              </a:lnSpc>
            </a:pPr>
            <a:r>
              <a:rPr lang="en-US" dirty="0" smtClean="0"/>
              <a:t>Experimental scenario</a:t>
            </a:r>
            <a:endParaRPr lang="en-US" dirty="0"/>
          </a:p>
        </p:txBody>
      </p:sp>
      <p:pic>
        <p:nvPicPr>
          <p:cNvPr id="9" name="Picture 10"/>
          <p:cNvPicPr>
            <a:picLocks noChangeAspect="1" noChangeArrowheads="1"/>
          </p:cNvPicPr>
          <p:nvPr/>
        </p:nvPicPr>
        <p:blipFill>
          <a:blip r:embed="rId4" cstate="email">
            <a:extLst>
              <a:ext uri="{28A0092B-C50C-407E-A947-70E740481C1C}">
                <a14:useLocalDpi xmlns:a14="http://schemas.microsoft.com/office/drawing/2010/main" val="0"/>
              </a:ext>
            </a:extLst>
          </a:blip>
          <a:srcRect l="9383" r="12523"/>
          <a:stretch>
            <a:fillRect/>
          </a:stretch>
        </p:blipFill>
        <p:spPr bwMode="auto">
          <a:xfrm>
            <a:off x="7907868" y="994056"/>
            <a:ext cx="1929870" cy="16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8</a:t>
            </a:fld>
            <a:endParaRPr lang="en-US" sz="1200" dirty="0">
              <a:solidFill>
                <a:srgbClr val="320902"/>
              </a:solidFill>
            </a:endParaRPr>
          </a:p>
        </p:txBody>
      </p:sp>
    </p:spTree>
    <p:extLst>
      <p:ext uri="{BB962C8B-B14F-4D97-AF65-F5344CB8AC3E}">
        <p14:creationId xmlns:p14="http://schemas.microsoft.com/office/powerpoint/2010/main" val="138908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7" name="Rectangle 17"/>
          <p:cNvSpPr>
            <a:spLocks noChangeArrowheads="1"/>
          </p:cNvSpPr>
          <p:nvPr/>
        </p:nvSpPr>
        <p:spPr bwMode="auto">
          <a:xfrm>
            <a:off x="4476750" y="1584325"/>
            <a:ext cx="812800" cy="406400"/>
          </a:xfrm>
          <a:prstGeom prst="rect">
            <a:avLst/>
          </a:prstGeom>
          <a:solidFill>
            <a:schemeClr val="tx1"/>
          </a:solidFill>
          <a:ln>
            <a:noFill/>
          </a:ln>
          <a:extLst>
            <a:ext uri="{91240B29-F687-4f45-9708-019B960494DF}">
              <a14:hiddenLine xmlns:a14="http://schemas.microsoft.com/office/drawing/2010/main" w="28575">
                <a:solidFill>
                  <a:srgbClr val="000000"/>
                </a:solidFill>
                <a:round/>
                <a:headEnd/>
                <a:tailEnd/>
              </a14:hiddenLine>
            </a:ext>
          </a:extLst>
        </p:spPr>
        <p:txBody>
          <a:bodyPr wrap="none" lIns="0" tIns="0" rIns="0" bIns="0" anchor="ctr"/>
          <a:lstStyle/>
          <a:p>
            <a:endParaRPr lang="en-US" b="0">
              <a:cs typeface="ＭＳ Ｐゴシック" charset="0"/>
            </a:endParaRPr>
          </a:p>
        </p:txBody>
      </p:sp>
      <p:pic>
        <p:nvPicPr>
          <p:cNvPr id="1506318" name="Picture 14" descr="simulation_blob_propag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2404" y="813535"/>
            <a:ext cx="7291560" cy="550013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0" y="0"/>
            <a:ext cx="9906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lvl1pPr algn="ctr" rtl="0" eaLnBrk="0" fontAlgn="base" hangingPunct="0">
              <a:lnSpc>
                <a:spcPct val="85000"/>
              </a:lnSpc>
              <a:spcBef>
                <a:spcPct val="0"/>
              </a:spcBef>
              <a:spcAft>
                <a:spcPct val="0"/>
              </a:spcAft>
              <a:defRPr kumimoji="1" sz="3200" b="1">
                <a:solidFill>
                  <a:srgbClr val="0000CC"/>
                </a:solidFill>
                <a:latin typeface="+mj-lt"/>
                <a:ea typeface="ＭＳ Ｐゴシック" charset="0"/>
                <a:cs typeface="ＭＳ Ｐゴシック" charset="0"/>
              </a:defRPr>
            </a:lvl1pPr>
            <a:lvl2pPr algn="ctr" rtl="0" eaLnBrk="0" fontAlgn="base" hangingPunct="0">
              <a:lnSpc>
                <a:spcPct val="85000"/>
              </a:lnSpc>
              <a:spcBef>
                <a:spcPct val="0"/>
              </a:spcBef>
              <a:spcAft>
                <a:spcPct val="0"/>
              </a:spcAft>
              <a:defRPr kumimoji="1" sz="3200" b="1">
                <a:solidFill>
                  <a:srgbClr val="0000CC"/>
                </a:solidFill>
                <a:latin typeface="Helvetica"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kumimoji="1" sz="3200" b="1">
                <a:solidFill>
                  <a:srgbClr val="0000CC"/>
                </a:solidFill>
                <a:latin typeface="Helvetica"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kumimoji="1" sz="3200" b="1">
                <a:solidFill>
                  <a:srgbClr val="0000CC"/>
                </a:solidFill>
                <a:latin typeface="Helvetica"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kumimoji="1" sz="3200" b="1">
                <a:solidFill>
                  <a:srgbClr val="0000CC"/>
                </a:solidFill>
                <a:latin typeface="Helvetica"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kumimoji="1" sz="3200" b="1">
                <a:solidFill>
                  <a:srgbClr val="0000CC"/>
                </a:solidFill>
                <a:latin typeface="Helvetica" pitchFamily="34" charset="0"/>
              </a:defRPr>
            </a:lvl6pPr>
            <a:lvl7pPr marL="914400" algn="ctr" rtl="0" eaLnBrk="0" fontAlgn="base" hangingPunct="0">
              <a:lnSpc>
                <a:spcPct val="85000"/>
              </a:lnSpc>
              <a:spcBef>
                <a:spcPct val="0"/>
              </a:spcBef>
              <a:spcAft>
                <a:spcPct val="0"/>
              </a:spcAft>
              <a:defRPr kumimoji="1" sz="3200" b="1">
                <a:solidFill>
                  <a:srgbClr val="0000CC"/>
                </a:solidFill>
                <a:latin typeface="Helvetica" pitchFamily="34" charset="0"/>
              </a:defRPr>
            </a:lvl7pPr>
            <a:lvl8pPr marL="1371600" algn="ctr" rtl="0" eaLnBrk="0" fontAlgn="base" hangingPunct="0">
              <a:lnSpc>
                <a:spcPct val="85000"/>
              </a:lnSpc>
              <a:spcBef>
                <a:spcPct val="0"/>
              </a:spcBef>
              <a:spcAft>
                <a:spcPct val="0"/>
              </a:spcAft>
              <a:defRPr kumimoji="1" sz="3200" b="1">
                <a:solidFill>
                  <a:srgbClr val="0000CC"/>
                </a:solidFill>
                <a:latin typeface="Helvetica" pitchFamily="34" charset="0"/>
              </a:defRPr>
            </a:lvl8pPr>
            <a:lvl9pPr marL="1828800" algn="ctr" rtl="0" eaLnBrk="0" fontAlgn="base" hangingPunct="0">
              <a:lnSpc>
                <a:spcPct val="85000"/>
              </a:lnSpc>
              <a:spcBef>
                <a:spcPct val="0"/>
              </a:spcBef>
              <a:spcAft>
                <a:spcPct val="0"/>
              </a:spcAft>
              <a:defRPr kumimoji="1" sz="3200" b="1">
                <a:solidFill>
                  <a:srgbClr val="0000CC"/>
                </a:solidFill>
                <a:latin typeface="Helvetica" pitchFamily="34" charset="0"/>
              </a:defRPr>
            </a:lvl9pPr>
          </a:lstStyle>
          <a:p>
            <a:pPr marL="341313" indent="-341313" defTabSz="912813">
              <a:lnSpc>
                <a:spcPct val="100000"/>
              </a:lnSpc>
            </a:pPr>
            <a:r>
              <a:rPr lang="en-US" sz="3000" dirty="0">
                <a:solidFill>
                  <a:srgbClr val="3366FF"/>
                </a:solidFill>
              </a:rPr>
              <a:t>Experimental scenario</a:t>
            </a:r>
          </a:p>
        </p:txBody>
      </p:sp>
      <p:sp>
        <p:nvSpPr>
          <p:cNvPr id="1506317" name="Text Box 13"/>
          <p:cNvSpPr txBox="1">
            <a:spLocks noChangeArrowheads="1"/>
          </p:cNvSpPr>
          <p:nvPr/>
        </p:nvSpPr>
        <p:spPr bwMode="auto">
          <a:xfrm>
            <a:off x="7899049" y="2689694"/>
            <a:ext cx="1704975" cy="320675"/>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r>
              <a:rPr lang="en-US" dirty="0">
                <a:solidFill>
                  <a:srgbClr val="320A02"/>
                </a:solidFill>
              </a:rPr>
              <a:t>Low field side</a:t>
            </a:r>
          </a:p>
        </p:txBody>
      </p:sp>
      <p:sp>
        <p:nvSpPr>
          <p:cNvPr id="1506316" name="Text Box 12"/>
          <p:cNvSpPr txBox="1">
            <a:spLocks noChangeArrowheads="1"/>
          </p:cNvSpPr>
          <p:nvPr/>
        </p:nvSpPr>
        <p:spPr bwMode="auto">
          <a:xfrm>
            <a:off x="89445" y="2689694"/>
            <a:ext cx="1762125" cy="320675"/>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r>
              <a:rPr lang="en-US" dirty="0">
                <a:solidFill>
                  <a:srgbClr val="320A02"/>
                </a:solidFill>
              </a:rPr>
              <a:t>High field side</a:t>
            </a:r>
          </a:p>
        </p:txBody>
      </p:sp>
      <p:pic>
        <p:nvPicPr>
          <p:cNvPr id="21" name="Picture 10"/>
          <p:cNvPicPr>
            <a:picLocks noChangeAspect="1" noChangeArrowheads="1"/>
          </p:cNvPicPr>
          <p:nvPr/>
        </p:nvPicPr>
        <p:blipFill>
          <a:blip r:embed="rId4" cstate="email">
            <a:extLst>
              <a:ext uri="{28A0092B-C50C-407E-A947-70E740481C1C}">
                <a14:useLocalDpi xmlns:a14="http://schemas.microsoft.com/office/drawing/2010/main" val="0"/>
              </a:ext>
            </a:extLst>
          </a:blip>
          <a:srcRect l="9383" r="12523"/>
          <a:stretch>
            <a:fillRect/>
          </a:stretch>
        </p:blipFill>
        <p:spPr bwMode="auto">
          <a:xfrm>
            <a:off x="7907868" y="984805"/>
            <a:ext cx="1929870" cy="16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9"/>
          <p:cNvSpPr txBox="1"/>
          <p:nvPr/>
        </p:nvSpPr>
        <p:spPr>
          <a:xfrm>
            <a:off x="9466026" y="6358736"/>
            <a:ext cx="270251" cy="368904"/>
          </a:xfrm>
          <a:prstGeom prst="rect">
            <a:avLst/>
          </a:prstGeom>
          <a:noFill/>
        </p:spPr>
        <p:txBody>
          <a:bodyPr wrap="none" rtlCol="0">
            <a:spAutoFit/>
          </a:bodyPr>
          <a:lstStyle/>
          <a:p>
            <a:fld id="{256D4672-5475-EB4B-876B-66EF9572F223}" type="slidenum">
              <a:rPr lang="en-US" sz="1200" smtClean="0">
                <a:solidFill>
                  <a:srgbClr val="320902"/>
                </a:solidFill>
              </a:rPr>
              <a:t>9</a:t>
            </a:fld>
            <a:endParaRPr lang="en-US" sz="1200" dirty="0">
              <a:solidFill>
                <a:srgbClr val="320902"/>
              </a:solidFill>
            </a:endParaRPr>
          </a:p>
        </p:txBody>
      </p:sp>
    </p:spTree>
    <p:extLst>
      <p:ext uri="{BB962C8B-B14F-4D97-AF65-F5344CB8AC3E}">
        <p14:creationId xmlns:p14="http://schemas.microsoft.com/office/powerpoint/2010/main" val="72335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PPJBLtemplate">
  <a:themeElements>
    <a:clrScheme name="PPJBLtemplate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fontScheme name="PPJBLtemplate">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800000"/>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4400" rtl="0" eaLnBrk="0" fontAlgn="base" latinLnBrk="0" hangingPunct="0">
          <a:lnSpc>
            <a:spcPts val="2300"/>
          </a:lnSpc>
          <a:spcBef>
            <a:spcPct val="0"/>
          </a:spcBef>
          <a:spcAft>
            <a:spcPct val="0"/>
          </a:spcAft>
          <a:buClr>
            <a:schemeClr val="tx1"/>
          </a:buClr>
          <a:buSzTx/>
          <a:buFontTx/>
          <a:buNone/>
          <a:tabLst/>
          <a:defRPr kumimoji="1" lang="en-GB"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8575" cap="flat" cmpd="sng" algn="ctr">
          <a:solidFill>
            <a:srgbClr val="800000"/>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4400" rtl="0" eaLnBrk="0" fontAlgn="base" latinLnBrk="0" hangingPunct="0">
          <a:lnSpc>
            <a:spcPts val="2300"/>
          </a:lnSpc>
          <a:spcBef>
            <a:spcPct val="0"/>
          </a:spcBef>
          <a:spcAft>
            <a:spcPct val="0"/>
          </a:spcAft>
          <a:buClr>
            <a:schemeClr val="tx1"/>
          </a:buClr>
          <a:buSzTx/>
          <a:buFontTx/>
          <a:buNone/>
          <a:tabLst/>
          <a:defRPr kumimoji="1" lang="en-GB"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PPJBLtemplate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PPJBLtemplate 2">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PPJBLtemplate 3">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PPJBLtemplate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PPJBLtemplate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PPJBLtemplate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PPJBLtemplate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PPJBLtemplate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80439</TotalTime>
  <Words>2187</Words>
  <Application>Microsoft Macintosh PowerPoint</Application>
  <PresentationFormat>A4 Paper (210x297 mm)</PresentationFormat>
  <Paragraphs>228</Paragraphs>
  <Slides>25</Slides>
  <Notes>17</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PPJBLtemplate</vt:lpstr>
      <vt:lpstr>Equation</vt:lpstr>
      <vt:lpstr>Basic aspects of fast ion transport  in burning plasmas</vt:lpstr>
      <vt:lpstr>Fast ion transport in burning plasmas</vt:lpstr>
      <vt:lpstr>PowerPoint Presentation</vt:lpstr>
      <vt:lpstr>Diffusive and non-diffusive transport</vt:lpstr>
      <vt:lpstr>PowerPoint Presentation</vt:lpstr>
      <vt:lpstr>TORPEX and the simple magnetized torus</vt:lpstr>
      <vt:lpstr>TORPEX and the simple magnetized torus</vt:lpstr>
      <vt:lpstr>Experimental scenario</vt:lpstr>
      <vt:lpstr>PowerPoint Presentation</vt:lpstr>
      <vt:lpstr>Fast ion source and detector</vt:lpstr>
      <vt:lpstr>Time-averaged profile at two ion energies</vt:lpstr>
      <vt:lpstr>Time-averaged profile at two ion energies</vt:lpstr>
      <vt:lpstr>Time-averaged profile at two ion energies</vt:lpstr>
      <vt:lpstr>Time-averaged profile at two ion energies</vt:lpstr>
      <vt:lpstr>The beam spreading is different for different energies</vt:lpstr>
      <vt:lpstr>Ion tracers in simulated turbulent fields</vt:lpstr>
      <vt:lpstr>Observation of non-diffusive transport regimes</vt:lpstr>
      <vt:lpstr>Super-diffusion is caused by intermittent blobs</vt:lpstr>
      <vt:lpstr>Conclusions</vt:lpstr>
      <vt:lpstr>Outlook - some open questions</vt:lpstr>
      <vt:lpstr>Outlook - some open questions</vt:lpstr>
      <vt:lpstr>Outlook - some open questions</vt:lpstr>
      <vt:lpstr>Outlook - some open questions</vt:lpstr>
      <vt:lpstr>NB fast ion transport on upgraded TCV tokamak</vt:lpstr>
      <vt:lpstr>PowerPoint Presentation</vt:lpstr>
    </vt:vector>
  </TitlesOfParts>
  <Company>crpp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Recent ELMy H-mode  Results from TCV</dc:title>
  <dc:creator>epfl</dc:creator>
  <cp:keywords/>
  <cp:lastModifiedBy>aa</cp:lastModifiedBy>
  <cp:revision>2690</cp:revision>
  <cp:lastPrinted>2005-01-18T08:58:44Z</cp:lastPrinted>
  <dcterms:created xsi:type="dcterms:W3CDTF">2002-05-06T12:01:41Z</dcterms:created>
  <dcterms:modified xsi:type="dcterms:W3CDTF">2016-03-29T19:15:04Z</dcterms:modified>
</cp:coreProperties>
</file>