
<file path=[Content_Types].xml><?xml version="1.0" encoding="utf-8"?>
<Types xmlns="http://schemas.openxmlformats.org/package/2006/content-types">
  <Default Extension="jpg" ContentType="image/jpeg"/>
  <Default Extension="emf" ContentType="image/x-emf"/>
  <Default Extension="wmv" ContentType="video/unknown"/>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TIF" ContentType="image/tiff"/>
  <Default Extension="wmf" ContentType="image/x-wmf"/>
  <Default Extension="rels" ContentType="application/vnd.openxmlformats-package.relationships+xml"/>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6.bin" ContentType="application/vnd.openxmlformats-officedocument.oleObject"/>
  <Override PartName="/ppt/notesSlides/notesSlide8.xml" ContentType="application/vnd.openxmlformats-officedocument.presentationml.notesSlide+xml"/>
  <Override PartName="/ppt/embeddings/oleObject7.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8.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9.bin" ContentType="application/vnd.openxmlformats-officedocument.oleObject"/>
  <Override PartName="/ppt/notesSlides/notesSlide21.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0" r:id="rId2"/>
    <p:sldMasterId id="2147483722" r:id="rId3"/>
  </p:sldMasterIdLst>
  <p:notesMasterIdLst>
    <p:notesMasterId r:id="rId40"/>
  </p:notesMasterIdLst>
  <p:handoutMasterIdLst>
    <p:handoutMasterId r:id="rId41"/>
  </p:handoutMasterIdLst>
  <p:sldIdLst>
    <p:sldId id="332" r:id="rId4"/>
    <p:sldId id="356" r:id="rId5"/>
    <p:sldId id="589" r:id="rId6"/>
    <p:sldId id="638" r:id="rId7"/>
    <p:sldId id="636" r:id="rId8"/>
    <p:sldId id="637" r:id="rId9"/>
    <p:sldId id="591" r:id="rId10"/>
    <p:sldId id="572" r:id="rId11"/>
    <p:sldId id="628" r:id="rId12"/>
    <p:sldId id="632" r:id="rId13"/>
    <p:sldId id="593" r:id="rId14"/>
    <p:sldId id="653" r:id="rId15"/>
    <p:sldId id="646" r:id="rId16"/>
    <p:sldId id="654" r:id="rId17"/>
    <p:sldId id="649" r:id="rId18"/>
    <p:sldId id="647" r:id="rId19"/>
    <p:sldId id="648" r:id="rId20"/>
    <p:sldId id="571" r:id="rId21"/>
    <p:sldId id="643" r:id="rId22"/>
    <p:sldId id="634" r:id="rId23"/>
    <p:sldId id="581" r:id="rId24"/>
    <p:sldId id="582" r:id="rId25"/>
    <p:sldId id="642" r:id="rId26"/>
    <p:sldId id="588" r:id="rId27"/>
    <p:sldId id="587" r:id="rId28"/>
    <p:sldId id="635" r:id="rId29"/>
    <p:sldId id="633" r:id="rId30"/>
    <p:sldId id="652" r:id="rId31"/>
    <p:sldId id="629" r:id="rId32"/>
    <p:sldId id="655" r:id="rId33"/>
    <p:sldId id="551" r:id="rId34"/>
    <p:sldId id="533" r:id="rId35"/>
    <p:sldId id="535" r:id="rId36"/>
    <p:sldId id="536" r:id="rId37"/>
    <p:sldId id="537" r:id="rId38"/>
    <p:sldId id="656" r:id="rId39"/>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3AA1B6-9518-4F4F-8B83-79120F1DA918}">
          <p14:sldIdLst>
            <p14:sldId id="332"/>
          </p14:sldIdLst>
        </p14:section>
        <p14:section name="Introduction" id="{5E660326-F1A7-B14B-A5E9-3EB617FCD6AB}">
          <p14:sldIdLst>
            <p14:sldId id="356"/>
            <p14:sldId id="589"/>
            <p14:sldId id="638"/>
            <p14:sldId id="636"/>
            <p14:sldId id="637"/>
            <p14:sldId id="591"/>
            <p14:sldId id="572"/>
            <p14:sldId id="628"/>
            <p14:sldId id="632"/>
          </p14:sldIdLst>
        </p14:section>
        <p14:section name="Phase Space Manipulations" id="{4B873F70-F0E5-3F4E-8480-4924ED6BC15C}">
          <p14:sldIdLst>
            <p14:sldId id="593"/>
            <p14:sldId id="653"/>
            <p14:sldId id="646"/>
            <p14:sldId id="654"/>
            <p14:sldId id="649"/>
            <p14:sldId id="647"/>
            <p14:sldId id="648"/>
            <p14:sldId id="571"/>
          </p14:sldIdLst>
        </p14:section>
        <p14:section name="Charge" id="{E5FFFADA-6A02-AC49-B388-63DF4414A3DE}">
          <p14:sldIdLst>
            <p14:sldId id="643"/>
            <p14:sldId id="634"/>
            <p14:sldId id="581"/>
            <p14:sldId id="582"/>
            <p14:sldId id="642"/>
            <p14:sldId id="588"/>
            <p14:sldId id="587"/>
          </p14:sldIdLst>
        </p14:section>
        <p14:section name="CERES" id="{D488F1A0-067A-0241-8879-B532AB052E4A}">
          <p14:sldIdLst>
            <p14:sldId id="635"/>
            <p14:sldId id="633"/>
            <p14:sldId id="652"/>
            <p14:sldId id="629"/>
          </p14:sldIdLst>
        </p14:section>
        <p14:section name="Extras" id="{20208103-1998-F547-83BA-EF84E757CEEB}">
          <p14:sldIdLst>
            <p14:sldId id="655"/>
            <p14:sldId id="551"/>
            <p14:sldId id="533"/>
            <p14:sldId id="535"/>
            <p14:sldId id="536"/>
            <p14:sldId id="537"/>
            <p14:sldId id="6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1C2D"/>
    <a:srgbClr val="000572"/>
    <a:srgbClr val="0028A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30" autoAdjust="0"/>
    <p:restoredTop sz="82452" autoAdjust="0"/>
  </p:normalViewPr>
  <p:slideViewPr>
    <p:cSldViewPr snapToObjects="1">
      <p:cViewPr>
        <p:scale>
          <a:sx n="75" d="100"/>
          <a:sy n="75" d="100"/>
        </p:scale>
        <p:origin x="-147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28"/>
    </p:cViewPr>
  </p:sorterViewPr>
  <p:notesViewPr>
    <p:cSldViewPr snapToGrid="0" snapToObjects="1">
      <p:cViewPr>
        <p:scale>
          <a:sx n="100" d="100"/>
          <a:sy n="100" d="100"/>
        </p:scale>
        <p:origin x="-3168" y="124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1" Type="http://schemas.openxmlformats.org/officeDocument/2006/relationships/image" Target="../media/image11.png"/><Relationship Id="rId2"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emf"/><Relationship Id="rId2" Type="http://schemas.openxmlformats.org/officeDocument/2006/relationships/image" Target="../media/image6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4.emf"/><Relationship Id="rId2"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BFDDEF0-CBA4-4DE4-9BC6-8102D206D828}" type="datetimeFigureOut">
              <a:rPr lang="en-US" smtClean="0"/>
              <a:pPr/>
              <a:t>3/30/16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11B54511-3039-415A-839D-03FF184D3682}" type="slidenum">
              <a:rPr lang="en-US" smtClean="0"/>
              <a:pPr/>
              <a:t>‹#›</a:t>
            </a:fld>
            <a:endParaRPr lang="en-US"/>
          </a:p>
        </p:txBody>
      </p:sp>
    </p:spTree>
    <p:extLst>
      <p:ext uri="{BB962C8B-B14F-4D97-AF65-F5344CB8AC3E}">
        <p14:creationId xmlns:p14="http://schemas.microsoft.com/office/powerpoint/2010/main" val="33853281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2F0BA5C-7F1F-4473-B627-C11B182BD212}" type="datetimeFigureOut">
              <a:rPr lang="en-US" smtClean="0"/>
              <a:pPr/>
              <a:t>3/30/16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E3A516F-E7A2-4494-A129-8B20CF67E2E5}" type="slidenum">
              <a:rPr lang="en-US" smtClean="0"/>
              <a:pPr/>
              <a:t>‹#›</a:t>
            </a:fld>
            <a:endParaRPr lang="en-US"/>
          </a:p>
        </p:txBody>
      </p:sp>
    </p:spTree>
    <p:extLst>
      <p:ext uri="{BB962C8B-B14F-4D97-AF65-F5344CB8AC3E}">
        <p14:creationId xmlns:p14="http://schemas.microsoft.com/office/powerpoint/2010/main" val="36302574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www.nature.com/nature/journal/v529/n7586/full/nature16491.html%23supplementary-informatio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A05823F-CA19-4E8D-8DE9-2DB6CF5ED818}" type="slidenum">
              <a:rPr lang="en-US" smtClean="0">
                <a:latin typeface="Arial" pitchFamily="34" charset="0"/>
                <a:cs typeface="Arial" pitchFamily="34" charset="0"/>
              </a:rPr>
              <a:pPr/>
              <a:t>1</a:t>
            </a:fld>
            <a:endParaRPr lang="en-US" smtClean="0">
              <a:latin typeface="Arial" pitchFamily="34" charset="0"/>
              <a:cs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r>
              <a:rPr lang="en-US" sz="2000" dirty="0" smtClean="0"/>
              <a:t>Understanding plasma physics is at the core of  </a:t>
            </a:r>
            <a:r>
              <a:rPr lang="en-US" sz="2000" dirty="0" err="1" smtClean="0"/>
              <a:t>antihydrogen</a:t>
            </a:r>
            <a:r>
              <a:rPr lang="en-US" sz="2000" dirty="0" smtClean="0"/>
              <a:t> experiments.</a:t>
            </a:r>
          </a:p>
          <a:p>
            <a:r>
              <a:rPr lang="en-US" sz="2000" dirty="0" smtClean="0"/>
              <a:t>Overview of the tricks of</a:t>
            </a:r>
            <a:r>
              <a:rPr lang="en-US" sz="2000" baseline="0" dirty="0" smtClean="0"/>
              <a:t> our trade.</a:t>
            </a:r>
            <a:endParaRPr lang="en-US" sz="2000" dirty="0" smtClean="0"/>
          </a:p>
          <a:p>
            <a:r>
              <a:rPr lang="en-US" sz="2000" smtClean="0"/>
              <a:t>Connections to Nat???</a:t>
            </a:r>
            <a:endParaRPr lang="en-US" sz="2000" dirty="0" smtClean="0"/>
          </a:p>
          <a:p>
            <a:r>
              <a:rPr lang="en-US" sz="2000" dirty="0" smtClean="0"/>
              <a:t>Physics achievements and plans: trapping, microwaves, gravity</a:t>
            </a:r>
            <a:r>
              <a:rPr lang="en-US" sz="2000" baseline="0" dirty="0" smtClean="0"/>
              <a:t> </a:t>
            </a:r>
            <a:r>
              <a:rPr lang="en-US" sz="2000" dirty="0" smtClean="0"/>
              <a:t>ALPHA-II plans</a:t>
            </a:r>
          </a:p>
          <a:p>
            <a:r>
              <a:rPr lang="en-US" sz="2000" dirty="0" smtClean="0"/>
              <a:t> </a:t>
            </a:r>
          </a:p>
          <a:p>
            <a:r>
              <a:rPr lang="en-US" sz="2000" dirty="0" smtClean="0"/>
              <a:t> </a:t>
            </a:r>
          </a:p>
          <a:p>
            <a:r>
              <a:rPr lang="en-US" sz="2000" dirty="0" smtClean="0"/>
              <a:t> </a:t>
            </a:r>
          </a:p>
          <a:p>
            <a:pPr eaLnBrk="1" hangingPunct="1"/>
            <a:endParaRPr lang="en-US" sz="2000"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3F54153-8325-4878-B5F3-56E7D0C2A595}" type="slidenum">
              <a:rPr lang="en-US" smtClean="0">
                <a:latin typeface="Arial" pitchFamily="34" charset="0"/>
                <a:cs typeface="Arial" pitchFamily="34" charset="0"/>
              </a:rPr>
              <a:pPr/>
              <a:t>12</a:t>
            </a:fld>
            <a:endParaRPr lang="en-US" smtClean="0">
              <a:latin typeface="Arial" pitchFamily="34" charset="0"/>
              <a:cs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D76E3FB-B902-49C1-BB6A-C3E28A59EE4F}" type="slidenum">
              <a:rPr lang="en-US" smtClean="0">
                <a:latin typeface="Arial" pitchFamily="34" charset="0"/>
                <a:cs typeface="Arial" pitchFamily="34" charset="0"/>
              </a:rPr>
              <a:pPr/>
              <a:t>13</a:t>
            </a:fld>
            <a:endParaRPr lang="en-US" smtClean="0">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One way not to do it is with old-fashioned mixing.</a:t>
            </a:r>
          </a:p>
          <a:p>
            <a:pPr eaLnBrk="1" hangingPunct="1"/>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It’s a little too easy to make antihydrogen.  When the antiprotons</a:t>
            </a:r>
            <a:r>
              <a:rPr lang="en-US" baseline="0" dirty="0" smtClean="0">
                <a:latin typeface="Arial" pitchFamily="34" charset="0"/>
                <a:cs typeface="Arial" pitchFamily="34" charset="0"/>
              </a:rPr>
              <a:t> start out this far above the positrons, they form antihydrogen before they thermalize, and so the resulting antihydrogen is too hot.</a:t>
            </a:r>
          </a:p>
          <a:p>
            <a:pPr eaLnBrk="1" hangingPunct="1"/>
            <a:endParaRPr lang="en-US" baseline="0" dirty="0" smtClean="0">
              <a:latin typeface="Arial" pitchFamily="34" charset="0"/>
              <a:cs typeface="Arial" pitchFamily="34" charset="0"/>
            </a:endParaRPr>
          </a:p>
          <a:p>
            <a:pPr eaLnBrk="1" hangingPunct="1"/>
            <a:r>
              <a:rPr lang="en-US" baseline="0" dirty="0" smtClean="0">
                <a:latin typeface="Arial" pitchFamily="34" charset="0"/>
                <a:cs typeface="Arial" pitchFamily="34" charset="0"/>
              </a:rPr>
              <a:t>Further, the energetic antiprotons heat the positron plasma.</a:t>
            </a:r>
            <a:endParaRPr lang="en-US" dirty="0"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794AEAE-8EB7-415D-BA4A-C1508DF53A94}" type="slidenum">
              <a:rPr lang="en-US" smtClean="0">
                <a:latin typeface="Arial" pitchFamily="34" charset="0"/>
                <a:cs typeface="Arial" pitchFamily="34" charset="0"/>
              </a:rPr>
              <a:pPr/>
              <a:t>14</a:t>
            </a:fld>
            <a:endParaRPr lang="en-US" smtClean="0">
              <a:latin typeface="Arial" pitchFamily="34" charset="0"/>
              <a:cs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735488C-EF98-4E44-90FB-0C8D8BD719B1}" type="slidenum">
              <a:rPr lang="en-US" smtClean="0">
                <a:latin typeface="Arial" pitchFamily="34" charset="0"/>
                <a:cs typeface="Arial" pitchFamily="34" charset="0"/>
              </a:rPr>
              <a:pPr/>
              <a:t>15</a:t>
            </a:fld>
            <a:endParaRPr lang="en-US" smtClean="0">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735488C-EF98-4E44-90FB-0C8D8BD719B1}" type="slidenum">
              <a:rPr lang="en-US" smtClean="0">
                <a:latin typeface="Arial" pitchFamily="34" charset="0"/>
                <a:cs typeface="Arial" pitchFamily="34" charset="0"/>
              </a:rPr>
              <a:pPr/>
              <a:t>16</a:t>
            </a:fld>
            <a:endParaRPr lang="en-US" smtClean="0">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735488C-EF98-4E44-90FB-0C8D8BD719B1}" type="slidenum">
              <a:rPr lang="en-US" smtClean="0">
                <a:latin typeface="Arial" pitchFamily="34" charset="0"/>
                <a:cs typeface="Arial" pitchFamily="34" charset="0"/>
              </a:rPr>
              <a:pPr/>
              <a:t>17</a:t>
            </a:fld>
            <a:endParaRPr lang="en-US" smtClean="0">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Not obvious that this should have worked</a:t>
            </a:r>
            <a:r>
              <a:rPr lang="en-US" baseline="0" dirty="0" smtClean="0">
                <a:latin typeface="Arial" pitchFamily="34" charset="0"/>
                <a:cs typeface="Arial" pitchFamily="34" charset="0"/>
              </a:rPr>
              <a:t> as one might think that space charge should tear the antiproton cloud apart. </a:t>
            </a:r>
            <a:endParaRPr lang="en-US" dirty="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F9CA72C-9162-4A1D-8FB6-208B4215266A}" type="slidenum">
              <a:rPr lang="en-US" smtClean="0">
                <a:latin typeface="Arial" pitchFamily="34" charset="0"/>
                <a:cs typeface="Arial" pitchFamily="34" charset="0"/>
              </a:rPr>
              <a:pPr/>
              <a:t>18</a:t>
            </a:fld>
            <a:endParaRPr lang="en-US" smtClean="0">
              <a:latin typeface="Arial" pitchFamily="34" charset="0"/>
              <a:cs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smtClean="0">
                <a:latin typeface="Arial" pitchFamily="34" charset="0"/>
                <a:cs typeface="Arial" pitchFamily="34" charset="0"/>
              </a:rPr>
              <a:t>Two to five pion</a:t>
            </a:r>
            <a:r>
              <a:rPr lang="en-US" baseline="0" dirty="0" smtClean="0">
                <a:latin typeface="Arial" pitchFamily="34" charset="0"/>
                <a:cs typeface="Arial" pitchFamily="34" charset="0"/>
              </a:rPr>
              <a:t> tracks</a:t>
            </a:r>
            <a:endParaRPr lang="en-US" dirty="0"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a:xfrm>
            <a:off x="1104900" y="698500"/>
            <a:ext cx="4648200" cy="3486150"/>
          </a:xfrm>
          <a:ln/>
        </p:spPr>
      </p:sp>
      <p:sp>
        <p:nvSpPr>
          <p:cNvPr id="6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明朝" charset="0"/>
              <a:cs typeface="ＭＳ Ｐ明朝" charset="0"/>
            </a:endParaRPr>
          </a:p>
        </p:txBody>
      </p:sp>
      <p:sp>
        <p:nvSpPr>
          <p:cNvPr id="6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2000">
                <a:solidFill>
                  <a:schemeClr val="tx1"/>
                </a:solidFill>
                <a:latin typeface="Times New Roman" charset="0"/>
                <a:ea typeface="ＭＳ Ｐゴシック" charset="0"/>
              </a:defRPr>
            </a:lvl9pPr>
          </a:lstStyle>
          <a:p>
            <a:pPr eaLnBrk="1" hangingPunct="1"/>
            <a:fld id="{D791586B-7E02-0D4D-807B-69BB1F30237E}" type="slidenum">
              <a:rPr lang="en-US" altLang="ja-JP" sz="1200">
                <a:solidFill>
                  <a:prstClr val="black"/>
                </a:solidFill>
              </a:rPr>
              <a:pPr eaLnBrk="1" hangingPunct="1"/>
              <a:t>19</a:t>
            </a:fld>
            <a:endParaRPr lang="en-US" altLang="ja-JP" sz="12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Raman scattering </a:t>
            </a:r>
            <a:r>
              <a:rPr lang="en-US" dirty="0" smtClean="0"/>
              <a:t>when the Bragg</a:t>
            </a:r>
            <a:r>
              <a:rPr lang="en-US" baseline="0" dirty="0" smtClean="0"/>
              <a:t> condition is met.</a:t>
            </a:r>
            <a:endParaRPr lang="en-US" dirty="0"/>
          </a:p>
        </p:txBody>
      </p:sp>
      <p:sp>
        <p:nvSpPr>
          <p:cNvPr id="4" name="Slide Number Placeholder 3"/>
          <p:cNvSpPr>
            <a:spLocks noGrp="1"/>
          </p:cNvSpPr>
          <p:nvPr>
            <p:ph type="sldNum" sz="quarter" idx="10"/>
          </p:nvPr>
        </p:nvSpPr>
        <p:spPr/>
        <p:txBody>
          <a:bodyPr/>
          <a:lstStyle/>
          <a:p>
            <a:pPr>
              <a:defRPr/>
            </a:pPr>
            <a:fld id="{A9E958EA-9736-4AD3-87AB-06D8153F7635}" type="slidenum">
              <a:rPr lang="en-US" smtClean="0"/>
              <a:pPr>
                <a:defRPr/>
              </a:pPr>
              <a:t>21</a:t>
            </a:fld>
            <a:endParaRPr lang="en-US"/>
          </a:p>
        </p:txBody>
      </p:sp>
    </p:spTree>
    <p:extLst>
      <p:ext uri="{BB962C8B-B14F-4D97-AF65-F5344CB8AC3E}">
        <p14:creationId xmlns:p14="http://schemas.microsoft.com/office/powerpoint/2010/main" val="4246063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E958EA-9736-4AD3-87AB-06D8153F7635}" type="slidenum">
              <a:rPr lang="en-US" smtClean="0"/>
              <a:pPr>
                <a:defRPr/>
              </a:pPr>
              <a:t>22</a:t>
            </a:fld>
            <a:endParaRPr lang="en-US"/>
          </a:p>
        </p:txBody>
      </p:sp>
    </p:spTree>
    <p:extLst>
      <p:ext uri="{BB962C8B-B14F-4D97-AF65-F5344CB8AC3E}">
        <p14:creationId xmlns:p14="http://schemas.microsoft.com/office/powerpoint/2010/main" val="424606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F9CA72C-9162-4A1D-8FB6-208B4215266A}" type="slidenum">
              <a:rPr lang="en-US" smtClean="0">
                <a:latin typeface="Arial" pitchFamily="34" charset="0"/>
                <a:cs typeface="Arial" pitchFamily="34" charset="0"/>
              </a:rPr>
              <a:pPr/>
              <a:t>2</a:t>
            </a:fld>
            <a:endParaRPr lang="en-US" smtClean="0">
              <a:latin typeface="Arial" pitchFamily="34" charset="0"/>
              <a:cs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smtClean="0">
                <a:latin typeface="Arial" pitchFamily="34" charset="0"/>
                <a:cs typeface="Arial" pitchFamily="34" charset="0"/>
              </a:rPr>
              <a:t>Key points here:</a:t>
            </a:r>
          </a:p>
          <a:p>
            <a:r>
              <a:rPr lang="en-US" dirty="0" smtClean="0">
                <a:latin typeface="Arial" pitchFamily="34" charset="0"/>
                <a:cs typeface="Arial" pitchFamily="34" charset="0"/>
              </a:rPr>
              <a:t>meson-</a:t>
            </a:r>
            <a:r>
              <a:rPr lang="en-US" dirty="0" err="1" smtClean="0">
                <a:latin typeface="Arial" pitchFamily="34" charset="0"/>
                <a:cs typeface="Arial" pitchFamily="34" charset="0"/>
              </a:rPr>
              <a:t>antimeson</a:t>
            </a:r>
            <a:r>
              <a:rPr lang="en-US" dirty="0" smtClean="0">
                <a:latin typeface="Arial" pitchFamily="34" charset="0"/>
                <a:cs typeface="Arial" pitchFamily="34" charset="0"/>
              </a:rPr>
              <a:t> systems ( </a:t>
            </a:r>
            <a:r>
              <a:rPr lang="en-US" i="1" dirty="0" smtClean="0">
                <a:latin typeface="Arial" pitchFamily="34" charset="0"/>
                <a:cs typeface="Arial" pitchFamily="34" charset="0"/>
              </a:rPr>
              <a:t>q q − q q ) are inherently different</a:t>
            </a:r>
            <a:r>
              <a:rPr lang="en-US" i="1" baseline="0" dirty="0" smtClean="0">
                <a:latin typeface="Arial" pitchFamily="34" charset="0"/>
                <a:cs typeface="Arial" pitchFamily="34" charset="0"/>
              </a:rPr>
              <a:t> </a:t>
            </a:r>
            <a:r>
              <a:rPr lang="en-US" dirty="0" smtClean="0">
                <a:latin typeface="Arial" pitchFamily="34" charset="0"/>
                <a:cs typeface="Arial" pitchFamily="34" charset="0"/>
              </a:rPr>
              <a:t>from baryon-antibaryon ( </a:t>
            </a:r>
            <a:r>
              <a:rPr lang="en-US" i="1" dirty="0" err="1" smtClean="0">
                <a:latin typeface="Arial" pitchFamily="34" charset="0"/>
                <a:cs typeface="Arial" pitchFamily="34" charset="0"/>
              </a:rPr>
              <a:t>qqq</a:t>
            </a:r>
            <a:r>
              <a:rPr lang="en-US" i="1" dirty="0" smtClean="0">
                <a:latin typeface="Arial" pitchFamily="34" charset="0"/>
                <a:cs typeface="Arial" pitchFamily="34" charset="0"/>
              </a:rPr>
              <a:t> − q q q ) or lepton-antilepton ( l − l ) systems, and could</a:t>
            </a:r>
            <a:r>
              <a:rPr lang="en-US" i="1" baseline="0" dirty="0" smtClean="0">
                <a:latin typeface="Arial" pitchFamily="34" charset="0"/>
                <a:cs typeface="Arial" pitchFamily="34" charset="0"/>
              </a:rPr>
              <a:t> </a:t>
            </a:r>
            <a:r>
              <a:rPr lang="en-US" dirty="0" smtClean="0">
                <a:latin typeface="Arial" pitchFamily="34" charset="0"/>
                <a:cs typeface="Arial" pitchFamily="34" charset="0"/>
              </a:rPr>
              <a:t>have different patterns of symmetry violation.</a:t>
            </a:r>
          </a:p>
          <a:p>
            <a:r>
              <a:rPr lang="en-US" dirty="0" smtClean="0">
                <a:latin typeface="Arial" pitchFamily="34" charset="0"/>
                <a:cs typeface="Arial" pitchFamily="34" charset="0"/>
              </a:rPr>
              <a:t> Given the fundamental importance of</a:t>
            </a:r>
            <a:r>
              <a:rPr lang="en-US" baseline="0" dirty="0" smtClean="0">
                <a:latin typeface="Arial" pitchFamily="34" charset="0"/>
                <a:cs typeface="Arial" pitchFamily="34" charset="0"/>
              </a:rPr>
              <a:t> </a:t>
            </a:r>
            <a:r>
              <a:rPr lang="en-US" dirty="0" smtClean="0">
                <a:latin typeface="Arial" pitchFamily="34" charset="0"/>
                <a:cs typeface="Arial" pitchFamily="34" charset="0"/>
              </a:rPr>
              <a:t>CPT symmetry, it should be tested in all particle </a:t>
            </a:r>
            <a:r>
              <a:rPr lang="en-US" dirty="0" err="1" smtClean="0">
                <a:latin typeface="Arial" pitchFamily="34" charset="0"/>
                <a:cs typeface="Arial" pitchFamily="34" charset="0"/>
              </a:rPr>
              <a:t>sectorsIn</a:t>
            </a:r>
            <a:r>
              <a:rPr lang="en-US" dirty="0" smtClean="0">
                <a:latin typeface="Arial" pitchFamily="34" charset="0"/>
                <a:cs typeface="Arial" pitchFamily="34" charset="0"/>
              </a:rPr>
              <a:t> addition to the relative precision, one can consider the absolute energy precision</a:t>
            </a:r>
          </a:p>
          <a:p>
            <a:r>
              <a:rPr lang="en-US" dirty="0" smtClean="0">
                <a:latin typeface="Arial" pitchFamily="34" charset="0"/>
                <a:cs typeface="Arial" pitchFamily="34" charset="0"/>
              </a:rPr>
              <a:t>An alternative figure of merit . In precision measurements, typical energy corrections</a:t>
            </a:r>
          </a:p>
          <a:p>
            <a:r>
              <a:rPr lang="en-US" dirty="0" smtClean="0">
                <a:latin typeface="Arial" pitchFamily="34" charset="0"/>
                <a:cs typeface="Arial" pitchFamily="34" charset="0"/>
              </a:rPr>
              <a:t>from short distance effects may have the form [20]:</a:t>
            </a:r>
          </a:p>
          <a:p>
            <a:endParaRPr lang="en-US" dirty="0" smtClean="0">
              <a:latin typeface="Arial" pitchFamily="34" charset="0"/>
              <a:cs typeface="Arial" pitchFamily="34" charset="0"/>
            </a:endParaRPr>
          </a:p>
          <a:p>
            <a:r>
              <a:rPr lang="hu-HU" sz="1200" kern="1200" dirty="0" smtClean="0">
                <a:solidFill>
                  <a:schemeClr val="tx1"/>
                </a:solidFill>
                <a:effectLst/>
                <a:latin typeface="+mn-lt"/>
                <a:ea typeface="+mn-ea"/>
                <a:cs typeface="+mn-cs"/>
              </a:rPr>
              <a:t>∆ Energy ~ m^(n+1) /\Lambda^n</a:t>
            </a:r>
            <a:endParaRPr lang="hu-HU" dirty="0" smtClean="0"/>
          </a:p>
          <a:p>
            <a:r>
              <a:rPr lang="en-US" dirty="0" smtClean="0">
                <a:latin typeface="Arial" pitchFamily="34" charset="0"/>
                <a:cs typeface="Arial" pitchFamily="34" charset="0"/>
              </a:rPr>
              <a:t>where </a:t>
            </a:r>
            <a:r>
              <a:rPr lang="en-US" i="1" dirty="0" smtClean="0">
                <a:latin typeface="Arial" pitchFamily="34" charset="0"/>
                <a:cs typeface="Arial" pitchFamily="34" charset="0"/>
              </a:rPr>
              <a:t>n depends on the theory and is typically &gt; 0, and m is the characteristic energy</a:t>
            </a:r>
          </a:p>
          <a:p>
            <a:r>
              <a:rPr lang="en-US" dirty="0" smtClean="0">
                <a:latin typeface="Arial" pitchFamily="34" charset="0"/>
                <a:cs typeface="Arial" pitchFamily="34" charset="0"/>
              </a:rPr>
              <a:t>scale of the system, while Λ</a:t>
            </a:r>
            <a:r>
              <a:rPr lang="en-US" i="1" dirty="0" smtClean="0">
                <a:latin typeface="Arial" pitchFamily="34" charset="0"/>
                <a:cs typeface="Arial" pitchFamily="34" charset="0"/>
              </a:rPr>
              <a:t>NP is the high energy scale applicable to the CPT violating</a:t>
            </a:r>
          </a:p>
          <a:p>
            <a:r>
              <a:rPr lang="en-US" dirty="0" smtClean="0">
                <a:latin typeface="Arial" pitchFamily="34" charset="0"/>
                <a:cs typeface="Arial" pitchFamily="34" charset="0"/>
              </a:rPr>
              <a:t>new physics.</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Take</a:t>
            </a:r>
            <a:r>
              <a:rPr lang="hu-HU" sz="1200" kern="1200" baseline="0" dirty="0" smtClean="0">
                <a:solidFill>
                  <a:schemeClr val="tx1"/>
                </a:solidFill>
                <a:effectLst/>
                <a:latin typeface="+mn-lt"/>
                <a:ea typeface="+mn-ea"/>
                <a:cs typeface="+mn-cs"/>
              </a:rPr>
              <a:t> m~1GeV, \Lambda~planck scale or 10^{-19}GeV=10^{-10}eV n=1</a:t>
            </a:r>
          </a:p>
          <a:p>
            <a:r>
              <a:rPr lang="en-US" sz="1200" kern="1200" baseline="0" dirty="0" smtClean="0">
                <a:solidFill>
                  <a:schemeClr val="tx1"/>
                </a:solidFill>
                <a:effectLst/>
                <a:latin typeface="+mn-lt"/>
                <a:ea typeface="+mn-ea"/>
                <a:cs typeface="+mn-cs"/>
              </a:rPr>
              <a:t>G</a:t>
            </a:r>
            <a:r>
              <a:rPr lang="hu-HU" sz="1200" kern="1200" baseline="0" dirty="0" smtClean="0">
                <a:solidFill>
                  <a:schemeClr val="tx1"/>
                </a:solidFill>
                <a:effectLst/>
                <a:latin typeface="+mn-lt"/>
                <a:ea typeface="+mn-ea"/>
                <a:cs typeface="+mn-cs"/>
              </a:rPr>
              <a:t>et 10^{-19} GeV to see effects. This is about 1 micronx10^10 or 10^4 m </a:t>
            </a:r>
          </a:p>
          <a:p>
            <a:r>
              <a:rPr lang="en-US" sz="1200" kern="1200" baseline="0" dirty="0" smtClean="0">
                <a:solidFill>
                  <a:schemeClr val="tx1"/>
                </a:solidFill>
                <a:effectLst/>
                <a:latin typeface="+mn-lt"/>
                <a:ea typeface="+mn-ea"/>
                <a:cs typeface="+mn-cs"/>
              </a:rPr>
              <a:t>W</a:t>
            </a:r>
            <a:r>
              <a:rPr lang="hu-HU" sz="1200" kern="1200" baseline="0" dirty="0" smtClean="0">
                <a:solidFill>
                  <a:schemeClr val="tx1"/>
                </a:solidFill>
                <a:effectLst/>
                <a:latin typeface="+mn-lt"/>
                <a:ea typeface="+mn-ea"/>
                <a:cs typeface="+mn-cs"/>
              </a:rPr>
              <a:t>avelength---or 30kHz. We can get there. </a:t>
            </a:r>
            <a:endParaRPr lang="hu-HU" dirty="0" smtClean="0"/>
          </a:p>
          <a:p>
            <a:r>
              <a:rPr lang="en-US" dirty="0" smtClean="0">
                <a:latin typeface="Arial" pitchFamily="34" charset="0"/>
                <a:cs typeface="Arial" pitchFamily="34" charset="0"/>
              </a:rPr>
              <a:t> The </a:t>
            </a:r>
            <a:r>
              <a:rPr lang="en-US" i="1" dirty="0" smtClean="0">
                <a:latin typeface="Arial" pitchFamily="34" charset="0"/>
                <a:cs typeface="Arial" pitchFamily="34" charset="0"/>
              </a:rPr>
              <a:t>K0 − K0 comparison, taken at face value, is constrained only to ~ 100 kHz in</a:t>
            </a:r>
          </a:p>
          <a:p>
            <a:r>
              <a:rPr lang="en-US" dirty="0" smtClean="0">
                <a:latin typeface="Arial" pitchFamily="34" charset="0"/>
                <a:cs typeface="Arial" pitchFamily="34" charset="0"/>
              </a:rPr>
              <a:t>frequency or 5 x 10-19 </a:t>
            </a:r>
            <a:r>
              <a:rPr lang="en-US" dirty="0" err="1" smtClean="0">
                <a:latin typeface="Arial" pitchFamily="34" charset="0"/>
                <a:cs typeface="Arial" pitchFamily="34" charset="0"/>
              </a:rPr>
              <a:t>GeV</a:t>
            </a:r>
            <a:r>
              <a:rPr lang="en-US" dirty="0" smtClean="0">
                <a:latin typeface="Arial" pitchFamily="34" charset="0"/>
                <a:cs typeface="Arial" pitchFamily="34" charset="0"/>
              </a:rPr>
              <a:t> in terms of the absolute energy scale.  </a:t>
            </a:r>
          </a:p>
          <a:p>
            <a:r>
              <a:rPr lang="en-US" dirty="0" smtClean="0">
                <a:latin typeface="Arial" pitchFamily="34" charset="0"/>
                <a:cs typeface="Arial" pitchFamily="34" charset="0"/>
              </a:rPr>
              <a:t>Since direct CPT tests challenge the entire framework of (effective) field theory, one has to be cautious in</a:t>
            </a:r>
          </a:p>
          <a:p>
            <a:r>
              <a:rPr lang="en-US" dirty="0" smtClean="0">
                <a:latin typeface="Arial" pitchFamily="34" charset="0"/>
                <a:cs typeface="Arial" pitchFamily="34" charset="0"/>
              </a:rPr>
              <a:t>applying the language of field theory as in Eq. 1.</a:t>
            </a:r>
          </a:p>
          <a:p>
            <a:endParaRPr lang="en-US" dirty="0" smtClean="0">
              <a:latin typeface="Arial" pitchFamily="34" charset="0"/>
              <a:cs typeface="Arial" pitchFamily="34" charset="0"/>
            </a:endParaRPr>
          </a:p>
          <a:p>
            <a:r>
              <a:rPr lang="en-US" dirty="0" smtClean="0">
                <a:latin typeface="Arial" pitchFamily="34" charset="0"/>
                <a:cs typeface="Arial" pitchFamily="34" charset="0"/>
              </a:rPr>
              <a:t>17. M. Kobayashi and A.I. </a:t>
            </a:r>
            <a:r>
              <a:rPr lang="en-US" dirty="0" err="1" smtClean="0">
                <a:latin typeface="Arial" pitchFamily="34" charset="0"/>
                <a:cs typeface="Arial" pitchFamily="34" charset="0"/>
              </a:rPr>
              <a:t>Sanda</a:t>
            </a:r>
            <a:r>
              <a:rPr lang="en-US" dirty="0" smtClean="0">
                <a:latin typeface="Arial" pitchFamily="34" charset="0"/>
                <a:cs typeface="Arial" pitchFamily="34" charset="0"/>
              </a:rPr>
              <a:t>, Phys. Rev. </a:t>
            </a:r>
            <a:r>
              <a:rPr lang="en-US" dirty="0" err="1" smtClean="0">
                <a:latin typeface="Arial" pitchFamily="34" charset="0"/>
                <a:cs typeface="Arial" pitchFamily="34" charset="0"/>
              </a:rPr>
              <a:t>Lett</a:t>
            </a:r>
            <a:r>
              <a:rPr lang="en-US" dirty="0" smtClean="0">
                <a:latin typeface="Arial" pitchFamily="34" charset="0"/>
                <a:cs typeface="Arial" pitchFamily="34" charset="0"/>
              </a:rPr>
              <a:t>. </a:t>
            </a:r>
            <a:r>
              <a:rPr lang="en-US" b="1" dirty="0" smtClean="0">
                <a:latin typeface="Arial" pitchFamily="34" charset="0"/>
                <a:cs typeface="Arial" pitchFamily="34" charset="0"/>
              </a:rPr>
              <a:t>69, 3139 (1992).</a:t>
            </a:r>
          </a:p>
          <a:p>
            <a:r>
              <a:rPr lang="en-US" dirty="0" smtClean="0">
                <a:latin typeface="Arial" pitchFamily="34" charset="0"/>
                <a:cs typeface="Arial" pitchFamily="34" charset="0"/>
              </a:rPr>
              <a:t>18. Y. Takeuchi, S.Y. Tsai, Int. J. Mod. Phys. A</a:t>
            </a:r>
            <a:r>
              <a:rPr lang="en-US" b="1" dirty="0" smtClean="0">
                <a:latin typeface="Arial" pitchFamily="34" charset="0"/>
                <a:cs typeface="Arial" pitchFamily="34" charset="0"/>
              </a:rPr>
              <a:t>18, 1551 (2003): </a:t>
            </a:r>
            <a:r>
              <a:rPr lang="en-US" b="1" dirty="0" err="1" smtClean="0">
                <a:latin typeface="Arial" pitchFamily="34" charset="0"/>
                <a:cs typeface="Arial" pitchFamily="34" charset="0"/>
              </a:rPr>
              <a:t>arxiv:hep-ph</a:t>
            </a:r>
            <a:r>
              <a:rPr lang="en-US" b="1" dirty="0" smtClean="0">
                <a:latin typeface="Arial" pitchFamily="34" charset="0"/>
                <a:cs typeface="Arial" pitchFamily="34" charset="0"/>
              </a:rPr>
              <a:t>/0208148.</a:t>
            </a:r>
          </a:p>
          <a:p>
            <a:r>
              <a:rPr lang="en-US" dirty="0" smtClean="0">
                <a:latin typeface="Arial" pitchFamily="34" charset="0"/>
                <a:cs typeface="Arial" pitchFamily="34" charset="0"/>
              </a:rPr>
              <a:t>19. I.I. </a:t>
            </a:r>
            <a:r>
              <a:rPr lang="en-US" dirty="0" err="1" smtClean="0">
                <a:latin typeface="Arial" pitchFamily="34" charset="0"/>
                <a:cs typeface="Arial" pitchFamily="34" charset="0"/>
              </a:rPr>
              <a:t>Bigi</a:t>
            </a:r>
            <a:r>
              <a:rPr lang="en-US" dirty="0" smtClean="0">
                <a:latin typeface="Arial" pitchFamily="34" charset="0"/>
                <a:cs typeface="Arial" pitchFamily="34" charset="0"/>
              </a:rPr>
              <a:t>, </a:t>
            </a:r>
            <a:r>
              <a:rPr lang="en-US" dirty="0" err="1" smtClean="0">
                <a:latin typeface="Arial" pitchFamily="34" charset="0"/>
                <a:cs typeface="Arial" pitchFamily="34" charset="0"/>
              </a:rPr>
              <a:t>Nucl</a:t>
            </a:r>
            <a:r>
              <a:rPr lang="en-US" dirty="0" smtClean="0">
                <a:latin typeface="Arial" pitchFamily="34" charset="0"/>
                <a:cs typeface="Arial" pitchFamily="34" charset="0"/>
              </a:rPr>
              <a:t>. Phys. A</a:t>
            </a:r>
            <a:r>
              <a:rPr lang="en-US" b="1" dirty="0" smtClean="0">
                <a:latin typeface="Arial" pitchFamily="34" charset="0"/>
                <a:cs typeface="Arial" pitchFamily="34" charset="0"/>
              </a:rPr>
              <a:t>692, 227c (2001).</a:t>
            </a:r>
            <a:endParaRPr lang="en-US" dirty="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7230"/>
            <a:ext cx="4572000" cy="3486150"/>
          </a:xfrm>
        </p:spPr>
      </p:sp>
      <p:sp>
        <p:nvSpPr>
          <p:cNvPr id="3" name="Notes Placeholder 2"/>
          <p:cNvSpPr>
            <a:spLocks noGrp="1"/>
          </p:cNvSpPr>
          <p:nvPr>
            <p:ph type="body" idx="1"/>
          </p:nvPr>
        </p:nvSpPr>
        <p:spPr/>
        <p:txBody>
          <a:bodyPr/>
          <a:lstStyle/>
          <a:p>
            <a:r>
              <a:rPr lang="en-US" dirty="0" smtClean="0"/>
              <a:t>Marcello’s thesis; Arielle little as an undergraduate.</a:t>
            </a:r>
            <a:endParaRPr lang="en-US" dirty="0"/>
          </a:p>
        </p:txBody>
      </p:sp>
      <p:sp>
        <p:nvSpPr>
          <p:cNvPr id="4" name="Slide Number Placeholder 3"/>
          <p:cNvSpPr>
            <a:spLocks noGrp="1"/>
          </p:cNvSpPr>
          <p:nvPr>
            <p:ph type="sldNum" sz="quarter" idx="10"/>
          </p:nvPr>
        </p:nvSpPr>
        <p:spPr/>
        <p:txBody>
          <a:bodyPr/>
          <a:lstStyle/>
          <a:p>
            <a:pPr>
              <a:defRPr/>
            </a:pPr>
            <a:fld id="{A9E958EA-9736-4AD3-87AB-06D8153F7635}" type="slidenum">
              <a:rPr lang="en-US" smtClean="0"/>
              <a:pPr>
                <a:defRPr/>
              </a:pPr>
              <a:t>23</a:t>
            </a:fld>
            <a:endParaRPr lang="en-US"/>
          </a:p>
        </p:txBody>
      </p:sp>
    </p:spTree>
    <p:extLst>
      <p:ext uri="{BB962C8B-B14F-4D97-AF65-F5344CB8AC3E}">
        <p14:creationId xmlns:p14="http://schemas.microsoft.com/office/powerpoint/2010/main" val="4246063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Simulated survival probability </a:t>
            </a:r>
            <a:r>
              <a:rPr lang="en-US" i="1" dirty="0" smtClean="0"/>
              <a:t>s</a:t>
            </a:r>
            <a:r>
              <a:rPr lang="en-US" dirty="0" smtClean="0"/>
              <a:t> as a function of |</a:t>
            </a:r>
            <a:r>
              <a:rPr lang="en-US" i="1" dirty="0" smtClean="0"/>
              <a:t>Q</a:t>
            </a:r>
            <a:r>
              <a:rPr lang="en-US" dirty="0" smtClean="0"/>
              <a:t>| for the stochastic trials. The blue crosses are the number of antiatoms surviving at the given |</a:t>
            </a:r>
            <a:r>
              <a:rPr lang="en-US" i="1" dirty="0" smtClean="0"/>
              <a:t>Q</a:t>
            </a:r>
            <a:r>
              <a:rPr lang="en-US" dirty="0" smtClean="0"/>
              <a:t>| value divided by the number of antiatoms surviving at </a:t>
            </a:r>
            <a:r>
              <a:rPr lang="en-US" i="1" dirty="0" smtClean="0"/>
              <a:t>Q </a:t>
            </a:r>
            <a:r>
              <a:rPr lang="en-US" dirty="0" smtClean="0"/>
              <a:t>= 0 (the null simulation). The orange band of varying thickness is the 1</a:t>
            </a:r>
            <a:r>
              <a:rPr lang="en-US" i="1" dirty="0" smtClean="0"/>
              <a:t>σ</a:t>
            </a:r>
            <a:r>
              <a:rPr lang="en-US" dirty="0" smtClean="0"/>
              <a:t> confidence region from a Bayesian fit to this simulation data; see the </a:t>
            </a:r>
            <a:r>
              <a:rPr lang="en-US" dirty="0" smtClean="0">
                <a:hlinkClick r:id="rId3"/>
              </a:rPr>
              <a:t>Supplementary Information</a:t>
            </a:r>
            <a:r>
              <a:rPr lang="en-US" dirty="0" smtClean="0"/>
              <a:t> for further explanation.</a:t>
            </a:r>
            <a:endParaRPr lang="en-US" dirty="0"/>
          </a:p>
        </p:txBody>
      </p:sp>
      <p:sp>
        <p:nvSpPr>
          <p:cNvPr id="4" name="Slide Number Placeholder 3"/>
          <p:cNvSpPr>
            <a:spLocks noGrp="1"/>
          </p:cNvSpPr>
          <p:nvPr>
            <p:ph type="sldNum" sz="quarter" idx="10"/>
          </p:nvPr>
        </p:nvSpPr>
        <p:spPr/>
        <p:txBody>
          <a:bodyPr/>
          <a:lstStyle/>
          <a:p>
            <a:fld id="{5ACF582A-B339-7145-BF8B-310010FCEE0B}" type="slidenum">
              <a:rPr lang="en-US" smtClean="0"/>
              <a:t>24</a:t>
            </a:fld>
            <a:endParaRPr lang="en-US"/>
          </a:p>
        </p:txBody>
      </p:sp>
    </p:spTree>
    <p:extLst>
      <p:ext uri="{BB962C8B-B14F-4D97-AF65-F5344CB8AC3E}">
        <p14:creationId xmlns:p14="http://schemas.microsoft.com/office/powerpoint/2010/main" val="3938547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735488C-EF98-4E44-90FB-0C8D8BD719B1}" type="slidenum">
              <a:rPr lang="en-US" smtClean="0">
                <a:latin typeface="Arial" pitchFamily="34" charset="0"/>
                <a:cs typeface="Arial" pitchFamily="34" charset="0"/>
              </a:rPr>
              <a:pPr/>
              <a:t>26</a:t>
            </a:fld>
            <a:endParaRPr lang="en-US" smtClean="0">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Steve Chapman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Highly interdisciplinary  research</a:t>
            </a:r>
          </a:p>
          <a:p>
            <a:endParaRPr lang="en-US" dirty="0" smtClean="0"/>
          </a:p>
          <a:p>
            <a:r>
              <a:rPr lang="en-US" dirty="0" smtClean="0"/>
              <a:t>Charge</a:t>
            </a:r>
            <a:r>
              <a:rPr lang="en-US" baseline="0" dirty="0" smtClean="0"/>
              <a:t> measurement is a precision measurement.</a:t>
            </a:r>
            <a:endParaRPr lang="en-US" dirty="0"/>
          </a:p>
        </p:txBody>
      </p:sp>
      <p:sp>
        <p:nvSpPr>
          <p:cNvPr id="4" name="Slide Number Placeholder 3"/>
          <p:cNvSpPr>
            <a:spLocks noGrp="1"/>
          </p:cNvSpPr>
          <p:nvPr>
            <p:ph type="sldNum" sz="quarter" idx="10"/>
          </p:nvPr>
        </p:nvSpPr>
        <p:spPr/>
        <p:txBody>
          <a:bodyPr/>
          <a:lstStyle/>
          <a:p>
            <a:pPr>
              <a:defRPr/>
            </a:pPr>
            <a:fld id="{A9E958EA-9736-4AD3-87AB-06D8153F7635}" type="slidenum">
              <a:rPr lang="en-US" smtClean="0"/>
              <a:pPr>
                <a:defRPr/>
              </a:pPr>
              <a:t>29</a:t>
            </a:fld>
            <a:endParaRPr lang="en-US"/>
          </a:p>
        </p:txBody>
      </p:sp>
    </p:spTree>
    <p:extLst>
      <p:ext uri="{BB962C8B-B14F-4D97-AF65-F5344CB8AC3E}">
        <p14:creationId xmlns:p14="http://schemas.microsoft.com/office/powerpoint/2010/main" val="4246063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a:t>
            </a:r>
            <a:r>
              <a:rPr lang="en-US" dirty="0" smtClean="0"/>
              <a:t>, Electrode structure of the ALPHA-2 trap, showing the approximate positions of the mirror and </a:t>
            </a:r>
            <a:r>
              <a:rPr lang="en-US" dirty="0" err="1" smtClean="0"/>
              <a:t>octupole</a:t>
            </a:r>
            <a:r>
              <a:rPr lang="en-US" dirty="0" smtClean="0"/>
              <a:t> coils. The particle detector (not shown) surrounds the </a:t>
            </a:r>
            <a:r>
              <a:rPr lang="en-US" dirty="0" err="1" smtClean="0"/>
              <a:t>octupole</a:t>
            </a:r>
            <a:r>
              <a:rPr lang="en-US" dirty="0" smtClean="0"/>
              <a:t>. (The vertical scale has been expanded for clarity.) </a:t>
            </a:r>
            <a:r>
              <a:rPr lang="en-US" b="1" dirty="0" smtClean="0"/>
              <a:t>b</a:t>
            </a:r>
            <a:r>
              <a:rPr lang="en-US" dirty="0" smtClean="0"/>
              <a:t>, Magnetic field on the axis (</a:t>
            </a:r>
            <a:r>
              <a:rPr lang="en-US" i="1" dirty="0" smtClean="0"/>
              <a:t>z</a:t>
            </a:r>
            <a:r>
              <a:rPr lang="en-US" dirty="0" smtClean="0"/>
              <a:t>) of the atom trap showing the axial magnetic potential well induced by the mirror fields. </a:t>
            </a:r>
            <a:r>
              <a:rPr lang="en-US" b="1" dirty="0" smtClean="0"/>
              <a:t>c</a:t>
            </a:r>
            <a:r>
              <a:rPr lang="en-US" dirty="0" smtClean="0"/>
              <a:t>, A snapshot of the applied stochastic electric-field potential </a:t>
            </a:r>
            <a:r>
              <a:rPr lang="en-US" i="1" dirty="0" err="1" smtClean="0"/>
              <a:t>Φ</a:t>
            </a:r>
            <a:r>
              <a:rPr lang="en-US" dirty="0" smtClean="0"/>
              <a:t> at several radii </a:t>
            </a:r>
            <a:r>
              <a:rPr lang="en-US" i="1" dirty="0" smtClean="0"/>
              <a:t>r</a:t>
            </a:r>
            <a:r>
              <a:rPr lang="en-US" dirty="0" smtClean="0"/>
              <a:t> as a function of </a:t>
            </a:r>
            <a:r>
              <a:rPr lang="en-US" i="1" dirty="0" smtClean="0"/>
              <a:t>z</a:t>
            </a:r>
            <a:r>
              <a:rPr lang="en-US" dirty="0" smtClean="0"/>
              <a:t>. ‘On wall’ indicates the wall of the Penning trap; ‘on axis’ indicates the axis of the trap (</a:t>
            </a:r>
            <a:r>
              <a:rPr lang="en-US" i="1" dirty="0" smtClean="0"/>
              <a:t>r </a:t>
            </a:r>
            <a:r>
              <a:rPr lang="en-US" dirty="0" smtClean="0"/>
              <a:t>=  0). The purple brackets indicate a typical travel distance and potential change experienced by an antiatom with 0.1 K of axial energy in 1 </a:t>
            </a:r>
            <a:r>
              <a:rPr lang="en-US" dirty="0" err="1" smtClean="0"/>
              <a:t>ms.</a:t>
            </a:r>
            <a:endParaRPr lang="en-US" dirty="0"/>
          </a:p>
        </p:txBody>
      </p:sp>
      <p:sp>
        <p:nvSpPr>
          <p:cNvPr id="4" name="Slide Number Placeholder 3"/>
          <p:cNvSpPr>
            <a:spLocks noGrp="1"/>
          </p:cNvSpPr>
          <p:nvPr>
            <p:ph type="sldNum" sz="quarter" idx="10"/>
          </p:nvPr>
        </p:nvSpPr>
        <p:spPr/>
        <p:txBody>
          <a:bodyPr/>
          <a:lstStyle/>
          <a:p>
            <a:fld id="{5ACF582A-B339-7145-BF8B-310010FCEE0B}" type="slidenum">
              <a:rPr lang="en-US" smtClean="0"/>
              <a:t>30</a:t>
            </a:fld>
            <a:endParaRPr lang="en-US"/>
          </a:p>
        </p:txBody>
      </p:sp>
    </p:spTree>
    <p:extLst>
      <p:ext uri="{BB962C8B-B14F-4D97-AF65-F5344CB8AC3E}">
        <p14:creationId xmlns:p14="http://schemas.microsoft.com/office/powerpoint/2010/main" val="3275709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4B0A0A4-16FE-49EB-B88A-024EE2E609ED}" type="slidenum">
              <a:rPr lang="en-US" smtClean="0">
                <a:latin typeface="Arial" pitchFamily="34" charset="0"/>
                <a:cs typeface="Arial" pitchFamily="34" charset="0"/>
              </a:rPr>
              <a:pPr/>
              <a:t>31</a:t>
            </a:fld>
            <a:endParaRPr lang="en-US" smtClean="0">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We</a:t>
            </a:r>
            <a:r>
              <a:rPr lang="en-US" baseline="0" dirty="0" smtClean="0">
                <a:latin typeface="Arial" pitchFamily="34" charset="0"/>
                <a:cs typeface="Arial" pitchFamily="34" charset="0"/>
              </a:rPr>
              <a:t> did no explicit gravitational experiments.  Gravity is not our immediate goal.</a:t>
            </a:r>
          </a:p>
          <a:p>
            <a:pPr eaLnBrk="1" hangingPunct="1"/>
            <a:endParaRPr lang="en-US" baseline="0" dirty="0" smtClean="0">
              <a:latin typeface="Arial" pitchFamily="34" charset="0"/>
              <a:cs typeface="Arial" pitchFamily="34" charset="0"/>
            </a:endParaRPr>
          </a:p>
          <a:p>
            <a:pPr eaLnBrk="1" hangingPunct="1"/>
            <a:r>
              <a:rPr lang="en-US" baseline="0" dirty="0" smtClean="0">
                <a:latin typeface="Arial" pitchFamily="34" charset="0"/>
                <a:cs typeface="Arial" pitchFamily="34" charset="0"/>
              </a:rPr>
              <a:t>Decided to see if there was anything we could conclude…data mining exercise.</a:t>
            </a:r>
            <a:endParaRPr lang="en-US" dirty="0"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4B0A0A4-16FE-49EB-B88A-024EE2E609ED}" type="slidenum">
              <a:rPr lang="en-US" smtClean="0">
                <a:solidFill>
                  <a:prstClr val="black"/>
                </a:solidFill>
                <a:latin typeface="Arial" pitchFamily="34" charset="0"/>
                <a:cs typeface="Arial" pitchFamily="34" charset="0"/>
              </a:rPr>
              <a:pPr/>
              <a:t>32</a:t>
            </a:fld>
            <a:endParaRPr lang="en-US" smtClean="0">
              <a:solidFill>
                <a:prstClr val="black"/>
              </a:solidFill>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Gravitational experiments typically</a:t>
            </a:r>
            <a:r>
              <a:rPr lang="en-US" baseline="0" dirty="0" smtClean="0">
                <a:latin typeface="Arial" pitchFamily="34" charset="0"/>
                <a:cs typeface="Arial" pitchFamily="34" charset="0"/>
              </a:rPr>
              <a:t> vertical with much larger rises, or long path lengths</a:t>
            </a:r>
            <a:endParaRPr lang="en-US" dirty="0"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4B0A0A4-16FE-49EB-B88A-024EE2E609ED}" type="slidenum">
              <a:rPr lang="en-US" smtClean="0">
                <a:solidFill>
                  <a:prstClr val="black"/>
                </a:solidFill>
                <a:latin typeface="Arial" pitchFamily="34" charset="0"/>
                <a:cs typeface="Arial" pitchFamily="34" charset="0"/>
              </a:rPr>
              <a:pPr/>
              <a:t>33</a:t>
            </a:fld>
            <a:endParaRPr lang="en-US" smtClean="0">
              <a:solidFill>
                <a:prstClr val="black"/>
              </a:solidFill>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Cooling can be ~10x</a:t>
            </a:r>
          </a:p>
          <a:p>
            <a:pPr eaLnBrk="1" hangingPunct="1"/>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Multiple bounce allow </a:t>
            </a:r>
            <a:r>
              <a:rPr lang="en-US" dirty="0" err="1" smtClean="0">
                <a:latin typeface="Arial" pitchFamily="34" charset="0"/>
                <a:cs typeface="Arial" pitchFamily="34" charset="0"/>
              </a:rPr>
              <a:t>Hbar</a:t>
            </a:r>
            <a:r>
              <a:rPr lang="en-US" dirty="0" smtClean="0">
                <a:latin typeface="Arial" pitchFamily="34" charset="0"/>
                <a:cs typeface="Arial" pitchFamily="34" charset="0"/>
              </a:rPr>
              <a:t> to find hole….equivalent, in some ways, to a long path length.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want to make bins too big for events</a:t>
            </a:r>
            <a:endParaRPr lang="en-US" dirty="0"/>
          </a:p>
        </p:txBody>
      </p:sp>
      <p:sp>
        <p:nvSpPr>
          <p:cNvPr id="4" name="Slide Number Placeholder 3"/>
          <p:cNvSpPr>
            <a:spLocks noGrp="1"/>
          </p:cNvSpPr>
          <p:nvPr>
            <p:ph type="sldNum" sz="quarter" idx="10"/>
          </p:nvPr>
        </p:nvSpPr>
        <p:spPr/>
        <p:txBody>
          <a:bodyPr/>
          <a:lstStyle/>
          <a:p>
            <a:fld id="{184AA33B-A803-4573-9847-FD54A88487AA}"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428721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want to make bins too big for events</a:t>
            </a:r>
            <a:endParaRPr lang="en-US" dirty="0"/>
          </a:p>
        </p:txBody>
      </p:sp>
      <p:sp>
        <p:nvSpPr>
          <p:cNvPr id="4" name="Slide Number Placeholder 3"/>
          <p:cNvSpPr>
            <a:spLocks noGrp="1"/>
          </p:cNvSpPr>
          <p:nvPr>
            <p:ph type="sldNum" sz="quarter" idx="10"/>
          </p:nvPr>
        </p:nvSpPr>
        <p:spPr/>
        <p:txBody>
          <a:bodyPr/>
          <a:lstStyle/>
          <a:p>
            <a:fld id="{184AA33B-A803-4573-9847-FD54A88487AA}"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42872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was very supportive</a:t>
            </a:r>
            <a:r>
              <a:rPr lang="en-US" baseline="0" dirty="0" smtClean="0"/>
              <a:t> of the careers of  Jeff </a:t>
            </a:r>
            <a:r>
              <a:rPr lang="en-US" baseline="0" dirty="0" err="1" smtClean="0"/>
              <a:t>Hangst</a:t>
            </a:r>
            <a:r>
              <a:rPr lang="en-US" baseline="0" dirty="0" smtClean="0"/>
              <a:t>, starting from his work on crystal beams,  and Joel </a:t>
            </a:r>
            <a:r>
              <a:rPr lang="en-US" baseline="0" dirty="0" err="1" smtClean="0"/>
              <a:t>Fajans</a:t>
            </a:r>
            <a:r>
              <a:rPr lang="en-US" baseline="0" dirty="0" smtClean="0"/>
              <a:t>, my Berkeley collaborator, as well as myself.</a:t>
            </a:r>
            <a:endParaRPr lang="en-US" dirty="0"/>
          </a:p>
        </p:txBody>
      </p:sp>
      <p:sp>
        <p:nvSpPr>
          <p:cNvPr id="4" name="Slide Number Placeholder 3"/>
          <p:cNvSpPr>
            <a:spLocks noGrp="1"/>
          </p:cNvSpPr>
          <p:nvPr>
            <p:ph type="sldNum" sz="quarter" idx="10"/>
          </p:nvPr>
        </p:nvSpPr>
        <p:spPr/>
        <p:txBody>
          <a:bodyPr/>
          <a:lstStyle/>
          <a:p>
            <a:fld id="{649D406A-7BC1-5142-BA02-A081D444BFD8}"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64852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1A07035-40ED-452B-8418-3B2D2FA0EED2}" type="slidenum">
              <a:rPr lang="en-US" smtClean="0">
                <a:latin typeface="Arial" pitchFamily="34" charset="0"/>
                <a:cs typeface="Arial" pitchFamily="34" charset="0"/>
              </a:rPr>
              <a:pPr/>
              <a:t>36</a:t>
            </a:fld>
            <a:endParaRPr lang="en-US" smtClean="0">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4030515-4F5C-4F9B-AF7E-BFA0E7486660}" type="slidenum">
              <a:rPr lang="en-US" smtClean="0">
                <a:latin typeface="Arial" pitchFamily="34" charset="0"/>
                <a:cs typeface="Arial" pitchFamily="34" charset="0"/>
              </a:rPr>
              <a:pPr/>
              <a:t>4</a:t>
            </a:fld>
            <a:endParaRPr lang="en-US" smtClean="0">
              <a:latin typeface="Arial" pitchFamily="34" charset="0"/>
              <a:cs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We have 3T in</a:t>
            </a:r>
            <a:r>
              <a:rPr lang="en-US" baseline="0" dirty="0" smtClean="0">
                <a:latin typeface="Arial" pitchFamily="34" charset="0"/>
                <a:cs typeface="Arial" pitchFamily="34" charset="0"/>
              </a:rPr>
              <a:t> catching region and 1T in mixing region. Various diagnostics move in and out on a stick. Si-Vertex detector.</a:t>
            </a:r>
          </a:p>
          <a:p>
            <a:pPr eaLnBrk="1" hangingPunct="1"/>
            <a:endParaRPr lang="en-US" baseline="0" dirty="0" smtClean="0">
              <a:latin typeface="Arial" pitchFamily="34" charset="0"/>
              <a:cs typeface="Arial" pitchFamily="34" charset="0"/>
            </a:endParaRPr>
          </a:p>
          <a:p>
            <a:pPr eaLnBrk="1" hangingPunct="1"/>
            <a:r>
              <a:rPr lang="en-US" baseline="0" dirty="0" smtClean="0">
                <a:latin typeface="Arial" pitchFamily="34" charset="0"/>
                <a:cs typeface="Arial" pitchFamily="34" charset="0"/>
              </a:rPr>
              <a:t>Operate with electrons positrons and antiprotons. Use a slew of tricks from </a:t>
            </a:r>
            <a:r>
              <a:rPr lang="en-US" baseline="0" dirty="0" err="1" smtClean="0">
                <a:latin typeface="Arial" pitchFamily="34" charset="0"/>
                <a:cs typeface="Arial" pitchFamily="34" charset="0"/>
              </a:rPr>
              <a:t>nonneutral</a:t>
            </a:r>
            <a:r>
              <a:rPr lang="en-US" baseline="0" dirty="0" smtClean="0">
                <a:latin typeface="Arial" pitchFamily="34" charset="0"/>
                <a:cs typeface="Arial" pitchFamily="34" charset="0"/>
              </a:rPr>
              <a:t> plasma physics to manipulate the species and</a:t>
            </a:r>
          </a:p>
          <a:p>
            <a:pPr eaLnBrk="1" hangingPunct="1"/>
            <a:r>
              <a:rPr lang="en-US" baseline="0" dirty="0" smtClean="0">
                <a:latin typeface="Arial" pitchFamily="34" charset="0"/>
                <a:cs typeface="Arial" pitchFamily="34" charset="0"/>
              </a:rPr>
              <a:t>Much simulation of </a:t>
            </a:r>
            <a:r>
              <a:rPr lang="en-US" baseline="0" dirty="0" err="1" smtClean="0">
                <a:latin typeface="Arial" pitchFamily="34" charset="0"/>
                <a:cs typeface="Arial" pitchFamily="34" charset="0"/>
              </a:rPr>
              <a:t>antihydrogen</a:t>
            </a:r>
            <a:r>
              <a:rPr lang="en-US" baseline="0" dirty="0" smtClean="0">
                <a:latin typeface="Arial" pitchFamily="34" charset="0"/>
                <a:cs typeface="Arial" pitchFamily="34" charset="0"/>
              </a:rPr>
              <a:t> orbits to exploit the position-time sensitivity of the detector.</a:t>
            </a:r>
          </a:p>
          <a:p>
            <a:pPr eaLnBrk="1" hangingPunct="1"/>
            <a:endParaRPr lang="en-US" baseline="0" dirty="0" smtClean="0">
              <a:latin typeface="Arial" pitchFamily="34" charset="0"/>
              <a:cs typeface="Arial" pitchFamily="34" charset="0"/>
            </a:endParaRPr>
          </a:p>
          <a:p>
            <a:pPr eaLnBrk="1" hangingPunct="1"/>
            <a:r>
              <a:rPr lang="en-US" baseline="0" dirty="0" smtClean="0">
                <a:latin typeface="Arial" pitchFamily="34" charset="0"/>
                <a:cs typeface="Arial" pitchFamily="34" charset="0"/>
              </a:rPr>
              <a:t>An entire trapping cycle runs for about 15 minutes and we trap 1, 2 and on rare instances 3 </a:t>
            </a:r>
            <a:r>
              <a:rPr lang="en-US" baseline="0" dirty="0" err="1" smtClean="0">
                <a:latin typeface="Arial" pitchFamily="34" charset="0"/>
                <a:cs typeface="Arial" pitchFamily="34" charset="0"/>
              </a:rPr>
              <a:t>antihydrogen</a:t>
            </a:r>
            <a:r>
              <a:rPr lang="en-US" baseline="0" dirty="0" smtClean="0">
                <a:latin typeface="Arial" pitchFamily="34" charset="0"/>
                <a:cs typeface="Arial" pitchFamily="34" charset="0"/>
              </a:rPr>
              <a:t> atoms per attempt.  </a:t>
            </a:r>
          </a:p>
          <a:p>
            <a:pPr eaLnBrk="1" hangingPunct="1"/>
            <a:r>
              <a:rPr lang="en-US" baseline="0" dirty="0" smtClean="0">
                <a:latin typeface="Arial" pitchFamily="34" charset="0"/>
                <a:cs typeface="Arial" pitchFamily="34" charset="0"/>
              </a:rPr>
              <a:t>We call this rate the ‘Intensity Frontier’ of </a:t>
            </a:r>
            <a:r>
              <a:rPr lang="en-US" baseline="0" dirty="0" err="1" smtClean="0">
                <a:latin typeface="Arial" pitchFamily="34" charset="0"/>
                <a:cs typeface="Arial" pitchFamily="34" charset="0"/>
              </a:rPr>
              <a:t>antihydrogen</a:t>
            </a:r>
            <a:r>
              <a:rPr lang="en-US" baseline="0" dirty="0" smtClean="0">
                <a:latin typeface="Arial" pitchFamily="34" charset="0"/>
                <a:cs typeface="Arial" pitchFamily="34" charset="0"/>
              </a:rPr>
              <a:t> production. I am not sure DOE agrees. One of the remarkable aspects of what I present is that with 434 antiatoms we can perform measurements –induced spin flip, bound on gravitational to inertial mass ratio, and precision charge neutrality.  </a:t>
            </a:r>
            <a:endParaRPr lang="en-US" dirty="0" smtClean="0">
              <a:latin typeface="Arial" pitchFamily="34" charset="0"/>
              <a:cs typeface="Arial" pitchFamily="34" charset="0"/>
            </a:endParaRPr>
          </a:p>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A9FBBDF-3033-416C-8C59-13CE334ECE83}" type="slidenum">
              <a:rPr lang="en-US" smtClean="0">
                <a:latin typeface="Arial" pitchFamily="34" charset="0"/>
                <a:cs typeface="Arial" pitchFamily="34" charset="0"/>
              </a:rPr>
              <a:pPr/>
              <a:t>6</a:t>
            </a:fld>
            <a:endParaRPr lang="en-US" smtClean="0">
              <a:latin typeface="Arial" pitchFamily="34" charset="0"/>
              <a:cs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The potential from the charge of the positron and antiproton</a:t>
            </a:r>
            <a:r>
              <a:rPr lang="en-US" baseline="0" dirty="0" smtClean="0">
                <a:latin typeface="Arial" pitchFamily="34" charset="0"/>
                <a:cs typeface="Arial" pitchFamily="34" charset="0"/>
              </a:rPr>
              <a:t> plasmas</a:t>
            </a:r>
            <a:r>
              <a:rPr lang="en-US" dirty="0" smtClean="0">
                <a:latin typeface="Arial" pitchFamily="34" charset="0"/>
                <a:cs typeface="Arial" pitchFamily="34" charset="0"/>
              </a:rPr>
              <a:t> is equivalent to tens of thousand of degrees.  We have to prevent the transfer of this</a:t>
            </a:r>
            <a:r>
              <a:rPr lang="en-US" baseline="0" dirty="0" smtClean="0">
                <a:latin typeface="Arial" pitchFamily="34" charset="0"/>
                <a:cs typeface="Arial" pitchFamily="34" charset="0"/>
              </a:rPr>
              <a:t> potential to kinetic energy to have any chance of trapping.</a:t>
            </a:r>
            <a:endParaRPr lang="en-US" dirty="0"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Figure 1: (a) A schematic view of the ALPHA trap. The radial and axial confinement of </a:t>
            </a:r>
            <a:r>
              <a:rPr lang="en-CA" sz="1200" kern="1200" dirty="0" err="1" smtClean="0">
                <a:solidFill>
                  <a:schemeClr val="tx1"/>
                </a:solidFill>
                <a:effectLst/>
                <a:latin typeface="+mn-lt"/>
                <a:ea typeface="+mn-ea"/>
                <a:cs typeface="+mn-cs"/>
              </a:rPr>
              <a:t>antihydrogen</a:t>
            </a:r>
            <a:r>
              <a:rPr lang="en-CA" sz="1200" kern="1200" dirty="0" smtClean="0">
                <a:solidFill>
                  <a:schemeClr val="tx1"/>
                </a:solidFill>
                <a:effectLst/>
                <a:latin typeface="+mn-lt"/>
                <a:ea typeface="+mn-ea"/>
                <a:cs typeface="+mn-cs"/>
              </a:rPr>
              <a:t> atoms is given by the </a:t>
            </a:r>
            <a:r>
              <a:rPr lang="en-CA" sz="1200" kern="1200" dirty="0" err="1" smtClean="0">
                <a:solidFill>
                  <a:schemeClr val="tx1"/>
                </a:solidFill>
                <a:effectLst/>
                <a:latin typeface="+mn-lt"/>
                <a:ea typeface="+mn-ea"/>
                <a:cs typeface="+mn-cs"/>
              </a:rPr>
              <a:t>octupole</a:t>
            </a:r>
            <a:r>
              <a:rPr lang="en-CA" sz="1200" kern="1200" dirty="0" smtClean="0">
                <a:solidFill>
                  <a:schemeClr val="tx1"/>
                </a:solidFill>
                <a:effectLst/>
                <a:latin typeface="+mn-lt"/>
                <a:ea typeface="+mn-ea"/>
                <a:cs typeface="+mn-cs"/>
              </a:rPr>
              <a:t> magnet (not shown) and mirror magnets, respectively. The Penning trap electrodes are held at ~9 K, and have an inner diameter of 44.5 mm. A 3-layer Si vertex detector surrounds the magnets and the cryostat. A 1 T base field is provided by an external solenoid (not shown). An antiproton beam is introduced from the right, while positrons from an accumulator are brought from the left. (b) The magnetic field strength in the </a:t>
            </a:r>
            <a:r>
              <a:rPr lang="en-CA" sz="1200" i="1" kern="1200" dirty="0" smtClean="0">
                <a:solidFill>
                  <a:schemeClr val="tx1"/>
                </a:solidFill>
                <a:effectLst/>
                <a:latin typeface="+mn-lt"/>
                <a:ea typeface="+mn-ea"/>
                <a:cs typeface="+mn-cs"/>
              </a:rPr>
              <a:t>y-z</a:t>
            </a:r>
            <a:r>
              <a:rPr lang="en-CA" sz="1200" kern="1200" dirty="0" smtClean="0">
                <a:solidFill>
                  <a:schemeClr val="tx1"/>
                </a:solidFill>
                <a:effectLst/>
                <a:latin typeface="+mn-lt"/>
                <a:ea typeface="+mn-ea"/>
                <a:cs typeface="+mn-cs"/>
              </a:rPr>
              <a:t> plane (z is along the trap axis, with </a:t>
            </a:r>
            <a:r>
              <a:rPr lang="en-CA" sz="1200" i="1" kern="1200" dirty="0" smtClean="0">
                <a:solidFill>
                  <a:schemeClr val="tx1"/>
                </a:solidFill>
                <a:effectLst/>
                <a:latin typeface="+mn-lt"/>
                <a:ea typeface="+mn-ea"/>
                <a:cs typeface="+mn-cs"/>
              </a:rPr>
              <a:t>z</a:t>
            </a:r>
            <a:r>
              <a:rPr lang="en-CA" sz="1200" kern="1200" dirty="0" smtClean="0">
                <a:solidFill>
                  <a:schemeClr val="tx1"/>
                </a:solidFill>
                <a:effectLst/>
                <a:latin typeface="+mn-lt"/>
                <a:ea typeface="+mn-ea"/>
                <a:cs typeface="+mn-cs"/>
              </a:rPr>
              <a:t>=0 at the center of the magnetic trap). Green dashed lines in this and other figures depict the inner walls of the electrodes. (c) The axial field profile, with an effective trap length of ~270 mm.  (d) The field strength in the </a:t>
            </a:r>
            <a:r>
              <a:rPr lang="en-CA" sz="1200" i="1" kern="1200" dirty="0" smtClean="0">
                <a:solidFill>
                  <a:schemeClr val="tx1"/>
                </a:solidFill>
                <a:effectLst/>
                <a:latin typeface="+mn-lt"/>
                <a:ea typeface="+mn-ea"/>
                <a:cs typeface="+mn-cs"/>
              </a:rPr>
              <a:t>x-y</a:t>
            </a:r>
            <a:r>
              <a:rPr lang="en-CA" sz="1200" kern="1200" dirty="0" smtClean="0">
                <a:solidFill>
                  <a:schemeClr val="tx1"/>
                </a:solidFill>
                <a:effectLst/>
                <a:latin typeface="+mn-lt"/>
                <a:ea typeface="+mn-ea"/>
                <a:cs typeface="+mn-cs"/>
              </a:rPr>
              <a:t> plane.  (e) The field strength profile along the </a:t>
            </a:r>
            <a:r>
              <a:rPr lang="en-CA" sz="1200" i="1" kern="1200" dirty="0" smtClean="0">
                <a:solidFill>
                  <a:schemeClr val="tx1"/>
                </a:solidFill>
                <a:effectLst/>
                <a:latin typeface="+mn-lt"/>
                <a:ea typeface="+mn-ea"/>
                <a:cs typeface="+mn-cs"/>
              </a:rPr>
              <a:t>x</a:t>
            </a:r>
            <a:r>
              <a:rPr lang="en-CA" sz="1200" kern="1200" dirty="0" smtClean="0">
                <a:solidFill>
                  <a:schemeClr val="tx1"/>
                </a:solidFill>
                <a:effectLst/>
                <a:latin typeface="+mn-lt"/>
                <a:ea typeface="+mn-ea"/>
                <a:cs typeface="+mn-cs"/>
              </a:rPr>
              <a:t>-axis.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CDF733-F00E-194D-A8FA-162A328E189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42098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AB03D58-855C-4146-8B8E-DD9E4C4712BE}" type="slidenum">
              <a:rPr lang="en-US" smtClean="0">
                <a:latin typeface="Arial" pitchFamily="34" charset="0"/>
                <a:cs typeface="Arial" pitchFamily="34" charset="0"/>
              </a:rPr>
              <a:pPr/>
              <a:t>8</a:t>
            </a:fld>
            <a:endParaRPr lang="en-US" smtClean="0">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491D346-F09A-4F50-9A49-23BF594073BF}" type="slidenum">
              <a:rPr lang="en-US" smtClean="0">
                <a:latin typeface="Arial" pitchFamily="34" charset="0"/>
                <a:cs typeface="Arial" pitchFamily="34" charset="0"/>
              </a:rPr>
              <a:pPr/>
              <a:t>9</a:t>
            </a:fld>
            <a:endParaRPr lang="en-US" smtClean="0">
              <a:latin typeface="Arial" pitchFamily="34" charset="0"/>
              <a:cs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dirty="0" smtClean="0"/>
              <a:t>Cooling-parallel=.3m*3kV to .01m*1mV=10^8</a:t>
            </a:r>
          </a:p>
          <a:p>
            <a:r>
              <a:rPr lang="en-US" dirty="0" smtClean="0"/>
              <a:t>Cooling </a:t>
            </a:r>
            <a:r>
              <a:rPr lang="en-US" dirty="0" err="1" smtClean="0"/>
              <a:t>perp</a:t>
            </a:r>
            <a:r>
              <a:rPr lang="en-US" dirty="0" smtClean="0"/>
              <a:t>=.5cmx.5cm*</a:t>
            </a:r>
            <a:r>
              <a:rPr lang="en-US" dirty="0" err="1" smtClean="0"/>
              <a:t>E_perp</a:t>
            </a:r>
            <a:r>
              <a:rPr lang="en-US" baseline="0" dirty="0" smtClean="0"/>
              <a:t> to .1cm/</a:t>
            </a:r>
            <a:r>
              <a:rPr lang="en-US" baseline="0" dirty="0" err="1" smtClean="0"/>
              <a:t>Eprerp</a:t>
            </a:r>
            <a:r>
              <a:rPr lang="en-US" baseline="0" dirty="0" smtClean="0"/>
              <a:t>=25*10^6.</a:t>
            </a:r>
            <a:endParaRPr lang="en-US" dirty="0" smtClean="0"/>
          </a:p>
          <a:p>
            <a:pPr eaLnBrk="1" hangingPunct="1"/>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Why is 1</a:t>
            </a:r>
            <a:r>
              <a:rPr lang="en-US" baseline="0" dirty="0" smtClean="0">
                <a:latin typeface="Arial" pitchFamily="34" charset="0"/>
                <a:cs typeface="Arial" pitchFamily="34" charset="0"/>
              </a:rPr>
              <a:t> antiatom/attempt the Intensity frontier? Look at the energy scale.</a:t>
            </a:r>
          </a:p>
          <a:p>
            <a:pPr eaLnBrk="1" hangingPunct="1"/>
            <a:r>
              <a:rPr lang="en-US" dirty="0" smtClean="0">
                <a:latin typeface="Arial" pitchFamily="34" charset="0"/>
                <a:cs typeface="Arial" pitchFamily="34" charset="0"/>
              </a:rPr>
              <a:t>The energy scale is</a:t>
            </a:r>
            <a:r>
              <a:rPr lang="en-US" baseline="0" dirty="0" smtClean="0">
                <a:latin typeface="Arial" pitchFamily="34" charset="0"/>
                <a:cs typeface="Arial" pitchFamily="34" charset="0"/>
              </a:rPr>
              <a:t> daunting in quite a few ways. First, we must lower the temperature from the MeV level to </a:t>
            </a:r>
            <a:r>
              <a:rPr lang="en-US" baseline="0" dirty="0" err="1" smtClean="0">
                <a:latin typeface="Arial" pitchFamily="34" charset="0"/>
                <a:cs typeface="Arial" pitchFamily="34" charset="0"/>
              </a:rPr>
              <a:t>keV</a:t>
            </a:r>
            <a:r>
              <a:rPr lang="en-US" baseline="0" dirty="0" smtClean="0">
                <a:latin typeface="Arial" pitchFamily="34" charset="0"/>
                <a:cs typeface="Arial" pitchFamily="34" charset="0"/>
              </a:rPr>
              <a:t> via 99.9% losses through a degrader. We cool on cryogenic preplaced electrons which are for unknown reasons at 10K not 4K –though we have ideas since there is a path to higher T down the beam pipe and there is amplifier noise. But unlike a typical accelerator where self fields are a correction—here they are dominant. </a:t>
            </a:r>
            <a:endParaRPr lang="en-US" dirty="0" smtClean="0">
              <a:latin typeface="Arial" pitchFamily="34" charset="0"/>
              <a:cs typeface="Arial" pitchFamily="34" charset="0"/>
            </a:endParaRPr>
          </a:p>
          <a:p>
            <a:pPr eaLnBrk="1" hangingPunct="1"/>
            <a:endParaRPr lang="en-US" baseline="0" dirty="0" smtClean="0">
              <a:latin typeface="Arial" pitchFamily="34" charset="0"/>
              <a:cs typeface="Arial" pitchFamily="34" charset="0"/>
            </a:endParaRPr>
          </a:p>
          <a:p>
            <a:pPr eaLnBrk="1" hangingPunct="1"/>
            <a:r>
              <a:rPr lang="en-US" baseline="0" dirty="0" smtClean="0">
                <a:latin typeface="Arial" pitchFamily="34" charset="0"/>
                <a:cs typeface="Arial" pitchFamily="34" charset="0"/>
              </a:rPr>
              <a:t>Note that we have to create </a:t>
            </a:r>
            <a:r>
              <a:rPr lang="en-US" baseline="0" dirty="0" err="1" smtClean="0">
                <a:latin typeface="Arial" pitchFamily="34" charset="0"/>
                <a:cs typeface="Arial" pitchFamily="34" charset="0"/>
              </a:rPr>
              <a:t>antihydrogen</a:t>
            </a:r>
            <a:r>
              <a:rPr lang="en-US" baseline="0" dirty="0" smtClean="0">
                <a:latin typeface="Arial" pitchFamily="34" charset="0"/>
                <a:cs typeface="Arial" pitchFamily="34" charset="0"/>
              </a:rPr>
              <a:t> with energy less than that of the neutral well since its energy is that of the antiproton this is hard. </a:t>
            </a:r>
            <a:endParaRPr lang="en-US"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491D346-F09A-4F50-9A49-23BF594073BF}" type="slidenum">
              <a:rPr lang="en-US" smtClean="0">
                <a:solidFill>
                  <a:prstClr val="black"/>
                </a:solidFill>
                <a:latin typeface="Arial" pitchFamily="34" charset="0"/>
                <a:cs typeface="Arial" pitchFamily="34" charset="0"/>
              </a:rPr>
              <a:pPr/>
              <a:t>11</a:t>
            </a:fld>
            <a:endParaRPr lang="en-US" smtClean="0">
              <a:solidFill>
                <a:prstClr val="black"/>
              </a:solidFill>
              <a:latin typeface="Arial" pitchFamily="34" charset="0"/>
              <a:cs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We want low</a:t>
            </a:r>
            <a:r>
              <a:rPr lang="en-US" baseline="0" dirty="0" smtClean="0">
                <a:latin typeface="Arial" pitchFamily="34" charset="0"/>
                <a:cs typeface="Arial" pitchFamily="34" charset="0"/>
              </a:rPr>
              <a:t> temperature to create trappable </a:t>
            </a:r>
            <a:r>
              <a:rPr lang="en-US" baseline="0" dirty="0" err="1" smtClean="0">
                <a:latin typeface="Arial" pitchFamily="34" charset="0"/>
                <a:cs typeface="Arial" pitchFamily="34" charset="0"/>
              </a:rPr>
              <a:t>antihydrogen</a:t>
            </a:r>
            <a:r>
              <a:rPr lang="en-US" baseline="0" dirty="0" smtClean="0">
                <a:latin typeface="Arial" pitchFamily="34" charset="0"/>
                <a:cs typeface="Arial" pitchFamily="34" charset="0"/>
              </a:rPr>
              <a:t>. Smaller radius since rate goes as n_pos^2.</a:t>
            </a:r>
            <a:endParaRPr lang="en-US"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A05894-1630-DB49-BAF8-1EF0268FC1EC}" type="datetime1">
              <a:rPr lang="en-US" smtClean="0"/>
              <a:t>3/30/16</a:t>
            </a:fld>
            <a:endParaRPr lang="en-US"/>
          </a:p>
        </p:txBody>
      </p:sp>
      <p:sp>
        <p:nvSpPr>
          <p:cNvPr id="5" name="Footer Placeholder 4"/>
          <p:cNvSpPr>
            <a:spLocks noGrp="1"/>
          </p:cNvSpPr>
          <p:nvPr>
            <p:ph type="ftr" sz="quarter" idx="11"/>
          </p:nvPr>
        </p:nvSpPr>
        <p:spPr>
          <a:xfrm>
            <a:off x="2971800" y="6356350"/>
            <a:ext cx="3276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61902E6-5246-A442-BFDC-8D23370F9344}" type="datetime1">
              <a:rPr lang="en-US" smtClean="0"/>
              <a:t>3/30/16</a:t>
            </a:fld>
            <a:endParaRPr lang="en-US"/>
          </a:p>
        </p:txBody>
      </p:sp>
      <p:sp>
        <p:nvSpPr>
          <p:cNvPr id="5" name="Footer Placeholder 4"/>
          <p:cNvSpPr>
            <a:spLocks noGrp="1"/>
          </p:cNvSpPr>
          <p:nvPr>
            <p:ph type="ftr" sz="quarter" idx="11"/>
          </p:nvPr>
        </p:nvSpPr>
        <p:spPr>
          <a:xfrm>
            <a:off x="2971800" y="6356350"/>
            <a:ext cx="3276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5CA29DC-EFD5-BF44-90C0-022711D805A5}" type="datetime1">
              <a:rPr lang="en-US" smtClean="0"/>
              <a:t>3/30/16</a:t>
            </a:fld>
            <a:endParaRPr lang="en-US"/>
          </a:p>
        </p:txBody>
      </p:sp>
      <p:sp>
        <p:nvSpPr>
          <p:cNvPr id="5" name="Footer Placeholder 4"/>
          <p:cNvSpPr>
            <a:spLocks noGrp="1"/>
          </p:cNvSpPr>
          <p:nvPr>
            <p:ph type="ftr" sz="quarter" idx="11"/>
          </p:nvPr>
        </p:nvSpPr>
        <p:spPr>
          <a:xfrm>
            <a:off x="2971800" y="6356350"/>
            <a:ext cx="3276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105CF5-F161-1649-8EFD-5361EF7458B5}"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688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9F2C24-ADBA-5743-9FEF-61D429C35DFA}"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542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12A5A2-222D-1541-A05B-AF198E11AA1F}"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378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E4DA83-26AE-E44A-949F-7D5CEC65EE0E}"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311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BFF6BE-B1A7-B643-97E2-D83E032E532B}"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3537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9933CE-A5C4-3441-B892-8995078EC303}"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6444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08F08-F4DD-D64B-A242-34B815146BEA}"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3536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0C5F1A-01B7-F14B-BF91-96C74B273509}"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830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800" y="1828800"/>
            <a:ext cx="8229600" cy="480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5578475"/>
            <a:ext cx="2133600" cy="365125"/>
          </a:xfrm>
        </p:spPr>
        <p:txBody>
          <a:bodyPr/>
          <a:lstStyle/>
          <a:p>
            <a:fld id="{714D140F-FAA0-C545-8974-3212AC4573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356A8-5DE1-6C4A-946E-AF47F1727B3D}"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258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EC167-48CC-2D47-BB30-947734548C12}"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930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3ED70-E0C2-D94E-8427-0629DD1039D4}"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8123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0" name="Rectangle 2"/>
          <p:cNvSpPr>
            <a:spLocks noGrp="1" noChangeArrowheads="1"/>
          </p:cNvSpPr>
          <p:nvPr>
            <p:ph type="ctrTitle"/>
          </p:nvPr>
        </p:nvSpPr>
        <p:spPr>
          <a:xfrm>
            <a:off x="1069731" y="0"/>
            <a:ext cx="7477858" cy="730250"/>
          </a:xfrm>
          <a:solidFill>
            <a:srgbClr val="FF0000"/>
          </a:solidFill>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38590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4944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9664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600201"/>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275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66"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0" y="1535113"/>
            <a:ext cx="4041531"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0377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8008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70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F55AD7-C8C2-974D-B90A-2644C470D5CD}" type="datetime1">
              <a:rPr lang="en-US" smtClean="0"/>
              <a:t>3/30/16</a:t>
            </a:fld>
            <a:endParaRPr lang="en-US"/>
          </a:p>
        </p:txBody>
      </p:sp>
      <p:sp>
        <p:nvSpPr>
          <p:cNvPr id="5" name="Footer Placeholder 4"/>
          <p:cNvSpPr>
            <a:spLocks noGrp="1"/>
          </p:cNvSpPr>
          <p:nvPr>
            <p:ph type="ftr" sz="quarter" idx="11"/>
          </p:nvPr>
        </p:nvSpPr>
        <p:spPr>
          <a:xfrm>
            <a:off x="2971800" y="6356350"/>
            <a:ext cx="3276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538" y="273051"/>
            <a:ext cx="511126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35"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4712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66"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66"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2050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6164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
            <a:ext cx="671732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41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FC0F044-0096-6B4D-8311-4CC3AE1A7DC4}" type="datetime1">
              <a:rPr lang="en-US" smtClean="0"/>
              <a:t>3/30/16</a:t>
            </a:fld>
            <a:endParaRPr lang="en-US"/>
          </a:p>
        </p:txBody>
      </p:sp>
      <p:sp>
        <p:nvSpPr>
          <p:cNvPr id="6" name="Footer Placeholder 5"/>
          <p:cNvSpPr>
            <a:spLocks noGrp="1"/>
          </p:cNvSpPr>
          <p:nvPr>
            <p:ph type="ftr" sz="quarter" idx="11"/>
          </p:nvPr>
        </p:nvSpPr>
        <p:spPr>
          <a:xfrm>
            <a:off x="3124200" y="6126164"/>
            <a:ext cx="2895600" cy="731836"/>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A721BC7-FAD3-0445-B6D9-0A35598FFAA2}" type="datetime1">
              <a:rPr lang="en-US" smtClean="0"/>
              <a:t>3/30/16</a:t>
            </a:fld>
            <a:endParaRPr lang="en-US"/>
          </a:p>
        </p:txBody>
      </p:sp>
      <p:sp>
        <p:nvSpPr>
          <p:cNvPr id="8" name="Footer Placeholder 7"/>
          <p:cNvSpPr>
            <a:spLocks noGrp="1"/>
          </p:cNvSpPr>
          <p:nvPr>
            <p:ph type="ftr" sz="quarter" idx="11"/>
          </p:nvPr>
        </p:nvSpPr>
        <p:spPr>
          <a:xfrm>
            <a:off x="2971800" y="6356350"/>
            <a:ext cx="3276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3ABEDBB-4F23-5643-B223-1CE2FBC159A2}" type="datetime1">
              <a:rPr lang="en-US" smtClean="0"/>
              <a:t>3/30/16</a:t>
            </a:fld>
            <a:endParaRPr lang="en-US"/>
          </a:p>
        </p:txBody>
      </p:sp>
      <p:sp>
        <p:nvSpPr>
          <p:cNvPr id="4" name="Footer Placeholder 3"/>
          <p:cNvSpPr>
            <a:spLocks noGrp="1"/>
          </p:cNvSpPr>
          <p:nvPr>
            <p:ph type="ftr" sz="quarter" idx="11"/>
          </p:nvPr>
        </p:nvSpPr>
        <p:spPr>
          <a:xfrm>
            <a:off x="2971800" y="6356350"/>
            <a:ext cx="3276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0CD8893-EDF6-C74C-A2D1-208E63D488BF}" type="datetime1">
              <a:rPr lang="en-US" smtClean="0"/>
              <a:t>3/30/16</a:t>
            </a:fld>
            <a:endParaRPr lang="en-US"/>
          </a:p>
        </p:txBody>
      </p:sp>
      <p:sp>
        <p:nvSpPr>
          <p:cNvPr id="3" name="Footer Placeholder 2"/>
          <p:cNvSpPr>
            <a:spLocks noGrp="1"/>
          </p:cNvSpPr>
          <p:nvPr>
            <p:ph type="ftr" sz="quarter" idx="11"/>
          </p:nvPr>
        </p:nvSpPr>
        <p:spPr>
          <a:xfrm>
            <a:off x="2971800" y="6356350"/>
            <a:ext cx="3276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E47BE6F-39AD-AD45-A882-B6FFCFB1797F}" type="datetime1">
              <a:rPr lang="en-US" smtClean="0"/>
              <a:t>3/30/16</a:t>
            </a:fld>
            <a:endParaRPr lang="en-US"/>
          </a:p>
        </p:txBody>
      </p:sp>
      <p:sp>
        <p:nvSpPr>
          <p:cNvPr id="6" name="Footer Placeholder 5"/>
          <p:cNvSpPr>
            <a:spLocks noGrp="1"/>
          </p:cNvSpPr>
          <p:nvPr>
            <p:ph type="ftr" sz="quarter" idx="11"/>
          </p:nvPr>
        </p:nvSpPr>
        <p:spPr>
          <a:xfrm>
            <a:off x="2971800" y="6356350"/>
            <a:ext cx="3276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44D3ADE-4085-084F-8535-C08D2FCFF3E7}" type="datetime1">
              <a:rPr lang="en-US" smtClean="0"/>
              <a:t>3/30/16</a:t>
            </a:fld>
            <a:endParaRPr lang="en-US"/>
          </a:p>
        </p:txBody>
      </p:sp>
      <p:sp>
        <p:nvSpPr>
          <p:cNvPr id="6" name="Footer Placeholder 5"/>
          <p:cNvSpPr>
            <a:spLocks noGrp="1"/>
          </p:cNvSpPr>
          <p:nvPr>
            <p:ph type="ftr" sz="quarter" idx="11"/>
          </p:nvPr>
        </p:nvSpPr>
        <p:spPr>
          <a:xfrm>
            <a:off x="2971800" y="6356350"/>
            <a:ext cx="3276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14D140F-FAA0-C545-8974-3212AC4573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4D140F-FAA0-C545-8974-3212AC457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FCADC0B-3567-E64D-ADB4-FB324D150055}"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6C69E47-B208-46DD-B9B6-FEC31780B07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4938206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6200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7" name="Rectangle 11"/>
          <p:cNvSpPr>
            <a:spLocks noChangeArrowheads="1"/>
          </p:cNvSpPr>
          <p:nvPr/>
        </p:nvSpPr>
        <p:spPr bwMode="auto">
          <a:xfrm>
            <a:off x="0" y="0"/>
            <a:ext cx="9144000" cy="762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800" smtClean="0">
              <a:solidFill>
                <a:srgbClr val="000000"/>
              </a:solidFill>
              <a:latin typeface="Times New Roman" charset="0"/>
              <a:ea typeface="ＭＳ Ｐゴシック" charset="0"/>
              <a:cs typeface="ＭＳ Ｐゴシック" charset="0"/>
            </a:endParaRPr>
          </a:p>
        </p:txBody>
      </p:sp>
      <p:pic>
        <p:nvPicPr>
          <p:cNvPr id="1028" name="Picture 17" descr="ALPHA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508" y="66676"/>
            <a:ext cx="8763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99977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6pPr>
      <a:lvl7pPr marL="9144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7pPr>
      <a:lvl8pPr marL="13716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8pPr>
      <a:lvl9pPr marL="18288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chemeClr val="accent1"/>
        </a:buClr>
        <a:buFont typeface="Wingdings" charset="0"/>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jpeg"/><Relationship Id="rId12" Type="http://schemas.openxmlformats.org/officeDocument/2006/relationships/image" Target="../media/image9.png"/><Relationship Id="rId13" Type="http://schemas.openxmlformats.org/officeDocument/2006/relationships/image" Target="../media/image10.png"/><Relationship Id="rId1" Type="http://schemas.microsoft.com/office/2007/relationships/media" Target="../media/media1.wmv"/><Relationship Id="rId2" Type="http://schemas.openxmlformats.org/officeDocument/2006/relationships/video" Target="../media/media1.wmv"/><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42.png"/><Relationship Id="rId1" Type="http://schemas.microsoft.com/office/2007/relationships/media" Target="../media/media4.wmv"/><Relationship Id="rId2" Type="http://schemas.openxmlformats.org/officeDocument/2006/relationships/video" Target="../media/media4.wmv"/></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oleObject" Target="../embeddings/oleObject8.bin"/><Relationship Id="rId8" Type="http://schemas.openxmlformats.org/officeDocument/2006/relationships/image" Target="../media/image49.emf"/><Relationship Id="rId9" Type="http://schemas.openxmlformats.org/officeDocument/2006/relationships/image" Target="../media/image53.emf"/><Relationship Id="rId10" Type="http://schemas.openxmlformats.org/officeDocument/2006/relationships/image" Target="../media/image54.emf"/><Relationship Id="rId1" Type="http://schemas.openxmlformats.org/officeDocument/2006/relationships/vmlDrawing" Target="../drawings/vmlDrawing5.vml"/><Relationship Id="rId2"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4.wmf"/><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1.png"/><Relationship Id="rId6" Type="http://schemas.openxmlformats.org/officeDocument/2006/relationships/oleObject" Target="../embeddings/oleObject2.bin"/><Relationship Id="rId7" Type="http://schemas.openxmlformats.org/officeDocument/2006/relationships/image" Target="../media/image12.png"/><Relationship Id="rId8" Type="http://schemas.openxmlformats.org/officeDocument/2006/relationships/image" Target="../media/image15.png"/><Relationship Id="rId9" Type="http://schemas.openxmlformats.org/officeDocument/2006/relationships/oleObject" Target="../embeddings/oleObject3.bin"/><Relationship Id="rId10" Type="http://schemas.openxmlformats.org/officeDocument/2006/relationships/image" Target="../media/image13.wmf"/></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8.tiff"/><Relationship Id="rId5"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video" Target="../media/media5.avi"/><Relationship Id="rId4" Type="http://schemas.openxmlformats.org/officeDocument/2006/relationships/slideLayout" Target="../slideLayouts/slideLayout12.xml"/><Relationship Id="rId5" Type="http://schemas.openxmlformats.org/officeDocument/2006/relationships/notesSlide" Target="../notesSlides/notesSlide20.xml"/><Relationship Id="rId6" Type="http://schemas.openxmlformats.org/officeDocument/2006/relationships/image" Target="../media/image61.png"/><Relationship Id="rId7" Type="http://schemas.openxmlformats.org/officeDocument/2006/relationships/oleObject" Target="../embeddings/oleObject9.bin"/><Relationship Id="rId8" Type="http://schemas.openxmlformats.org/officeDocument/2006/relationships/image" Target="../media/image60.emf"/><Relationship Id="rId1" Type="http://schemas.openxmlformats.org/officeDocument/2006/relationships/vmlDrawing" Target="../drawings/vmlDrawing6.vml"/><Relationship Id="rId2" Type="http://schemas.microsoft.com/office/2007/relationships/media" Target="../media/media5.avi"/></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65.tiff"/><Relationship Id="rId4" Type="http://schemas.openxmlformats.org/officeDocument/2006/relationships/oleObject" Target="../embeddings/oleObject10.bin"/><Relationship Id="rId5" Type="http://schemas.openxmlformats.org/officeDocument/2006/relationships/image" Target="../media/image63.emf"/><Relationship Id="rId6" Type="http://schemas.openxmlformats.org/officeDocument/2006/relationships/oleObject" Target="../embeddings/oleObject11.bin"/><Relationship Id="rId7" Type="http://schemas.openxmlformats.org/officeDocument/2006/relationships/image" Target="../media/image64.emf"/><Relationship Id="rId1" Type="http://schemas.openxmlformats.org/officeDocument/2006/relationships/vmlDrawing" Target="../drawings/vmlDrawing7.vml"/><Relationship Id="rId2"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6.tiff"/></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image" Target="../media/image67.tiff"/></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tiff"/><Relationship Id="rId1" Type="http://schemas.openxmlformats.org/officeDocument/2006/relationships/slideLayout" Target="../slideLayouts/slideLayout13.xml"/><Relationship Id="rId2"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hyperlink" Target="http://alpha.web.cern.ch/" TargetMode="External"/><Relationship Id="rId5" Type="http://schemas.openxmlformats.org/officeDocument/2006/relationships/image" Target="../media/image17.png"/><Relationship Id="rId6" Type="http://schemas.openxmlformats.org/officeDocument/2006/relationships/oleObject" Target="../embeddings/oleObject5.bin"/><Relationship Id="rId7" Type="http://schemas.openxmlformats.org/officeDocument/2006/relationships/image" Target="../media/image16.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6" Type="http://schemas.openxmlformats.org/officeDocument/2006/relationships/image" Target="../media/image400.png"/><Relationship Id="rId7" Type="http://schemas.openxmlformats.org/officeDocument/2006/relationships/image" Target="../media/image410.png"/><Relationship Id="rId8" Type="http://schemas.openxmlformats.org/officeDocument/2006/relationships/oleObject" Target="../embeddings/oleObject12.bin"/><Relationship Id="rId9" Type="http://schemas.openxmlformats.org/officeDocument/2006/relationships/image" Target="../media/image74.emf"/><Relationship Id="rId10" Type="http://schemas.openxmlformats.org/officeDocument/2006/relationships/oleObject" Target="../embeddings/oleObject13.bin"/><Relationship Id="rId11" Type="http://schemas.openxmlformats.org/officeDocument/2006/relationships/image" Target="../media/image75.emf"/><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6.TIF"/><Relationship Id="rId4" Type="http://schemas.openxmlformats.org/officeDocument/2006/relationships/image" Target="../media/image77.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80.TIF"/><Relationship Id="rId4" Type="http://schemas.openxmlformats.org/officeDocument/2006/relationships/image" Target="../media/image81.TIF"/><Relationship Id="rId5" Type="http://schemas.openxmlformats.org/officeDocument/2006/relationships/image" Target="../media/image82.TIF"/><Relationship Id="rId7" Type="http://schemas.openxmlformats.org/officeDocument/2006/relationships/image" Target="../media/image370.png"/><Relationship Id="rId8" Type="http://schemas.openxmlformats.org/officeDocument/2006/relationships/image" Target="../media/image350.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80.TIF"/><Relationship Id="rId8" Type="http://schemas.openxmlformats.org/officeDocument/2006/relationships/image" Target="../media/image350.png"/><Relationship Id="rId7" Type="http://schemas.openxmlformats.org/officeDocument/2006/relationships/image" Target="../media/image370.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83.tiff"/><Relationship Id="rId4" Type="http://schemas.openxmlformats.org/officeDocument/2006/relationships/image" Target="../media/image84.tiff"/><Relationship Id="rId5"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7.emf"/></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image" Target="../media/image28.wmf"/><Relationship Id="rId1" Type="http://schemas.openxmlformats.org/officeDocument/2006/relationships/vmlDrawing" Target="../drawings/vmlDrawing3.vml"/><Relationship Id="rId2" Type="http://schemas.microsoft.com/office/2007/relationships/media" Target="../media/media2.wmv"/><Relationship Id="rId3" Type="http://schemas.openxmlformats.org/officeDocument/2006/relationships/video" Target="../media/media2.wmv"/><Relationship Id="rId4" Type="http://schemas.microsoft.com/office/2007/relationships/media" Target="../media/media3.wmv"/><Relationship Id="rId5" Type="http://schemas.openxmlformats.org/officeDocument/2006/relationships/video" Target="../media/media3.wmv"/><Relationship Id="rId6" Type="http://schemas.openxmlformats.org/officeDocument/2006/relationships/slideLayout" Target="../slideLayouts/slideLayout2.xml"/><Relationship Id="rId7" Type="http://schemas.openxmlformats.org/officeDocument/2006/relationships/notesSlide" Target="../notesSlides/notesSlide7.xml"/><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188583" y="3860812"/>
            <a:ext cx="2667000" cy="587376"/>
          </a:xfrm>
        </p:spPr>
        <p:txBody>
          <a:bodyPr>
            <a:normAutofit fontScale="90000"/>
          </a:bodyPr>
          <a:lstStyle/>
          <a:p>
            <a:r>
              <a:rPr lang="en-US" sz="1800" dirty="0"/>
              <a:t>The </a:t>
            </a:r>
            <a:r>
              <a:rPr lang="en-US" sz="1800" b="1" dirty="0"/>
              <a:t>ALPHA </a:t>
            </a:r>
            <a:r>
              <a:rPr lang="en-US" sz="1800" dirty="0"/>
              <a:t>Collaboration</a:t>
            </a:r>
            <a:br>
              <a:rPr lang="en-US" sz="1800" dirty="0"/>
            </a:br>
            <a:r>
              <a:rPr lang="en-US" sz="1800" dirty="0"/>
              <a:t>16 Institutions, ~40 researchers</a:t>
            </a:r>
            <a:br>
              <a:rPr lang="en-US" sz="1800" dirty="0"/>
            </a:br>
            <a:endParaRPr lang="en-US" sz="1800" dirty="0" smtClean="0"/>
          </a:p>
        </p:txBody>
      </p:sp>
      <p:pic>
        <p:nvPicPr>
          <p:cNvPr id="24" name="BotS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8226177" y="0"/>
            <a:ext cx="665590" cy="952083"/>
          </a:xfrm>
          <a:prstGeom prst="rect">
            <a:avLst/>
          </a:prstGeom>
        </p:spPr>
      </p:pic>
      <p:pic>
        <p:nvPicPr>
          <p:cNvPr id="26" name="Picture 25" descr="Left Side Logos.png"/>
          <p:cNvPicPr>
            <a:picLocks noChangeAspect="1"/>
          </p:cNvPicPr>
          <p:nvPr/>
        </p:nvPicPr>
        <p:blipFill>
          <a:blip r:embed="rId6" cstate="print">
            <a:clrChange>
              <a:clrFrom>
                <a:srgbClr val="FFFFFF"/>
              </a:clrFrom>
              <a:clrTo>
                <a:srgbClr val="FFFFFF">
                  <a:alpha val="0"/>
                </a:srgbClr>
              </a:clrTo>
            </a:clrChange>
          </a:blip>
          <a:stretch>
            <a:fillRect/>
          </a:stretch>
        </p:blipFill>
        <p:spPr>
          <a:xfrm>
            <a:off x="130165" y="896645"/>
            <a:ext cx="803171" cy="5317724"/>
          </a:xfrm>
          <a:prstGeom prst="rect">
            <a:avLst/>
          </a:prstGeom>
        </p:spPr>
      </p:pic>
      <p:pic>
        <p:nvPicPr>
          <p:cNvPr id="27" name="Picture 26" descr="Right Side Logo.png"/>
          <p:cNvPicPr>
            <a:picLocks noChangeAspect="1"/>
          </p:cNvPicPr>
          <p:nvPr/>
        </p:nvPicPr>
        <p:blipFill>
          <a:blip r:embed="rId7" cstate="print">
            <a:clrChange>
              <a:clrFrom>
                <a:srgbClr val="FFFFFF"/>
              </a:clrFrom>
              <a:clrTo>
                <a:srgbClr val="FFFFFF">
                  <a:alpha val="0"/>
                </a:srgbClr>
              </a:clrTo>
            </a:clrChange>
          </a:blip>
          <a:stretch>
            <a:fillRect/>
          </a:stretch>
        </p:blipFill>
        <p:spPr>
          <a:xfrm>
            <a:off x="8270798" y="932155"/>
            <a:ext cx="873202" cy="5295716"/>
          </a:xfrm>
          <a:prstGeom prst="rect">
            <a:avLst/>
          </a:prstGeom>
        </p:spPr>
      </p:pic>
      <p:pic>
        <p:nvPicPr>
          <p:cNvPr id="270338" name="Picture 2"/>
          <p:cNvPicPr>
            <a:picLocks noChangeAspect="1" noChangeArrowheads="1"/>
          </p:cNvPicPr>
          <p:nvPr/>
        </p:nvPicPr>
        <p:blipFill>
          <a:blip r:embed="rId8" cstate="print"/>
          <a:srcRect/>
          <a:stretch>
            <a:fillRect/>
          </a:stretch>
        </p:blipFill>
        <p:spPr bwMode="auto">
          <a:xfrm>
            <a:off x="0" y="0"/>
            <a:ext cx="1175042" cy="855895"/>
          </a:xfrm>
          <a:prstGeom prst="rect">
            <a:avLst/>
          </a:prstGeom>
          <a:noFill/>
          <a:ln w="9525">
            <a:noFill/>
            <a:miter lim="800000"/>
            <a:headEnd/>
            <a:tailEnd/>
          </a:ln>
        </p:spPr>
      </p:pic>
      <p:pic>
        <p:nvPicPr>
          <p:cNvPr id="2" name="Picture 1"/>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609600" y="4602271"/>
            <a:ext cx="3126425" cy="2247900"/>
          </a:xfrm>
          <a:prstGeom prst="rect">
            <a:avLst/>
          </a:prstGeom>
        </p:spPr>
      </p:pic>
      <p:sp>
        <p:nvSpPr>
          <p:cNvPr id="3" name="TextBox 2"/>
          <p:cNvSpPr txBox="1"/>
          <p:nvPr/>
        </p:nvSpPr>
        <p:spPr>
          <a:xfrm>
            <a:off x="3902203" y="6326951"/>
            <a:ext cx="1483674" cy="523220"/>
          </a:xfrm>
          <a:prstGeom prst="rect">
            <a:avLst/>
          </a:prstGeom>
          <a:noFill/>
        </p:spPr>
        <p:txBody>
          <a:bodyPr wrap="none" rtlCol="0">
            <a:spAutoFit/>
          </a:bodyPr>
          <a:lstStyle/>
          <a:p>
            <a:pPr algn="ctr"/>
            <a:r>
              <a:rPr lang="en-US" sz="1400" dirty="0" smtClean="0"/>
              <a:t>US support:</a:t>
            </a:r>
          </a:p>
          <a:p>
            <a:pPr algn="ctr"/>
            <a:r>
              <a:rPr lang="en-US" sz="1400" dirty="0" smtClean="0"/>
              <a:t>DOE</a:t>
            </a:r>
            <a:r>
              <a:rPr lang="en-US" sz="1400" dirty="0"/>
              <a:t> </a:t>
            </a:r>
            <a:r>
              <a:rPr lang="en-US" sz="1400" dirty="0" smtClean="0"/>
              <a:t> OFES &amp; NSF</a:t>
            </a:r>
            <a:endParaRPr lang="en-US" sz="1400" dirty="0"/>
          </a:p>
        </p:txBody>
      </p:sp>
      <p:sp>
        <p:nvSpPr>
          <p:cNvPr id="10" name="Rectangle 2"/>
          <p:cNvSpPr txBox="1">
            <a:spLocks noChangeArrowheads="1"/>
          </p:cNvSpPr>
          <p:nvPr/>
        </p:nvSpPr>
        <p:spPr>
          <a:xfrm>
            <a:off x="1175041" y="152400"/>
            <a:ext cx="7206959"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3200" kern="1200">
                <a:solidFill>
                  <a:schemeClr val="tx1"/>
                </a:solidFill>
                <a:latin typeface="+mj-lt"/>
                <a:ea typeface="+mj-ea"/>
                <a:cs typeface="+mj-cs"/>
              </a:defRPr>
            </a:lvl1pPr>
          </a:lstStyle>
          <a:p>
            <a:r>
              <a:rPr lang="en-US" sz="4000" dirty="0" smtClean="0"/>
              <a:t>Plasma </a:t>
            </a:r>
            <a:r>
              <a:rPr lang="en-US" sz="4000" dirty="0"/>
              <a:t>Techniques Enabling CPT and Gravity Tests with </a:t>
            </a:r>
            <a:r>
              <a:rPr lang="en-US" sz="4000" dirty="0" err="1"/>
              <a:t>Antihydrogen</a:t>
            </a:r>
            <a:endParaRPr lang="en-US" sz="4000" dirty="0" smtClean="0"/>
          </a:p>
        </p:txBody>
      </p:sp>
      <p:sp>
        <p:nvSpPr>
          <p:cNvPr id="11" name="Rectangle 10"/>
          <p:cNvSpPr/>
          <p:nvPr/>
        </p:nvSpPr>
        <p:spPr>
          <a:xfrm>
            <a:off x="2006600" y="2881581"/>
            <a:ext cx="4572000" cy="544765"/>
          </a:xfrm>
          <a:prstGeom prst="rect">
            <a:avLst/>
          </a:prstGeom>
        </p:spPr>
        <p:txBody>
          <a:bodyPr>
            <a:spAutoFit/>
          </a:bodyPr>
          <a:lstStyle/>
          <a:p>
            <a:pPr algn="ctr">
              <a:lnSpc>
                <a:spcPct val="80000"/>
              </a:lnSpc>
            </a:pPr>
            <a:r>
              <a:rPr lang="en-US" dirty="0"/>
              <a:t>Jonathan </a:t>
            </a:r>
            <a:r>
              <a:rPr lang="en-US" dirty="0" err="1"/>
              <a:t>Wurtele</a:t>
            </a:r>
            <a:endParaRPr lang="en-US" dirty="0"/>
          </a:p>
          <a:p>
            <a:pPr algn="ctr">
              <a:lnSpc>
                <a:spcPct val="80000"/>
              </a:lnSpc>
            </a:pPr>
            <a:r>
              <a:rPr lang="en-US" dirty="0" err="1" smtClean="0"/>
              <a:t>U.C.Berkeley</a:t>
            </a:r>
            <a:endParaRPr lang="en-US" dirty="0"/>
          </a:p>
        </p:txBody>
      </p:sp>
      <p:pic>
        <p:nvPicPr>
          <p:cNvPr id="1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789125" y="2403070"/>
            <a:ext cx="2293060" cy="1457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descr="E:\Users\Joel\Documents\TEXT\Publicity\Hbar Trapping\Glossy Photos\ALPHA-cover-halfCMYK.jpg"/>
          <p:cNvPicPr>
            <a:picLocks noChangeAspect="1" noChangeArrowheads="1"/>
          </p:cNvPicPr>
          <p:nvPr/>
        </p:nvPicPr>
        <p:blipFill>
          <a:blip r:embed="rId11" cstate="print"/>
          <a:srcRect/>
          <a:stretch>
            <a:fillRect/>
          </a:stretch>
        </p:blipFill>
        <p:spPr bwMode="auto">
          <a:xfrm>
            <a:off x="6164485" y="4267200"/>
            <a:ext cx="1859171" cy="2405986"/>
          </a:xfrm>
          <a:prstGeom prst="rect">
            <a:avLst/>
          </a:prstGeom>
          <a:noFill/>
        </p:spPr>
      </p:pic>
      <p:sp>
        <p:nvSpPr>
          <p:cNvPr id="4" name="Slide Number Placeholder 3"/>
          <p:cNvSpPr>
            <a:spLocks noGrp="1"/>
          </p:cNvSpPr>
          <p:nvPr>
            <p:ph type="sldNum" sz="quarter" idx="12"/>
          </p:nvPr>
        </p:nvSpPr>
        <p:spPr/>
        <p:txBody>
          <a:bodyPr/>
          <a:lstStyle/>
          <a:p>
            <a:fld id="{714D140F-FAA0-C545-8974-3212AC45737A}" type="slidenum">
              <a:rPr lang="en-US" smtClean="0"/>
              <a:pPr/>
              <a:t>1</a:t>
            </a:fld>
            <a:endParaRPr lang="en-US"/>
          </a:p>
        </p:txBody>
      </p:sp>
      <p:sp>
        <p:nvSpPr>
          <p:cNvPr id="5" name="TextBox 4"/>
          <p:cNvSpPr txBox="1"/>
          <p:nvPr/>
        </p:nvSpPr>
        <p:spPr>
          <a:xfrm>
            <a:off x="1537623" y="1295400"/>
            <a:ext cx="6082377" cy="1384995"/>
          </a:xfrm>
          <a:prstGeom prst="rect">
            <a:avLst/>
          </a:prstGeom>
          <a:noFill/>
        </p:spPr>
        <p:txBody>
          <a:bodyPr wrap="square" rtlCol="0">
            <a:spAutoFit/>
          </a:bodyPr>
          <a:lstStyle/>
          <a:p>
            <a:pPr algn="ctr"/>
            <a:r>
              <a:rPr lang="en-US" sz="2800" dirty="0" smtClean="0"/>
              <a:t>Symposium in Honor of Nat </a:t>
            </a:r>
            <a:r>
              <a:rPr lang="en-US" sz="2800" dirty="0" err="1" smtClean="0"/>
              <a:t>Fisch</a:t>
            </a:r>
            <a:endParaRPr lang="en-US" sz="2800" dirty="0" smtClean="0"/>
          </a:p>
          <a:p>
            <a:pPr algn="ctr"/>
            <a:r>
              <a:rPr lang="en-US" sz="2800" dirty="0" smtClean="0"/>
              <a:t>Solved and Unsolved Problems in</a:t>
            </a:r>
          </a:p>
          <a:p>
            <a:pPr algn="ctr"/>
            <a:r>
              <a:rPr lang="en-US" sz="2800" dirty="0" smtClean="0"/>
              <a:t>Plasma Physics</a:t>
            </a:r>
            <a:endParaRPr lang="en-US" sz="2800" dirty="0"/>
          </a:p>
        </p:txBody>
      </p:sp>
      <p:pic>
        <p:nvPicPr>
          <p:cNvPr id="1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4332" y="2314588"/>
            <a:ext cx="1684251"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36025" y="4627671"/>
            <a:ext cx="1921979" cy="134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5679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0000"/>
                </a:solidFill>
              </a:rPr>
              <a:t>The Problem</a:t>
            </a:r>
            <a:endParaRPr lang="en-US" dirty="0">
              <a:solidFill>
                <a:srgbClr val="FF0000"/>
              </a:solidFill>
            </a:endParaRPr>
          </a:p>
        </p:txBody>
      </p:sp>
      <p:sp>
        <p:nvSpPr>
          <p:cNvPr id="6" name="Content Placeholder 5"/>
          <p:cNvSpPr>
            <a:spLocks noGrp="1"/>
          </p:cNvSpPr>
          <p:nvPr>
            <p:ph idx="1"/>
          </p:nvPr>
        </p:nvSpPr>
        <p:spPr>
          <a:xfrm>
            <a:off x="431800" y="1447800"/>
            <a:ext cx="8229600" cy="4800600"/>
          </a:xfrm>
        </p:spPr>
        <p:txBody>
          <a:bodyPr>
            <a:normAutofit lnSpcReduction="10000"/>
          </a:bodyPr>
          <a:lstStyle/>
          <a:p>
            <a:r>
              <a:rPr lang="en-US" dirty="0" smtClean="0"/>
              <a:t>Formation of </a:t>
            </a:r>
            <a:r>
              <a:rPr lang="en-US" dirty="0" err="1" smtClean="0"/>
              <a:t>antihydrogen</a:t>
            </a:r>
            <a:r>
              <a:rPr lang="en-US" dirty="0" smtClean="0"/>
              <a:t> is a 3-body process.  </a:t>
            </a:r>
          </a:p>
          <a:p>
            <a:r>
              <a:rPr lang="en-US" dirty="0" err="1"/>
              <a:t>Antihydrogen</a:t>
            </a:r>
            <a:r>
              <a:rPr lang="en-US" dirty="0"/>
              <a:t> must have KE&lt;~.5K to be </a:t>
            </a:r>
            <a:r>
              <a:rPr lang="en-US" dirty="0" smtClean="0"/>
              <a:t>trapped.</a:t>
            </a:r>
            <a:endParaRPr lang="en-US" dirty="0"/>
          </a:p>
          <a:p>
            <a:endParaRPr lang="en-US" dirty="0" smtClean="0"/>
          </a:p>
          <a:p>
            <a:endParaRPr lang="en-US" dirty="0"/>
          </a:p>
          <a:p>
            <a:endParaRPr lang="en-US" dirty="0" smtClean="0"/>
          </a:p>
          <a:p>
            <a:endParaRPr lang="en-US" dirty="0"/>
          </a:p>
          <a:p>
            <a:r>
              <a:rPr lang="en-US" dirty="0" smtClean="0"/>
              <a:t>Favors high density positrons and low temperature antiprotons. Mixing (e.g., positrons and antiprotons in the same place at the same times) cannot introduce too much energy spread. But It </a:t>
            </a:r>
            <a:r>
              <a:rPr lang="en-US" dirty="0" smtClean="0"/>
              <a:t>does…</a:t>
            </a:r>
          </a:p>
          <a:p>
            <a:pPr marL="0" indent="0">
              <a:buNone/>
            </a:pPr>
            <a:endParaRPr lang="en-US" dirty="0" smtClean="0"/>
          </a:p>
          <a:p>
            <a:r>
              <a:rPr lang="en-US" dirty="0" smtClean="0"/>
              <a:t>We manipulate </a:t>
            </a:r>
            <a:r>
              <a:rPr lang="en-US" dirty="0" smtClean="0"/>
              <a:t>plasma phase space </a:t>
            </a:r>
            <a:r>
              <a:rPr lang="en-US" dirty="0" smtClean="0"/>
              <a:t>to </a:t>
            </a:r>
            <a:r>
              <a:rPr lang="en-US" dirty="0" smtClean="0"/>
              <a:t>solve this problem.</a:t>
            </a:r>
          </a:p>
          <a:p>
            <a:pPr marL="0" indent="0">
              <a:buNone/>
            </a:pPr>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714D140F-FAA0-C545-8974-3212AC45737A}" type="slidenum">
              <a:rPr lang="en-US" smtClean="0"/>
              <a:pPr/>
              <a:t>10</a:t>
            </a:fld>
            <a:endParaRPr lang="en-US"/>
          </a:p>
        </p:txBody>
      </p:sp>
      <p:sp>
        <p:nvSpPr>
          <p:cNvPr id="2" name="Date Placeholder 1"/>
          <p:cNvSpPr>
            <a:spLocks noGrp="1"/>
          </p:cNvSpPr>
          <p:nvPr>
            <p:ph type="dt" sz="half" idx="4294967295"/>
          </p:nvPr>
        </p:nvSpPr>
        <p:spPr>
          <a:xfrm>
            <a:off x="0" y="6356350"/>
            <a:ext cx="2133600" cy="365125"/>
          </a:xfrm>
          <a:prstGeom prst="rect">
            <a:avLst/>
          </a:prstGeom>
        </p:spPr>
        <p:txBody>
          <a:bodyPr/>
          <a:lstStyle/>
          <a:p>
            <a:fld id="{798DD49B-3113-B14B-BA1C-399CDA2189B5}" type="datetime1">
              <a:rPr lang="en-US" smtClean="0"/>
              <a:t>3/30/16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21573048"/>
              </p:ext>
            </p:extLst>
          </p:nvPr>
        </p:nvGraphicFramePr>
        <p:xfrm>
          <a:off x="3209925" y="2514600"/>
          <a:ext cx="2165350" cy="1270000"/>
        </p:xfrm>
        <a:graphic>
          <a:graphicData uri="http://schemas.openxmlformats.org/presentationml/2006/ole">
            <mc:AlternateContent xmlns:mc="http://schemas.openxmlformats.org/markup-compatibility/2006">
              <mc:Choice xmlns:v="urn:schemas-microsoft-com:vml" Requires="v">
                <p:oleObj spid="_x0000_s125060" name="Equation" r:id="rId3" imgW="952500" imgH="558800" progId="Equation.DSMT4">
                  <p:embed/>
                </p:oleObj>
              </mc:Choice>
              <mc:Fallback>
                <p:oleObj name="Equation" r:id="rId3" imgW="952500" imgH="558800" progId="Equation.DSMT4">
                  <p:embed/>
                  <p:pic>
                    <p:nvPicPr>
                      <p:cNvPr id="0" name=""/>
                      <p:cNvPicPr/>
                      <p:nvPr/>
                    </p:nvPicPr>
                    <p:blipFill>
                      <a:blip r:embed="rId4"/>
                      <a:stretch>
                        <a:fillRect/>
                      </a:stretch>
                    </p:blipFill>
                    <p:spPr>
                      <a:xfrm>
                        <a:off x="3209925" y="2514600"/>
                        <a:ext cx="2165350" cy="1270000"/>
                      </a:xfrm>
                      <a:prstGeom prst="rect">
                        <a:avLst/>
                      </a:prstGeom>
                    </p:spPr>
                  </p:pic>
                </p:oleObj>
              </mc:Fallback>
            </mc:AlternateContent>
          </a:graphicData>
        </a:graphic>
      </p:graphicFrame>
    </p:spTree>
    <p:extLst>
      <p:ext uri="{BB962C8B-B14F-4D97-AF65-F5344CB8AC3E}">
        <p14:creationId xmlns:p14="http://schemas.microsoft.com/office/powerpoint/2010/main" val="41553941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381000" y="152400"/>
            <a:ext cx="8839200" cy="1143000"/>
          </a:xfrm>
          <a:prstGeom prst="rect">
            <a:avLst/>
          </a:prstGeom>
        </p:spPr>
        <p:txBody>
          <a:bodyPr>
            <a:noAutofit/>
          </a:bodyPr>
          <a:lstStyle>
            <a:lvl1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6pPr>
            <a:lvl7pPr marL="9144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7pPr>
            <a:lvl8pPr marL="13716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8pPr>
            <a:lvl9pPr marL="1828800" algn="ctr" rtl="0" fontAlgn="base">
              <a:spcBef>
                <a:spcPct val="0"/>
              </a:spcBef>
              <a:spcAft>
                <a:spcPct val="0"/>
              </a:spcAft>
              <a:defRPr kumimoji="1" sz="4400" b="1">
                <a:solidFill>
                  <a:schemeClr val="bg1"/>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9pPr>
          </a:lstStyle>
          <a:p>
            <a:pPr defTabSz="457200"/>
            <a:r>
              <a:rPr lang="en-US" sz="2800" b="0" dirty="0" smtClean="0">
                <a:solidFill>
                  <a:schemeClr val="tx1"/>
                </a:solidFill>
                <a:latin typeface="Times New Roman"/>
                <a:ea typeface="ＭＳ Ｐゴシック"/>
                <a:cs typeface="ＭＳ Ｐゴシック"/>
              </a:rPr>
              <a:t>ALPHA Plasma </a:t>
            </a:r>
            <a:r>
              <a:rPr lang="en-US" sz="2800" b="0" dirty="0">
                <a:solidFill>
                  <a:schemeClr val="tx1"/>
                </a:solidFill>
                <a:latin typeface="Times New Roman"/>
                <a:ea typeface="ＭＳ Ｐゴシック"/>
                <a:cs typeface="ＭＳ Ｐゴシック"/>
              </a:rPr>
              <a:t>and </a:t>
            </a:r>
            <a:r>
              <a:rPr lang="en-US" sz="2800" b="0" dirty="0" err="1" smtClean="0">
                <a:solidFill>
                  <a:schemeClr val="tx1"/>
                </a:solidFill>
                <a:latin typeface="Times New Roman"/>
                <a:ea typeface="ＭＳ Ｐゴシック"/>
                <a:cs typeface="ＭＳ Ｐゴシック"/>
              </a:rPr>
              <a:t>Antihydrogen</a:t>
            </a:r>
            <a:r>
              <a:rPr lang="en-US" sz="2800" b="0" dirty="0" smtClean="0">
                <a:solidFill>
                  <a:schemeClr val="tx1"/>
                </a:solidFill>
                <a:latin typeface="Times New Roman"/>
                <a:ea typeface="ＭＳ Ｐゴシック"/>
                <a:cs typeface="ＭＳ Ｐゴシック"/>
              </a:rPr>
              <a:t>  Manipulations   </a:t>
            </a:r>
            <a:r>
              <a:rPr lang="en-US" sz="2800" b="0" dirty="0">
                <a:solidFill>
                  <a:schemeClr val="tx1"/>
                </a:solidFill>
                <a:latin typeface="Times New Roman"/>
                <a:ea typeface="ＭＳ Ｐゴシック"/>
                <a:cs typeface="ＭＳ Ｐゴシック"/>
              </a:rPr>
              <a:t/>
            </a:r>
            <a:br>
              <a:rPr lang="en-US" sz="2800" b="0" dirty="0">
                <a:solidFill>
                  <a:schemeClr val="tx1"/>
                </a:solidFill>
                <a:latin typeface="Times New Roman"/>
                <a:ea typeface="ＭＳ Ｐゴシック"/>
                <a:cs typeface="ＭＳ Ｐゴシック"/>
              </a:rPr>
            </a:br>
            <a:endParaRPr lang="en-US" sz="2800" b="0" dirty="0">
              <a:solidFill>
                <a:schemeClr val="tx1"/>
              </a:solidFill>
              <a:latin typeface="Times New Roman"/>
              <a:ea typeface="ＭＳ Ｐゴシック"/>
              <a:cs typeface="ＭＳ Ｐゴシック"/>
            </a:endParaRPr>
          </a:p>
          <a:p>
            <a:pPr defTabSz="457200"/>
            <a:endParaRPr lang="en-US" sz="2000" b="0" dirty="0">
              <a:solidFill>
                <a:schemeClr val="tx1"/>
              </a:solidFill>
              <a:latin typeface="Times New Roman"/>
              <a:ea typeface="ＭＳ Ｐゴシック"/>
              <a:cs typeface="ＭＳ Ｐゴシック"/>
            </a:endParaRPr>
          </a:p>
        </p:txBody>
      </p:sp>
      <p:sp>
        <p:nvSpPr>
          <p:cNvPr id="4" name="Content Placeholder 8"/>
          <p:cNvSpPr txBox="1">
            <a:spLocks/>
          </p:cNvSpPr>
          <p:nvPr/>
        </p:nvSpPr>
        <p:spPr>
          <a:xfrm>
            <a:off x="76200" y="808037"/>
            <a:ext cx="9067800" cy="5364163"/>
          </a:xfrm>
          <a:prstGeom prst="rect">
            <a:avLst/>
          </a:prstGeom>
        </p:spPr>
        <p:txBody>
          <a:bodyPr>
            <a:normAutofit lnSpcReduction="10000"/>
          </a:bodyPr>
          <a:lstStyle>
            <a:lvl1pPr marL="342900" indent="-342900" algn="l" rtl="0" eaLnBrk="0" fontAlgn="base" hangingPunct="0">
              <a:spcBef>
                <a:spcPct val="20000"/>
              </a:spcBef>
              <a:spcAft>
                <a:spcPct val="0"/>
              </a:spcAft>
              <a:buClr>
                <a:schemeClr val="accent1"/>
              </a:buClr>
              <a:buFont typeface="Wingdings" charset="0"/>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defTabSz="457200" eaLnBrk="1" fontAlgn="auto" hangingPunct="1">
              <a:spcBef>
                <a:spcPts val="0"/>
              </a:spcBef>
              <a:spcAft>
                <a:spcPts val="0"/>
              </a:spcAft>
              <a:buClr>
                <a:srgbClr val="00CC99"/>
              </a:buClr>
              <a:buFont typeface="Arial"/>
              <a:buChar char="•"/>
            </a:pPr>
            <a:r>
              <a:rPr lang="en-US" sz="2400" dirty="0" err="1" smtClean="0">
                <a:solidFill>
                  <a:srgbClr val="008000"/>
                </a:solidFill>
                <a:latin typeface="Times New Roman"/>
                <a:ea typeface="ＭＳ Ｐゴシック"/>
                <a:cs typeface="ＭＳ Ｐゴシック"/>
              </a:rPr>
              <a:t>Radiative</a:t>
            </a:r>
            <a:r>
              <a:rPr lang="en-US" sz="2400" dirty="0" smtClean="0">
                <a:solidFill>
                  <a:srgbClr val="008000"/>
                </a:solidFill>
                <a:latin typeface="Times New Roman"/>
                <a:ea typeface="ＭＳ Ｐゴシック"/>
                <a:cs typeface="ＭＳ Ｐゴシック"/>
              </a:rPr>
              <a:t> Cooling: </a:t>
            </a:r>
            <a:r>
              <a:rPr lang="en-US" sz="2400" dirty="0" smtClean="0">
                <a:latin typeface="Times New Roman"/>
                <a:ea typeface="ＭＳ Ｐゴシック"/>
                <a:cs typeface="ＭＳ Ｐゴシック"/>
              </a:rPr>
              <a:t>Electrons and Positrons</a:t>
            </a:r>
            <a:endParaRPr lang="en-US" sz="2400" dirty="0">
              <a:latin typeface="Times New Roman"/>
              <a:ea typeface="ＭＳ Ｐゴシック"/>
              <a:cs typeface="ＭＳ Ｐゴシック"/>
            </a:endParaRPr>
          </a:p>
          <a:p>
            <a:pPr marL="0" lvl="0" indent="0" defTabSz="457200" eaLnBrk="1" fontAlgn="auto" hangingPunct="1">
              <a:spcBef>
                <a:spcPts val="0"/>
              </a:spcBef>
              <a:spcAft>
                <a:spcPts val="0"/>
              </a:spcAft>
              <a:buClr>
                <a:srgbClr val="00CC99"/>
              </a:buClr>
              <a:buFont typeface="Arial"/>
              <a:buChar char="•"/>
            </a:pPr>
            <a:r>
              <a:rPr lang="en-US" sz="2400" dirty="0" smtClean="0">
                <a:solidFill>
                  <a:srgbClr val="008000"/>
                </a:solidFill>
                <a:latin typeface="Times New Roman"/>
                <a:ea typeface="ＭＳ Ｐゴシック"/>
                <a:cs typeface="ＭＳ Ｐゴシック"/>
              </a:rPr>
              <a:t>   Sympathetic Cooling: </a:t>
            </a:r>
            <a:r>
              <a:rPr lang="en-US" sz="2400" dirty="0">
                <a:latin typeface="Times New Roman"/>
                <a:ea typeface="ＭＳ Ｐゴシック"/>
                <a:cs typeface="ＭＳ Ｐゴシック"/>
              </a:rPr>
              <a:t>A</a:t>
            </a:r>
            <a:r>
              <a:rPr lang="en-US" sz="2400" dirty="0" smtClean="0">
                <a:latin typeface="Times New Roman"/>
                <a:ea typeface="ＭＳ Ｐゴシック"/>
                <a:cs typeface="ＭＳ Ｐゴシック"/>
              </a:rPr>
              <a:t>ntiprotons cool on electrons </a:t>
            </a:r>
            <a:r>
              <a:rPr kumimoji="0" lang="en-US" sz="1700" dirty="0" smtClean="0">
                <a:solidFill>
                  <a:srgbClr val="000000"/>
                </a:solidFill>
              </a:rPr>
              <a:t>[ATRAP]  </a:t>
            </a:r>
            <a:endParaRPr kumimoji="0" lang="en-US" sz="1700" dirty="0">
              <a:solidFill>
                <a:srgbClr val="000000"/>
              </a:solidFill>
            </a:endParaRPr>
          </a:p>
          <a:p>
            <a:pPr marL="0" lvl="0" indent="0" defTabSz="457200" eaLnBrk="1" fontAlgn="auto" hangingPunct="1">
              <a:spcBef>
                <a:spcPts val="0"/>
              </a:spcBef>
              <a:spcAft>
                <a:spcPts val="0"/>
              </a:spcAft>
              <a:buClr>
                <a:srgbClr val="00CC99"/>
              </a:buClr>
              <a:buFont typeface="Arial"/>
              <a:buChar char="•"/>
            </a:pPr>
            <a:r>
              <a:rPr lang="en-US" sz="2400" dirty="0">
                <a:latin typeface="Times New Roman"/>
                <a:ea typeface="ＭＳ Ｐゴシック"/>
                <a:cs typeface="ＭＳ Ｐゴシック"/>
              </a:rPr>
              <a:t> </a:t>
            </a:r>
            <a:r>
              <a:rPr lang="en-US" sz="1600" dirty="0" smtClean="0">
                <a:latin typeface="Times New Roman"/>
                <a:ea typeface="ＭＳ Ｐゴシック"/>
                <a:cs typeface="ＭＳ Ｐゴシック"/>
              </a:rPr>
              <a:t>   </a:t>
            </a:r>
            <a:r>
              <a:rPr lang="en-US" sz="2400" dirty="0" smtClean="0">
                <a:solidFill>
                  <a:srgbClr val="008000"/>
                </a:solidFill>
                <a:latin typeface="Times New Roman"/>
                <a:ea typeface="ＭＳ Ｐゴシック"/>
                <a:cs typeface="ＭＳ Ｐゴシック"/>
              </a:rPr>
              <a:t>Evaporative cooling:</a:t>
            </a:r>
            <a:r>
              <a:rPr kumimoji="0" lang="en-US" sz="1800" dirty="0" smtClean="0">
                <a:solidFill>
                  <a:srgbClr val="008000"/>
                </a:solidFill>
              </a:rPr>
              <a:t> </a:t>
            </a:r>
            <a:r>
              <a:rPr lang="en-US" sz="2400" dirty="0">
                <a:latin typeface="Times New Roman"/>
                <a:ea typeface="ＭＳ Ｐゴシック"/>
                <a:cs typeface="ＭＳ Ｐゴシック"/>
              </a:rPr>
              <a:t>Prepare low temperature </a:t>
            </a:r>
            <a:r>
              <a:rPr lang="en-US" sz="2400" dirty="0" smtClean="0">
                <a:latin typeface="Times New Roman"/>
                <a:ea typeface="ＭＳ Ｐゴシック"/>
                <a:cs typeface="ＭＳ Ｐゴシック"/>
              </a:rPr>
              <a:t>bunches</a:t>
            </a:r>
            <a:r>
              <a:rPr kumimoji="0" lang="en-US" sz="1700" dirty="0" smtClean="0">
                <a:solidFill>
                  <a:srgbClr val="000000"/>
                </a:solidFill>
              </a:rPr>
              <a:t>, </a:t>
            </a:r>
            <a:r>
              <a:rPr lang="en-US" sz="1700" dirty="0" smtClean="0">
                <a:latin typeface="Times New Roman"/>
                <a:ea typeface="ＭＳ Ｐゴシック"/>
                <a:cs typeface="ＭＳ Ｐゴシック"/>
              </a:rPr>
              <a:t> </a:t>
            </a:r>
            <a:endParaRPr lang="en-US" sz="1700" dirty="0" smtClean="0">
              <a:latin typeface="Times New Roman"/>
              <a:ea typeface="ＭＳ Ｐゴシック"/>
              <a:cs typeface="ＭＳ Ｐゴシック"/>
            </a:endParaRPr>
          </a:p>
          <a:p>
            <a:pPr marL="0" lvl="0" indent="0" defTabSz="457200" eaLnBrk="1" fontAlgn="auto" hangingPunct="1">
              <a:spcBef>
                <a:spcPts val="0"/>
              </a:spcBef>
              <a:spcAft>
                <a:spcPts val="0"/>
              </a:spcAft>
              <a:buClr>
                <a:srgbClr val="00CC99"/>
              </a:buClr>
              <a:buFont typeface="Arial"/>
              <a:buChar char="•"/>
            </a:pPr>
            <a:r>
              <a:rPr lang="en-US" sz="1700" dirty="0">
                <a:latin typeface="Times New Roman"/>
                <a:ea typeface="ＭＳ Ｐゴシック"/>
                <a:cs typeface="ＭＳ Ｐゴシック"/>
              </a:rPr>
              <a:t> </a:t>
            </a:r>
            <a:r>
              <a:rPr lang="en-US" sz="1700" dirty="0" smtClean="0">
                <a:latin typeface="Times New Roman"/>
                <a:ea typeface="ＭＳ Ｐゴシック"/>
                <a:cs typeface="ＭＳ Ｐゴシック"/>
              </a:rPr>
              <a:t>   </a:t>
            </a:r>
            <a:r>
              <a:rPr lang="en-US" sz="2400" dirty="0">
                <a:solidFill>
                  <a:srgbClr val="008000"/>
                </a:solidFill>
                <a:latin typeface="Times New Roman"/>
                <a:ea typeface="ＭＳ Ｐゴシック"/>
                <a:cs typeface="ＭＳ Ｐゴシック"/>
              </a:rPr>
              <a:t> </a:t>
            </a:r>
            <a:r>
              <a:rPr lang="en-US" sz="2400" dirty="0" smtClean="0">
                <a:solidFill>
                  <a:srgbClr val="008000"/>
                </a:solidFill>
                <a:latin typeface="Times New Roman"/>
                <a:ea typeface="ＭＳ Ｐゴシック"/>
                <a:cs typeface="ＭＳ Ｐゴシック"/>
              </a:rPr>
              <a:t>Buffer </a:t>
            </a:r>
            <a:r>
              <a:rPr lang="en-US" sz="2400" dirty="0">
                <a:solidFill>
                  <a:srgbClr val="008000"/>
                </a:solidFill>
                <a:latin typeface="Times New Roman"/>
                <a:ea typeface="ＭＳ Ｐゴシック"/>
                <a:cs typeface="ＭＳ Ｐゴシック"/>
              </a:rPr>
              <a:t>gas </a:t>
            </a:r>
            <a:r>
              <a:rPr lang="en-US" sz="2400" dirty="0" smtClean="0">
                <a:solidFill>
                  <a:srgbClr val="008000"/>
                </a:solidFill>
                <a:latin typeface="Times New Roman"/>
                <a:ea typeface="ＭＳ Ｐゴシック"/>
                <a:cs typeface="ＭＳ Ｐゴシック"/>
              </a:rPr>
              <a:t>slowing: </a:t>
            </a:r>
            <a:r>
              <a:rPr lang="en-US" sz="2400" dirty="0" err="1" smtClean="0">
                <a:latin typeface="Times New Roman"/>
                <a:ea typeface="ＭＳ Ｐゴシック"/>
                <a:cs typeface="ＭＳ Ｐゴシック"/>
              </a:rPr>
              <a:t>Surko</a:t>
            </a:r>
            <a:r>
              <a:rPr lang="en-US" sz="2400" dirty="0" smtClean="0">
                <a:latin typeface="Times New Roman"/>
                <a:ea typeface="ＭＳ Ｐゴシック"/>
                <a:cs typeface="ＭＳ Ｐゴシック"/>
              </a:rPr>
              <a:t>-style positron trapping. </a:t>
            </a:r>
          </a:p>
          <a:p>
            <a:pPr marL="0" lvl="0" indent="0" defTabSz="457200" eaLnBrk="1" fontAlgn="auto" hangingPunct="1">
              <a:spcBef>
                <a:spcPts val="0"/>
              </a:spcBef>
              <a:spcAft>
                <a:spcPts val="0"/>
              </a:spcAft>
              <a:buClr>
                <a:srgbClr val="00CC99"/>
              </a:buClr>
              <a:buFont typeface="Arial"/>
              <a:buChar char="•"/>
            </a:pPr>
            <a:r>
              <a:rPr lang="en-US" sz="2400" dirty="0">
                <a:solidFill>
                  <a:srgbClr val="008000"/>
                </a:solidFill>
                <a:latin typeface="Times New Roman"/>
                <a:ea typeface="ＭＳ Ｐゴシック"/>
                <a:cs typeface="ＭＳ Ｐゴシック"/>
              </a:rPr>
              <a:t> </a:t>
            </a:r>
            <a:r>
              <a:rPr lang="en-US" sz="2400" dirty="0" smtClean="0">
                <a:solidFill>
                  <a:srgbClr val="008000"/>
                </a:solidFill>
                <a:latin typeface="Times New Roman"/>
                <a:ea typeface="ＭＳ Ｐゴシック"/>
                <a:cs typeface="ＭＳ Ｐゴシック"/>
              </a:rPr>
              <a:t>   </a:t>
            </a:r>
            <a:r>
              <a:rPr lang="en-US" sz="2400" dirty="0" smtClean="0">
                <a:solidFill>
                  <a:srgbClr val="008000"/>
                </a:solidFill>
              </a:rPr>
              <a:t>Microwave mode excitation: </a:t>
            </a:r>
            <a:r>
              <a:rPr lang="en-US" sz="2400" dirty="0" smtClean="0">
                <a:solidFill>
                  <a:srgbClr val="000000"/>
                </a:solidFill>
              </a:rPr>
              <a:t>Measure plasma parameters</a:t>
            </a:r>
            <a:endParaRPr lang="en-US" sz="2400" dirty="0" smtClean="0">
              <a:solidFill>
                <a:srgbClr val="000000"/>
              </a:solidFill>
              <a:latin typeface="Times New Roman"/>
              <a:ea typeface="ＭＳ Ｐゴシック"/>
              <a:cs typeface="ＭＳ Ｐゴシック"/>
            </a:endParaRPr>
          </a:p>
          <a:p>
            <a:pPr marL="0" lvl="0" indent="0" defTabSz="457200" eaLnBrk="1" fontAlgn="auto" hangingPunct="1">
              <a:spcBef>
                <a:spcPts val="0"/>
              </a:spcBef>
              <a:spcAft>
                <a:spcPts val="0"/>
              </a:spcAft>
              <a:buClr>
                <a:srgbClr val="00CC99"/>
              </a:buClr>
              <a:buFont typeface="Arial"/>
              <a:buChar char="•"/>
            </a:pPr>
            <a:r>
              <a:rPr lang="en-US" sz="2400" dirty="0" smtClean="0">
                <a:solidFill>
                  <a:srgbClr val="008000"/>
                </a:solidFill>
                <a:latin typeface="Times New Roman"/>
                <a:ea typeface="ＭＳ Ｐゴシック"/>
                <a:cs typeface="ＭＳ Ｐゴシック"/>
              </a:rPr>
              <a:t>    Species </a:t>
            </a:r>
            <a:r>
              <a:rPr lang="en-US" sz="2400" dirty="0">
                <a:solidFill>
                  <a:srgbClr val="008000"/>
                </a:solidFill>
                <a:latin typeface="Times New Roman"/>
                <a:ea typeface="ＭＳ Ｐゴシック"/>
                <a:cs typeface="ＭＳ Ｐゴシック"/>
              </a:rPr>
              <a:t>separation (</a:t>
            </a:r>
            <a:r>
              <a:rPr lang="en-US" sz="2400" dirty="0">
                <a:solidFill>
                  <a:srgbClr val="FF0000"/>
                </a:solidFill>
                <a:latin typeface="Times New Roman"/>
                <a:ea typeface="ＭＳ Ｐゴシック"/>
                <a:cs typeface="ＭＳ Ｐゴシック"/>
              </a:rPr>
              <a:t>heats</a:t>
            </a:r>
            <a:r>
              <a:rPr lang="en-US" sz="2400" dirty="0">
                <a:solidFill>
                  <a:srgbClr val="008000"/>
                </a:solidFill>
                <a:latin typeface="Times New Roman"/>
                <a:ea typeface="ＭＳ Ｐゴシック"/>
                <a:cs typeface="ＭＳ Ｐゴシック"/>
              </a:rPr>
              <a:t>): </a:t>
            </a:r>
            <a:r>
              <a:rPr lang="en-US" sz="2400" dirty="0">
                <a:solidFill>
                  <a:srgbClr val="000000"/>
                </a:solidFill>
                <a:latin typeface="Times New Roman"/>
                <a:ea typeface="ＭＳ Ｐゴシック"/>
                <a:cs typeface="ＭＳ Ｐゴシック"/>
              </a:rPr>
              <a:t>E-kick. Remove electrons from </a:t>
            </a:r>
            <a:r>
              <a:rPr lang="en-US" sz="2400" dirty="0" smtClean="0">
                <a:solidFill>
                  <a:srgbClr val="000000"/>
                </a:solidFill>
                <a:latin typeface="Times New Roman"/>
                <a:ea typeface="ＭＳ Ｐゴシック"/>
                <a:cs typeface="ＭＳ Ｐゴシック"/>
              </a:rPr>
              <a:t>antiproton</a:t>
            </a:r>
            <a:r>
              <a:rPr lang="en-US" sz="2400" dirty="0" smtClean="0">
                <a:solidFill>
                  <a:srgbClr val="000000"/>
                </a:solidFill>
              </a:rPr>
              <a:t>. </a:t>
            </a:r>
            <a:r>
              <a:rPr lang="en-US" sz="2400" dirty="0">
                <a:solidFill>
                  <a:srgbClr val="000000"/>
                </a:solidFill>
              </a:rPr>
              <a:t>Cutting (number reduction).  </a:t>
            </a:r>
            <a:endParaRPr lang="en-US" sz="1700" dirty="0">
              <a:solidFill>
                <a:srgbClr val="000000"/>
              </a:solidFill>
              <a:latin typeface="Times New Roman"/>
              <a:ea typeface="ＭＳ Ｐゴシック"/>
              <a:cs typeface="ＭＳ Ｐゴシック"/>
            </a:endParaRPr>
          </a:p>
          <a:p>
            <a:pPr marL="0" lvl="0" indent="0" defTabSz="457200" eaLnBrk="1" fontAlgn="auto" hangingPunct="1">
              <a:spcBef>
                <a:spcPts val="0"/>
              </a:spcBef>
              <a:spcAft>
                <a:spcPts val="0"/>
              </a:spcAft>
              <a:buClr>
                <a:srgbClr val="00CC99"/>
              </a:buClr>
              <a:buFont typeface="Arial"/>
              <a:buChar char="•"/>
            </a:pPr>
            <a:r>
              <a:rPr lang="en-US" sz="2400" dirty="0">
                <a:solidFill>
                  <a:srgbClr val="008000"/>
                </a:solidFill>
                <a:latin typeface="Times New Roman"/>
                <a:ea typeface="ＭＳ Ｐゴシック"/>
                <a:cs typeface="Times New Roman"/>
              </a:rPr>
              <a:t>  </a:t>
            </a:r>
            <a:r>
              <a:rPr lang="en-US" sz="2400" dirty="0" smtClean="0">
                <a:solidFill>
                  <a:srgbClr val="008000"/>
                </a:solidFill>
                <a:latin typeface="Times New Roman"/>
                <a:ea typeface="ＭＳ Ｐゴシック"/>
                <a:cs typeface="Times New Roman"/>
              </a:rPr>
              <a:t>  </a:t>
            </a:r>
            <a:r>
              <a:rPr lang="en-US" sz="2400" dirty="0" smtClean="0">
                <a:solidFill>
                  <a:srgbClr val="008000"/>
                </a:solidFill>
                <a:latin typeface="Times New Roman"/>
                <a:ea typeface="ＭＳ Ｐゴシック"/>
                <a:cs typeface="ＭＳ Ｐゴシック"/>
              </a:rPr>
              <a:t>Species </a:t>
            </a:r>
            <a:r>
              <a:rPr lang="en-US" sz="2400" dirty="0">
                <a:solidFill>
                  <a:srgbClr val="008000"/>
                </a:solidFill>
                <a:latin typeface="Times New Roman"/>
                <a:ea typeface="ＭＳ Ｐゴシック"/>
                <a:cs typeface="ＭＳ Ｐゴシック"/>
              </a:rPr>
              <a:t>mixing (</a:t>
            </a:r>
            <a:r>
              <a:rPr lang="en-US" sz="2400" dirty="0">
                <a:solidFill>
                  <a:srgbClr val="FF0000"/>
                </a:solidFill>
                <a:latin typeface="Times New Roman"/>
                <a:ea typeface="ＭＳ Ｐゴシック"/>
                <a:cs typeface="ＭＳ Ｐゴシック"/>
              </a:rPr>
              <a:t>heats</a:t>
            </a:r>
            <a:r>
              <a:rPr lang="en-US" sz="2400" dirty="0">
                <a:solidFill>
                  <a:srgbClr val="008000"/>
                </a:solidFill>
                <a:latin typeface="Times New Roman"/>
                <a:ea typeface="ＭＳ Ｐゴシック"/>
                <a:cs typeface="ＭＳ Ｐゴシック"/>
              </a:rPr>
              <a:t>): </a:t>
            </a:r>
            <a:r>
              <a:rPr lang="en-US" sz="2400" dirty="0" err="1">
                <a:solidFill>
                  <a:srgbClr val="000000"/>
                </a:solidFill>
                <a:latin typeface="Times New Roman"/>
                <a:ea typeface="ＭＳ Ｐゴシック"/>
                <a:cs typeface="ＭＳ Ｐゴシック"/>
              </a:rPr>
              <a:t>Autoresonance</a:t>
            </a:r>
            <a:r>
              <a:rPr lang="en-US" sz="2400" dirty="0">
                <a:solidFill>
                  <a:srgbClr val="000000"/>
                </a:solidFill>
                <a:latin typeface="Times New Roman"/>
                <a:ea typeface="ＭＳ Ｐゴシック"/>
                <a:cs typeface="ＭＳ Ｐゴシック"/>
              </a:rPr>
              <a:t> </a:t>
            </a:r>
            <a:r>
              <a:rPr lang="en-US" sz="2400" dirty="0" smtClean="0">
                <a:solidFill>
                  <a:srgbClr val="000000"/>
                </a:solidFill>
                <a:latin typeface="Times New Roman"/>
                <a:ea typeface="ＭＳ Ｐゴシック"/>
                <a:cs typeface="ＭＳ Ｐゴシック"/>
              </a:rPr>
              <a:t>drives </a:t>
            </a:r>
            <a:r>
              <a:rPr lang="en-US" sz="2400" dirty="0">
                <a:solidFill>
                  <a:srgbClr val="000000"/>
                </a:solidFill>
                <a:latin typeface="Times New Roman"/>
                <a:ea typeface="ＭＳ Ｐゴシック"/>
                <a:cs typeface="ＭＳ Ｐゴシック"/>
              </a:rPr>
              <a:t>antiprotons into positrons. </a:t>
            </a:r>
            <a:endParaRPr lang="en-US" sz="2400" dirty="0" smtClean="0">
              <a:solidFill>
                <a:srgbClr val="000000"/>
              </a:solidFill>
              <a:latin typeface="Times New Roman"/>
              <a:ea typeface="ＭＳ Ｐゴシック"/>
              <a:cs typeface="ＭＳ Ｐゴシック"/>
            </a:endParaRPr>
          </a:p>
          <a:p>
            <a:pPr marL="0" lvl="0" indent="0" defTabSz="457200" eaLnBrk="1" fontAlgn="auto" hangingPunct="1">
              <a:spcBef>
                <a:spcPts val="0"/>
              </a:spcBef>
              <a:spcAft>
                <a:spcPts val="0"/>
              </a:spcAft>
              <a:buClr>
                <a:srgbClr val="00CC99"/>
              </a:buClr>
              <a:buFont typeface="Arial"/>
              <a:buChar char="•"/>
            </a:pPr>
            <a:r>
              <a:rPr lang="en-US" sz="2400" dirty="0" smtClean="0">
                <a:solidFill>
                  <a:srgbClr val="008000"/>
                </a:solidFill>
                <a:latin typeface="Times New Roman"/>
                <a:ea typeface="ＭＳ Ｐゴシック"/>
                <a:cs typeface="ＭＳ Ｐゴシック"/>
              </a:rPr>
              <a:t>Rotating </a:t>
            </a:r>
            <a:r>
              <a:rPr lang="en-US" sz="2400" dirty="0">
                <a:solidFill>
                  <a:srgbClr val="008000"/>
                </a:solidFill>
                <a:latin typeface="Times New Roman"/>
                <a:ea typeface="ＭＳ Ｐゴシック"/>
                <a:cs typeface="ＭＳ Ｐゴシック"/>
              </a:rPr>
              <a:t>wall compression (</a:t>
            </a:r>
            <a:r>
              <a:rPr lang="en-US" sz="2400" dirty="0">
                <a:solidFill>
                  <a:srgbClr val="FF0000"/>
                </a:solidFill>
                <a:latin typeface="Times New Roman"/>
                <a:ea typeface="ＭＳ Ｐゴシック"/>
                <a:cs typeface="ＭＳ Ｐゴシック"/>
              </a:rPr>
              <a:t>heats</a:t>
            </a:r>
            <a:r>
              <a:rPr lang="en-US" sz="2400" dirty="0">
                <a:solidFill>
                  <a:srgbClr val="008000"/>
                </a:solidFill>
                <a:latin typeface="Times New Roman"/>
                <a:ea typeface="ＭＳ Ｐゴシック"/>
                <a:cs typeface="ＭＳ Ｐゴシック"/>
              </a:rPr>
              <a:t>)</a:t>
            </a:r>
            <a:r>
              <a:rPr lang="en-US" sz="2400" dirty="0">
                <a:latin typeface="Times New Roman"/>
                <a:ea typeface="ＭＳ Ｐゴシック"/>
                <a:cs typeface="ＭＳ Ｐゴシック"/>
              </a:rPr>
              <a:t>: Apply torque to compress </a:t>
            </a:r>
            <a:r>
              <a:rPr lang="en-US" sz="2400" dirty="0" smtClean="0">
                <a:latin typeface="Times New Roman"/>
                <a:ea typeface="ＭＳ Ｐゴシック"/>
                <a:cs typeface="ＭＳ Ｐゴシック"/>
              </a:rPr>
              <a:t>plasma.</a:t>
            </a:r>
          </a:p>
          <a:p>
            <a:pPr marL="0" lvl="0" indent="0" defTabSz="457200" eaLnBrk="1" fontAlgn="auto" hangingPunct="1">
              <a:spcBef>
                <a:spcPts val="0"/>
              </a:spcBef>
              <a:spcAft>
                <a:spcPts val="0"/>
              </a:spcAft>
              <a:buClr>
                <a:srgbClr val="00CC99"/>
              </a:buClr>
              <a:buFont typeface="Arial"/>
              <a:buChar char="•"/>
            </a:pPr>
            <a:r>
              <a:rPr kumimoji="0" lang="en-US" sz="2200" dirty="0" smtClean="0">
                <a:solidFill>
                  <a:srgbClr val="008000"/>
                </a:solidFill>
              </a:rPr>
              <a:t>Cavity</a:t>
            </a:r>
            <a:r>
              <a:rPr kumimoji="0" lang="en-US" sz="2200" dirty="0">
                <a:solidFill>
                  <a:srgbClr val="008000"/>
                </a:solidFill>
              </a:rPr>
              <a:t>-enhanced </a:t>
            </a:r>
            <a:r>
              <a:rPr kumimoji="0" lang="en-US" sz="2200" dirty="0" err="1">
                <a:solidFill>
                  <a:srgbClr val="008000"/>
                </a:solidFill>
              </a:rPr>
              <a:t>radiative</a:t>
            </a:r>
            <a:r>
              <a:rPr kumimoji="0" lang="en-US" sz="2200" dirty="0">
                <a:solidFill>
                  <a:srgbClr val="008000"/>
                </a:solidFill>
              </a:rPr>
              <a:t> cooling: </a:t>
            </a:r>
            <a:r>
              <a:rPr kumimoji="0" lang="en-US" sz="2200" dirty="0">
                <a:solidFill>
                  <a:srgbClr val="000000"/>
                </a:solidFill>
              </a:rPr>
              <a:t>CERES experiment underway </a:t>
            </a:r>
            <a:r>
              <a:rPr kumimoji="0" lang="en-US" sz="2200" dirty="0">
                <a:solidFill>
                  <a:prstClr val="black"/>
                </a:solidFill>
              </a:rPr>
              <a:t>at Berkeley </a:t>
            </a:r>
            <a:endParaRPr lang="en-US" sz="1700" dirty="0" smtClean="0">
              <a:solidFill>
                <a:srgbClr val="000000"/>
              </a:solidFill>
              <a:latin typeface="Times New Roman"/>
              <a:ea typeface="ＭＳ Ｐゴシック"/>
              <a:cs typeface="ＭＳ Ｐゴシック"/>
            </a:endParaRPr>
          </a:p>
          <a:p>
            <a:pPr marL="0" lvl="0" indent="0" defTabSz="457200" eaLnBrk="1" fontAlgn="auto" hangingPunct="1">
              <a:spcBef>
                <a:spcPts val="0"/>
              </a:spcBef>
              <a:spcAft>
                <a:spcPts val="0"/>
              </a:spcAft>
              <a:buClr>
                <a:srgbClr val="00CC99"/>
              </a:buClr>
              <a:buNone/>
            </a:pPr>
            <a:endParaRPr kumimoji="0" lang="en-US" sz="1700" dirty="0">
              <a:solidFill>
                <a:srgbClr val="000000"/>
              </a:solidFill>
              <a:latin typeface="Times New Roman"/>
              <a:ea typeface="ＭＳ Ｐゴシック"/>
              <a:cs typeface="ＭＳ Ｐゴシック"/>
            </a:endParaRPr>
          </a:p>
          <a:p>
            <a:pPr>
              <a:buClr>
                <a:srgbClr val="00CC99"/>
              </a:buClr>
              <a:buFont typeface="Arial"/>
              <a:buChar char="•"/>
            </a:pPr>
            <a:r>
              <a:rPr kumimoji="0" lang="en-US" sz="2400" dirty="0">
                <a:solidFill>
                  <a:srgbClr val="008000"/>
                </a:solidFill>
                <a:latin typeface="Times New Roman"/>
                <a:ea typeface="ＭＳ Ｐゴシック"/>
                <a:cs typeface="ＭＳ Ｐゴシック"/>
              </a:rPr>
              <a:t>Stochastic Acceleration:</a:t>
            </a:r>
            <a:r>
              <a:rPr kumimoji="0" lang="en-US" sz="2400" dirty="0">
                <a:solidFill>
                  <a:srgbClr val="000000"/>
                </a:solidFill>
                <a:latin typeface="Times New Roman"/>
                <a:ea typeface="ＭＳ Ｐゴシック"/>
                <a:cs typeface="ＭＳ Ｐゴシック"/>
              </a:rPr>
              <a:t> Bound on </a:t>
            </a:r>
            <a:r>
              <a:rPr kumimoji="0" lang="en-US" sz="2400" dirty="0" err="1">
                <a:solidFill>
                  <a:srgbClr val="000000"/>
                </a:solidFill>
                <a:latin typeface="Times New Roman"/>
                <a:ea typeface="ＭＳ Ｐゴシック"/>
                <a:cs typeface="ＭＳ Ｐゴシック"/>
              </a:rPr>
              <a:t>antihydrogen</a:t>
            </a:r>
            <a:r>
              <a:rPr kumimoji="0" lang="en-US" sz="2400" dirty="0">
                <a:solidFill>
                  <a:srgbClr val="000000"/>
                </a:solidFill>
                <a:latin typeface="Times New Roman"/>
                <a:ea typeface="ＭＳ Ｐゴシック"/>
                <a:cs typeface="ＭＳ Ｐゴシック"/>
              </a:rPr>
              <a:t> charge </a:t>
            </a:r>
            <a:r>
              <a:rPr kumimoji="0" lang="en-US" sz="1900" dirty="0">
                <a:latin typeface="Times New Roman"/>
                <a:ea typeface="ＭＳ Ｐゴシック"/>
                <a:cs typeface="ＭＳ Ｐゴシック"/>
              </a:rPr>
              <a:t>[NJP 2014, &amp; in preparation]</a:t>
            </a:r>
            <a:endParaRPr kumimoji="0" lang="en-US" sz="2400" dirty="0">
              <a:solidFill>
                <a:srgbClr val="008000"/>
              </a:solidFill>
              <a:latin typeface="Times New Roman"/>
              <a:ea typeface="ＭＳ Ｐゴシック"/>
              <a:cs typeface="ＭＳ Ｐゴシック"/>
            </a:endParaRPr>
          </a:p>
          <a:p>
            <a:pPr>
              <a:buClr>
                <a:srgbClr val="00CC99"/>
              </a:buClr>
              <a:buFont typeface="Arial"/>
              <a:buChar char="•"/>
            </a:pPr>
            <a:r>
              <a:rPr kumimoji="0" lang="en-US" sz="2400" dirty="0">
                <a:solidFill>
                  <a:srgbClr val="008000"/>
                </a:solidFill>
                <a:latin typeface="Times New Roman"/>
                <a:ea typeface="ＭＳ Ｐゴシック"/>
                <a:cs typeface="ＭＳ Ｐゴシック"/>
              </a:rPr>
              <a:t>Proposed atomic fountain and interferometer:</a:t>
            </a:r>
            <a:r>
              <a:rPr kumimoji="0" lang="en-US" sz="2400" dirty="0">
                <a:latin typeface="Times New Roman"/>
                <a:ea typeface="ＭＳ Ｐゴシック"/>
                <a:cs typeface="ＭＳ Ｐゴシック"/>
              </a:rPr>
              <a:t> Precision gravity—requires a new, vertical, trap </a:t>
            </a:r>
            <a:r>
              <a:rPr kumimoji="0" lang="en-US" sz="1600" dirty="0">
                <a:latin typeface="Times New Roman"/>
                <a:ea typeface="ＭＳ Ｐゴシック"/>
                <a:cs typeface="ＭＳ Ｐゴシック"/>
              </a:rPr>
              <a:t>[PRL, 2014]. </a:t>
            </a:r>
            <a:endParaRPr kumimoji="0" lang="en-US" sz="1600" dirty="0">
              <a:solidFill>
                <a:srgbClr val="008000"/>
              </a:solidFill>
              <a:latin typeface="Times New Roman"/>
              <a:ea typeface="ＭＳ Ｐゴシック"/>
              <a:cs typeface="ＭＳ Ｐゴシック"/>
            </a:endParaRPr>
          </a:p>
          <a:p>
            <a:pPr marL="0" indent="0" defTabSz="457200" eaLnBrk="1" fontAlgn="auto" hangingPunct="1">
              <a:spcBef>
                <a:spcPts val="0"/>
              </a:spcBef>
              <a:spcAft>
                <a:spcPts val="0"/>
              </a:spcAft>
              <a:buClr>
                <a:srgbClr val="00CC99"/>
              </a:buClr>
              <a:buFont typeface="Arial"/>
              <a:buChar char="•"/>
            </a:pPr>
            <a:endParaRPr kumimoji="0" lang="en-US" sz="2400" dirty="0">
              <a:solidFill>
                <a:srgbClr val="000000"/>
              </a:solidFill>
              <a:latin typeface="Times New Roman"/>
              <a:ea typeface="ＭＳ Ｐゴシック"/>
              <a:cs typeface="ＭＳ Ｐゴシック"/>
            </a:endParaRPr>
          </a:p>
        </p:txBody>
      </p:sp>
      <p:sp>
        <p:nvSpPr>
          <p:cNvPr id="5" name="Slide Number Placeholder 4"/>
          <p:cNvSpPr>
            <a:spLocks noGrp="1"/>
          </p:cNvSpPr>
          <p:nvPr>
            <p:ph type="sldNum" sz="quarter" idx="12"/>
          </p:nvPr>
        </p:nvSpPr>
        <p:spPr/>
        <p:txBody>
          <a:bodyPr/>
          <a:lstStyle/>
          <a:p>
            <a:fld id="{714D140F-FAA0-C545-8974-3212AC45737A}" type="slidenum">
              <a:rPr lang="en-US" smtClean="0"/>
              <a:pPr/>
              <a:t>11</a:t>
            </a:fld>
            <a:endParaRPr lang="en-US"/>
          </a:p>
        </p:txBody>
      </p:sp>
      <p:sp>
        <p:nvSpPr>
          <p:cNvPr id="2" name="TextBox 1"/>
          <p:cNvSpPr txBox="1"/>
          <p:nvPr/>
        </p:nvSpPr>
        <p:spPr>
          <a:xfrm>
            <a:off x="-76200" y="6096000"/>
            <a:ext cx="8951564" cy="646331"/>
          </a:xfrm>
          <a:prstGeom prst="rect">
            <a:avLst/>
          </a:prstGeom>
          <a:noFill/>
        </p:spPr>
        <p:txBody>
          <a:bodyPr wrap="none" rtlCol="0">
            <a:spAutoFit/>
          </a:bodyPr>
          <a:lstStyle/>
          <a:p>
            <a:r>
              <a:rPr lang="en-US" dirty="0" err="1" smtClean="0"/>
              <a:t>Alpha.web.cern.ch</a:t>
            </a:r>
            <a:r>
              <a:rPr lang="en-US" dirty="0"/>
              <a:t> </a:t>
            </a:r>
            <a:r>
              <a:rPr lang="en-US" dirty="0" smtClean="0"/>
              <a:t>has links to papers on these topics</a:t>
            </a:r>
            <a:r>
              <a:rPr lang="en-US" dirty="0" smtClean="0"/>
              <a:t>;</a:t>
            </a:r>
          </a:p>
          <a:p>
            <a:r>
              <a:rPr lang="en-US" dirty="0" smtClean="0"/>
              <a:t> </a:t>
            </a:r>
            <a:r>
              <a:rPr lang="en-US" dirty="0" smtClean="0"/>
              <a:t>Danielson et al,   RMP, 2015 (Positron traps)</a:t>
            </a:r>
            <a:r>
              <a:rPr lang="en-US" dirty="0" smtClean="0"/>
              <a:t>. Lots of UCSD-developed ideas are implemented</a:t>
            </a:r>
            <a:endParaRPr lang="en-US" dirty="0"/>
          </a:p>
        </p:txBody>
      </p:sp>
    </p:spTree>
    <p:extLst>
      <p:ext uri="{BB962C8B-B14F-4D97-AF65-F5344CB8AC3E}">
        <p14:creationId xmlns:p14="http://schemas.microsoft.com/office/powerpoint/2010/main" val="3902901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438400" y="0"/>
            <a:ext cx="4267200" cy="533400"/>
          </a:xfrm>
        </p:spPr>
        <p:txBody>
          <a:bodyPr>
            <a:normAutofit fontScale="90000"/>
          </a:bodyPr>
          <a:lstStyle/>
          <a:p>
            <a:pPr eaLnBrk="1" hangingPunct="1"/>
            <a:r>
              <a:rPr lang="en-US" sz="3200" dirty="0" smtClean="0">
                <a:solidFill>
                  <a:srgbClr val="990000"/>
                </a:solidFill>
              </a:rPr>
              <a:t>Antiproton Capture</a:t>
            </a:r>
          </a:p>
        </p:txBody>
      </p:sp>
      <p:grpSp>
        <p:nvGrpSpPr>
          <p:cNvPr id="21507" name="Group 7"/>
          <p:cNvGrpSpPr>
            <a:grpSpLocks/>
          </p:cNvGrpSpPr>
          <p:nvPr/>
        </p:nvGrpSpPr>
        <p:grpSpPr bwMode="auto">
          <a:xfrm>
            <a:off x="484914" y="660400"/>
            <a:ext cx="5867400" cy="5483225"/>
            <a:chOff x="24" y="960"/>
            <a:chExt cx="4480" cy="5027"/>
          </a:xfrm>
        </p:grpSpPr>
        <p:grpSp>
          <p:nvGrpSpPr>
            <p:cNvPr id="21519" name="Group 8"/>
            <p:cNvGrpSpPr>
              <a:grpSpLocks/>
            </p:cNvGrpSpPr>
            <p:nvPr/>
          </p:nvGrpSpPr>
          <p:grpSpPr bwMode="auto">
            <a:xfrm>
              <a:off x="32" y="960"/>
              <a:ext cx="4472" cy="1608"/>
              <a:chOff x="32" y="960"/>
              <a:chExt cx="4472" cy="1608"/>
            </a:xfrm>
          </p:grpSpPr>
          <p:sp>
            <p:nvSpPr>
              <p:cNvPr id="21521" name="Rectangle 9"/>
              <p:cNvSpPr>
                <a:spLocks noChangeArrowheads="1"/>
              </p:cNvSpPr>
              <p:nvPr/>
            </p:nvSpPr>
            <p:spPr bwMode="auto">
              <a:xfrm>
                <a:off x="32" y="960"/>
                <a:ext cx="4472" cy="1608"/>
              </a:xfrm>
              <a:prstGeom prst="rect">
                <a:avLst/>
              </a:prstGeom>
              <a:solidFill>
                <a:srgbClr val="FFB35B"/>
              </a:solidFill>
              <a:ln w="25400">
                <a:solidFill>
                  <a:srgbClr val="000000"/>
                </a:solidFill>
                <a:miter lim="800000"/>
                <a:headEnd/>
                <a:tailEnd/>
              </a:ln>
            </p:spPr>
            <p:txBody>
              <a:bodyPr/>
              <a:lstStyle/>
              <a:p>
                <a:endParaRPr lang="en-US" dirty="0"/>
              </a:p>
            </p:txBody>
          </p:sp>
          <p:pic>
            <p:nvPicPr>
              <p:cNvPr id="21522" name="Picture 10"/>
              <p:cNvPicPr>
                <a:picLocks noChangeAspect="1" noChangeArrowheads="1"/>
              </p:cNvPicPr>
              <p:nvPr/>
            </p:nvPicPr>
            <p:blipFill>
              <a:blip r:embed="rId3" cstate="print"/>
              <a:srcRect/>
              <a:stretch>
                <a:fillRect/>
              </a:stretch>
            </p:blipFill>
            <p:spPr bwMode="auto">
              <a:xfrm>
                <a:off x="144" y="1040"/>
                <a:ext cx="4239" cy="1460"/>
              </a:xfrm>
              <a:prstGeom prst="rect">
                <a:avLst/>
              </a:prstGeom>
              <a:noFill/>
              <a:ln w="25400">
                <a:noFill/>
                <a:miter lim="800000"/>
                <a:headEnd/>
                <a:tailEnd/>
              </a:ln>
            </p:spPr>
          </p:pic>
        </p:grpSp>
        <p:sp>
          <p:nvSpPr>
            <p:cNvPr id="21520" name="Rectangle 11"/>
            <p:cNvSpPr>
              <a:spLocks noChangeArrowheads="1"/>
            </p:cNvSpPr>
            <p:nvPr/>
          </p:nvSpPr>
          <p:spPr bwMode="auto">
            <a:xfrm>
              <a:off x="24" y="5792"/>
              <a:ext cx="1" cy="195"/>
            </a:xfrm>
            <a:prstGeom prst="rect">
              <a:avLst/>
            </a:prstGeom>
            <a:noFill/>
            <a:ln w="9525">
              <a:noFill/>
              <a:miter lim="800000"/>
              <a:headEnd/>
              <a:tailEnd/>
            </a:ln>
          </p:spPr>
          <p:txBody>
            <a:bodyPr wrap="none" lIns="0" tIns="0" rIns="0" bIns="0">
              <a:spAutoFit/>
            </a:bodyPr>
            <a:lstStyle/>
            <a:p>
              <a:pPr>
                <a:tabLst>
                  <a:tab pos="1066800" algn="l"/>
                </a:tabLst>
              </a:pPr>
              <a:endParaRPr lang="en-US" sz="1400" dirty="0">
                <a:latin typeface="Gill Sans"/>
                <a:sym typeface="Gill Sans"/>
              </a:endParaRPr>
            </a:p>
          </p:txBody>
        </p:sp>
      </p:grpSp>
      <p:grpSp>
        <p:nvGrpSpPr>
          <p:cNvPr id="4" name="Group 12"/>
          <p:cNvGrpSpPr>
            <a:grpSpLocks/>
          </p:cNvGrpSpPr>
          <p:nvPr/>
        </p:nvGrpSpPr>
        <p:grpSpPr bwMode="auto">
          <a:xfrm>
            <a:off x="789714" y="2413000"/>
            <a:ext cx="5867400" cy="1066800"/>
            <a:chOff x="896" y="2584"/>
            <a:chExt cx="4760" cy="976"/>
          </a:xfrm>
        </p:grpSpPr>
        <p:sp>
          <p:nvSpPr>
            <p:cNvPr id="21517" name="Rectangle 13"/>
            <p:cNvSpPr>
              <a:spLocks noChangeArrowheads="1"/>
            </p:cNvSpPr>
            <p:nvPr/>
          </p:nvSpPr>
          <p:spPr bwMode="auto">
            <a:xfrm>
              <a:off x="896" y="2584"/>
              <a:ext cx="4760" cy="976"/>
            </a:xfrm>
            <a:prstGeom prst="rect">
              <a:avLst/>
            </a:prstGeom>
            <a:solidFill>
              <a:srgbClr val="FFB35B"/>
            </a:solidFill>
            <a:ln w="25400">
              <a:solidFill>
                <a:srgbClr val="000000"/>
              </a:solidFill>
              <a:miter lim="800000"/>
              <a:headEnd/>
              <a:tailEnd/>
            </a:ln>
          </p:spPr>
          <p:txBody>
            <a:bodyPr/>
            <a:lstStyle/>
            <a:p>
              <a:endParaRPr lang="en-US" dirty="0"/>
            </a:p>
          </p:txBody>
        </p:sp>
        <p:pic>
          <p:nvPicPr>
            <p:cNvPr id="21518" name="Picture 14"/>
            <p:cNvPicPr>
              <a:picLocks noChangeAspect="1" noChangeArrowheads="1"/>
            </p:cNvPicPr>
            <p:nvPr/>
          </p:nvPicPr>
          <p:blipFill>
            <a:blip r:embed="rId4" cstate="print"/>
            <a:srcRect/>
            <a:stretch>
              <a:fillRect/>
            </a:stretch>
          </p:blipFill>
          <p:spPr bwMode="auto">
            <a:xfrm>
              <a:off x="1000" y="2696"/>
              <a:ext cx="4555" cy="755"/>
            </a:xfrm>
            <a:prstGeom prst="rect">
              <a:avLst/>
            </a:prstGeom>
            <a:noFill/>
            <a:ln w="25400">
              <a:noFill/>
              <a:miter lim="800000"/>
              <a:headEnd/>
              <a:tailEnd/>
            </a:ln>
          </p:spPr>
        </p:pic>
      </p:grpSp>
      <p:grpSp>
        <p:nvGrpSpPr>
          <p:cNvPr id="5" name="Group 15"/>
          <p:cNvGrpSpPr>
            <a:grpSpLocks/>
          </p:cNvGrpSpPr>
          <p:nvPr/>
        </p:nvGrpSpPr>
        <p:grpSpPr bwMode="auto">
          <a:xfrm>
            <a:off x="1094514" y="3479800"/>
            <a:ext cx="5867400" cy="1066800"/>
            <a:chOff x="1976" y="3568"/>
            <a:chExt cx="4760" cy="976"/>
          </a:xfrm>
        </p:grpSpPr>
        <p:sp>
          <p:nvSpPr>
            <p:cNvPr id="21515" name="Rectangle 16"/>
            <p:cNvSpPr>
              <a:spLocks noChangeArrowheads="1"/>
            </p:cNvSpPr>
            <p:nvPr/>
          </p:nvSpPr>
          <p:spPr bwMode="auto">
            <a:xfrm>
              <a:off x="1976" y="3568"/>
              <a:ext cx="4760" cy="976"/>
            </a:xfrm>
            <a:prstGeom prst="rect">
              <a:avLst/>
            </a:prstGeom>
            <a:solidFill>
              <a:srgbClr val="FFB35B"/>
            </a:solidFill>
            <a:ln w="25400">
              <a:solidFill>
                <a:srgbClr val="000000"/>
              </a:solidFill>
              <a:miter lim="800000"/>
              <a:headEnd/>
              <a:tailEnd/>
            </a:ln>
          </p:spPr>
          <p:txBody>
            <a:bodyPr/>
            <a:lstStyle/>
            <a:p>
              <a:endParaRPr lang="en-US" dirty="0"/>
            </a:p>
          </p:txBody>
        </p:sp>
        <p:pic>
          <p:nvPicPr>
            <p:cNvPr id="21516" name="Picture 17"/>
            <p:cNvPicPr>
              <a:picLocks noChangeAspect="1" noChangeArrowheads="1"/>
            </p:cNvPicPr>
            <p:nvPr/>
          </p:nvPicPr>
          <p:blipFill>
            <a:blip r:embed="rId5" cstate="print"/>
            <a:srcRect/>
            <a:stretch>
              <a:fillRect/>
            </a:stretch>
          </p:blipFill>
          <p:spPr bwMode="auto">
            <a:xfrm>
              <a:off x="2128" y="3736"/>
              <a:ext cx="4464" cy="646"/>
            </a:xfrm>
            <a:prstGeom prst="rect">
              <a:avLst/>
            </a:prstGeom>
            <a:noFill/>
            <a:ln w="25400">
              <a:noFill/>
              <a:miter lim="800000"/>
              <a:headEnd/>
              <a:tailEnd/>
            </a:ln>
          </p:spPr>
        </p:pic>
      </p:grpSp>
      <p:grpSp>
        <p:nvGrpSpPr>
          <p:cNvPr id="6" name="Group 18"/>
          <p:cNvGrpSpPr>
            <a:grpSpLocks/>
          </p:cNvGrpSpPr>
          <p:nvPr/>
        </p:nvGrpSpPr>
        <p:grpSpPr bwMode="auto">
          <a:xfrm>
            <a:off x="1399314" y="4546600"/>
            <a:ext cx="5867400" cy="1066800"/>
            <a:chOff x="3384" y="4552"/>
            <a:chExt cx="4760" cy="976"/>
          </a:xfrm>
        </p:grpSpPr>
        <p:sp>
          <p:nvSpPr>
            <p:cNvPr id="21513" name="Rectangle 19"/>
            <p:cNvSpPr>
              <a:spLocks noChangeArrowheads="1"/>
            </p:cNvSpPr>
            <p:nvPr/>
          </p:nvSpPr>
          <p:spPr bwMode="auto">
            <a:xfrm>
              <a:off x="3384" y="4552"/>
              <a:ext cx="4760" cy="976"/>
            </a:xfrm>
            <a:prstGeom prst="rect">
              <a:avLst/>
            </a:prstGeom>
            <a:solidFill>
              <a:srgbClr val="FFB35B"/>
            </a:solidFill>
            <a:ln w="25400">
              <a:solidFill>
                <a:srgbClr val="000000"/>
              </a:solidFill>
              <a:miter lim="800000"/>
              <a:headEnd/>
              <a:tailEnd/>
            </a:ln>
          </p:spPr>
          <p:txBody>
            <a:bodyPr/>
            <a:lstStyle/>
            <a:p>
              <a:endParaRPr lang="en-US" dirty="0"/>
            </a:p>
          </p:txBody>
        </p:sp>
        <p:pic>
          <p:nvPicPr>
            <p:cNvPr id="21514" name="Picture 20"/>
            <p:cNvPicPr>
              <a:picLocks noChangeAspect="1" noChangeArrowheads="1"/>
            </p:cNvPicPr>
            <p:nvPr/>
          </p:nvPicPr>
          <p:blipFill>
            <a:blip r:embed="rId6" cstate="print"/>
            <a:srcRect/>
            <a:stretch>
              <a:fillRect/>
            </a:stretch>
          </p:blipFill>
          <p:spPr bwMode="auto">
            <a:xfrm>
              <a:off x="3583" y="4632"/>
              <a:ext cx="4372" cy="824"/>
            </a:xfrm>
            <a:prstGeom prst="rect">
              <a:avLst/>
            </a:prstGeom>
            <a:noFill/>
            <a:ln w="25400">
              <a:noFill/>
              <a:miter lim="800000"/>
              <a:headEnd/>
              <a:tailEnd/>
            </a:ln>
          </p:spPr>
        </p:pic>
      </p:grpSp>
      <p:sp>
        <p:nvSpPr>
          <p:cNvPr id="103448" name="Rectangle 24"/>
          <p:cNvSpPr>
            <a:spLocks noGrp="1" noChangeArrowheads="1"/>
          </p:cNvSpPr>
          <p:nvPr>
            <p:ph type="body" idx="1"/>
          </p:nvPr>
        </p:nvSpPr>
        <p:spPr>
          <a:xfrm>
            <a:off x="1399314" y="5613400"/>
            <a:ext cx="7048500" cy="558800"/>
          </a:xfrm>
        </p:spPr>
        <p:txBody>
          <a:bodyPr lIns="45720" tIns="0" rIns="45720" bIns="0" anchor="ctr"/>
          <a:lstStyle/>
          <a:p>
            <a:pPr marL="373063" indent="0" eaLnBrk="1" hangingPunct="1">
              <a:buFontTx/>
              <a:buNone/>
              <a:tabLst>
                <a:tab pos="736600" algn="l"/>
              </a:tabLst>
            </a:pPr>
            <a:r>
              <a:rPr lang="en-US" sz="2000" dirty="0" smtClean="0"/>
              <a:t>~30k antiprotons captured per AD shot (every 100s)</a:t>
            </a:r>
          </a:p>
        </p:txBody>
      </p:sp>
      <p:sp>
        <p:nvSpPr>
          <p:cNvPr id="21512" name="Text Box 25"/>
          <p:cNvSpPr txBox="1">
            <a:spLocks noChangeArrowheads="1"/>
          </p:cNvSpPr>
          <p:nvPr/>
        </p:nvSpPr>
        <p:spPr bwMode="auto">
          <a:xfrm>
            <a:off x="161738" y="6233833"/>
            <a:ext cx="8686426" cy="400110"/>
          </a:xfrm>
          <a:prstGeom prst="rect">
            <a:avLst/>
          </a:prstGeom>
          <a:noFill/>
          <a:ln w="9525">
            <a:noFill/>
            <a:miter lim="800000"/>
            <a:headEnd/>
            <a:tailEnd/>
          </a:ln>
        </p:spPr>
        <p:txBody>
          <a:bodyPr wrap="square">
            <a:spAutoFit/>
          </a:bodyPr>
          <a:lstStyle/>
          <a:p>
            <a:r>
              <a:rPr lang="en-US" sz="1000" dirty="0">
                <a:sym typeface="Gill Sans"/>
              </a:rPr>
              <a:t>G. </a:t>
            </a:r>
            <a:r>
              <a:rPr lang="en-US" sz="1000" dirty="0" err="1">
                <a:sym typeface="Gill Sans"/>
              </a:rPr>
              <a:t>Gabrielse</a:t>
            </a:r>
            <a:r>
              <a:rPr lang="en-US" sz="1000" dirty="0">
                <a:sym typeface="Gill Sans"/>
              </a:rPr>
              <a:t> et al. </a:t>
            </a:r>
            <a:r>
              <a:rPr lang="en-US" sz="1000" u="sng" dirty="0" smtClean="0"/>
              <a:t>First capture of antiprotons in a Penning trap: A </a:t>
            </a:r>
            <a:r>
              <a:rPr lang="en-US" sz="1000" u="sng" dirty="0" err="1" smtClean="0"/>
              <a:t>kiloelectronvolt</a:t>
            </a:r>
            <a:r>
              <a:rPr lang="en-US" sz="1000" u="sng" dirty="0" smtClean="0"/>
              <a:t> source</a:t>
            </a:r>
            <a:r>
              <a:rPr lang="en-US" sz="1000" dirty="0" smtClean="0"/>
              <a:t>, </a:t>
            </a:r>
            <a:r>
              <a:rPr lang="en-US" sz="1000" dirty="0" smtClean="0">
                <a:sym typeface="Gill Sans"/>
              </a:rPr>
              <a:t>Phys</a:t>
            </a:r>
            <a:r>
              <a:rPr lang="en-US" sz="1000" dirty="0">
                <a:sym typeface="Gill Sans"/>
              </a:rPr>
              <a:t>. Rev. </a:t>
            </a:r>
            <a:r>
              <a:rPr lang="en-US" sz="1000" dirty="0" err="1">
                <a:sym typeface="Gill Sans"/>
              </a:rPr>
              <a:t>Lett</a:t>
            </a:r>
            <a:r>
              <a:rPr lang="en-US" sz="1000" dirty="0">
                <a:sym typeface="Gill Sans"/>
              </a:rPr>
              <a:t>. </a:t>
            </a:r>
            <a:r>
              <a:rPr lang="en-US" sz="1000" i="1" dirty="0">
                <a:sym typeface="Gill Sans"/>
              </a:rPr>
              <a:t>57</a:t>
            </a:r>
            <a:r>
              <a:rPr lang="en-US" sz="1000" dirty="0">
                <a:sym typeface="Gill Sans"/>
              </a:rPr>
              <a:t>, 2504 (1986</a:t>
            </a:r>
            <a:r>
              <a:rPr lang="en-US" sz="1000" dirty="0" smtClean="0">
                <a:sym typeface="Gill Sans"/>
              </a:rPr>
              <a:t>).</a:t>
            </a:r>
          </a:p>
          <a:p>
            <a:r>
              <a:rPr lang="en-US" sz="1000" dirty="0" smtClean="0">
                <a:sym typeface="Gill Sans"/>
              </a:rPr>
              <a:t>G. </a:t>
            </a:r>
            <a:r>
              <a:rPr lang="en-US" sz="1000" dirty="0" err="1" smtClean="0">
                <a:sym typeface="Gill Sans"/>
              </a:rPr>
              <a:t>Gabrilese</a:t>
            </a:r>
            <a:r>
              <a:rPr lang="en-US" sz="1000" dirty="0" smtClean="0">
                <a:sym typeface="Gill Sans"/>
              </a:rPr>
              <a:t> et al. </a:t>
            </a:r>
            <a:r>
              <a:rPr lang="en-US" sz="1000" u="sng" dirty="0" smtClean="0">
                <a:sym typeface="Gill Sans"/>
              </a:rPr>
              <a:t>Cooling and slowing of trapped antiprotons below 100meV</a:t>
            </a:r>
            <a:r>
              <a:rPr lang="en-US" sz="1000" dirty="0" smtClean="0">
                <a:sym typeface="Gill Sans"/>
              </a:rPr>
              <a:t>, Phys. Rev. </a:t>
            </a:r>
            <a:r>
              <a:rPr lang="en-US" sz="1000" dirty="0" err="1" smtClean="0">
                <a:sym typeface="Gill Sans"/>
              </a:rPr>
              <a:t>Lett</a:t>
            </a:r>
            <a:r>
              <a:rPr lang="en-US" sz="1000" dirty="0" smtClean="0">
                <a:sym typeface="Gill Sans"/>
              </a:rPr>
              <a:t>., </a:t>
            </a:r>
            <a:r>
              <a:rPr lang="en-US" sz="1000" b="1" dirty="0" smtClean="0">
                <a:sym typeface="Gill Sans"/>
              </a:rPr>
              <a:t>63</a:t>
            </a:r>
            <a:r>
              <a:rPr lang="en-US" sz="1000" dirty="0" smtClean="0">
                <a:sym typeface="Gill Sans"/>
              </a:rPr>
              <a:t> 1360 (1989).  </a:t>
            </a:r>
            <a:endParaRPr lang="en-US" sz="1000" dirty="0">
              <a:sym typeface="Gill Sans"/>
            </a:endParaRPr>
          </a:p>
        </p:txBody>
      </p:sp>
    </p:spTree>
    <p:extLst>
      <p:ext uri="{BB962C8B-B14F-4D97-AF65-F5344CB8AC3E}">
        <p14:creationId xmlns:p14="http://schemas.microsoft.com/office/powerpoint/2010/main" val="1160594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4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smtClean="0">
                <a:solidFill>
                  <a:srgbClr val="990000"/>
                </a:solidFill>
              </a:rPr>
              <a:t>Energy Gain on Mixing Injection</a:t>
            </a:r>
          </a:p>
        </p:txBody>
      </p:sp>
      <p:sp>
        <p:nvSpPr>
          <p:cNvPr id="46083" name="TextBox 2"/>
          <p:cNvSpPr txBox="1">
            <a:spLocks noChangeArrowheads="1"/>
          </p:cNvSpPr>
          <p:nvPr/>
        </p:nvSpPr>
        <p:spPr bwMode="auto">
          <a:xfrm>
            <a:off x="922338" y="1168400"/>
            <a:ext cx="7821612" cy="400050"/>
          </a:xfrm>
          <a:prstGeom prst="rect">
            <a:avLst/>
          </a:prstGeom>
          <a:noFill/>
          <a:ln w="9525">
            <a:noFill/>
            <a:miter lim="800000"/>
            <a:headEnd/>
            <a:tailEnd/>
          </a:ln>
        </p:spPr>
        <p:txBody>
          <a:bodyPr wrap="none">
            <a:spAutoFit/>
          </a:bodyPr>
          <a:lstStyle/>
          <a:p>
            <a:pPr>
              <a:buFont typeface="Arial" pitchFamily="34" charset="0"/>
              <a:buChar char="•"/>
            </a:pPr>
            <a:r>
              <a:rPr lang="en-US"/>
              <a:t>Standard mixing techniques impart too much energy to antiprotons.</a:t>
            </a:r>
          </a:p>
        </p:txBody>
      </p:sp>
      <p:pic>
        <p:nvPicPr>
          <p:cNvPr id="46084" name="Picture 3" descr="Post Mix.png"/>
          <p:cNvPicPr>
            <a:picLocks noChangeAspect="1"/>
          </p:cNvPicPr>
          <p:nvPr/>
        </p:nvPicPr>
        <p:blipFill>
          <a:blip r:embed="rId3" cstate="print"/>
          <a:srcRect/>
          <a:stretch>
            <a:fillRect/>
          </a:stretch>
        </p:blipFill>
        <p:spPr bwMode="auto">
          <a:xfrm>
            <a:off x="922338" y="2063750"/>
            <a:ext cx="7335837" cy="3514725"/>
          </a:xfrm>
          <a:prstGeom prst="rect">
            <a:avLst/>
          </a:prstGeom>
          <a:noFill/>
          <a:ln w="9525">
            <a:noFill/>
            <a:miter lim="800000"/>
            <a:headEnd/>
            <a:tailEnd/>
          </a:ln>
        </p:spPr>
      </p:pic>
    </p:spTree>
    <p:extLst>
      <p:ext uri="{BB962C8B-B14F-4D97-AF65-F5344CB8AC3E}">
        <p14:creationId xmlns:p14="http://schemas.microsoft.com/office/powerpoint/2010/main" val="12155086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229600" cy="944563"/>
          </a:xfrm>
        </p:spPr>
        <p:txBody>
          <a:bodyPr/>
          <a:lstStyle/>
          <a:p>
            <a:pPr eaLnBrk="1" hangingPunct="1"/>
            <a:r>
              <a:rPr lang="en-US" sz="3200" dirty="0" smtClean="0">
                <a:solidFill>
                  <a:srgbClr val="990000"/>
                </a:solidFill>
              </a:rPr>
              <a:t>Mixing</a:t>
            </a:r>
          </a:p>
        </p:txBody>
      </p:sp>
      <p:pic>
        <p:nvPicPr>
          <p:cNvPr id="5" name="Picture 4" descr="PreMix.png"/>
          <p:cNvPicPr>
            <a:picLocks noChangeAspect="1"/>
          </p:cNvPicPr>
          <p:nvPr/>
        </p:nvPicPr>
        <p:blipFill>
          <a:blip r:embed="rId3" cstate="print"/>
          <a:srcRect/>
          <a:stretch>
            <a:fillRect/>
          </a:stretch>
        </p:blipFill>
        <p:spPr bwMode="auto">
          <a:xfrm>
            <a:off x="922338" y="993775"/>
            <a:ext cx="7335837" cy="3514725"/>
          </a:xfrm>
          <a:prstGeom prst="rect">
            <a:avLst/>
          </a:prstGeom>
          <a:noFill/>
          <a:ln w="9525">
            <a:noFill/>
            <a:miter lim="800000"/>
            <a:headEnd/>
            <a:tailEnd/>
          </a:ln>
        </p:spPr>
      </p:pic>
      <p:pic>
        <p:nvPicPr>
          <p:cNvPr id="6" name="Picture 5" descr="Post Mix.png"/>
          <p:cNvPicPr>
            <a:picLocks noChangeAspect="1"/>
          </p:cNvPicPr>
          <p:nvPr/>
        </p:nvPicPr>
        <p:blipFill>
          <a:blip r:embed="rId4" cstate="print"/>
          <a:srcRect/>
          <a:stretch>
            <a:fillRect/>
          </a:stretch>
        </p:blipFill>
        <p:spPr bwMode="auto">
          <a:xfrm>
            <a:off x="922338" y="993775"/>
            <a:ext cx="7335837" cy="3514725"/>
          </a:xfrm>
          <a:prstGeom prst="rect">
            <a:avLst/>
          </a:prstGeom>
          <a:noFill/>
          <a:ln w="9525">
            <a:noFill/>
            <a:miter lim="800000"/>
            <a:headEnd/>
            <a:tailEnd/>
          </a:ln>
        </p:spPr>
      </p:pic>
      <p:pic>
        <p:nvPicPr>
          <p:cNvPr id="7" name="Picture 6" descr="Post Mix Cool.png"/>
          <p:cNvPicPr>
            <a:picLocks noChangeAspect="1"/>
          </p:cNvPicPr>
          <p:nvPr/>
        </p:nvPicPr>
        <p:blipFill>
          <a:blip r:embed="rId5" cstate="print"/>
          <a:srcRect/>
          <a:stretch>
            <a:fillRect/>
          </a:stretch>
        </p:blipFill>
        <p:spPr bwMode="auto">
          <a:xfrm>
            <a:off x="922338" y="993775"/>
            <a:ext cx="7335837" cy="3514725"/>
          </a:xfrm>
          <a:prstGeom prst="rect">
            <a:avLst/>
          </a:prstGeom>
          <a:noFill/>
          <a:ln w="9525">
            <a:noFill/>
            <a:miter lim="800000"/>
            <a:headEnd/>
            <a:tailEnd/>
          </a:ln>
        </p:spPr>
      </p:pic>
      <p:pic>
        <p:nvPicPr>
          <p:cNvPr id="8" name="Picture 7" descr="Post Mix Cool Hbar.png"/>
          <p:cNvPicPr>
            <a:picLocks noChangeAspect="1"/>
          </p:cNvPicPr>
          <p:nvPr/>
        </p:nvPicPr>
        <p:blipFill>
          <a:blip r:embed="rId6" cstate="print"/>
          <a:srcRect/>
          <a:stretch>
            <a:fillRect/>
          </a:stretch>
        </p:blipFill>
        <p:spPr bwMode="auto">
          <a:xfrm>
            <a:off x="922338" y="993775"/>
            <a:ext cx="7335837" cy="3514725"/>
          </a:xfrm>
          <a:prstGeom prst="rect">
            <a:avLst/>
          </a:prstGeom>
          <a:noFill/>
          <a:ln w="9525">
            <a:noFill/>
            <a:miter lim="800000"/>
            <a:headEnd/>
            <a:tailEnd/>
          </a:ln>
        </p:spPr>
      </p:pic>
      <p:sp>
        <p:nvSpPr>
          <p:cNvPr id="9" name="Rectangle 4"/>
          <p:cNvSpPr>
            <a:spLocks noChangeArrowheads="1"/>
          </p:cNvSpPr>
          <p:nvPr/>
        </p:nvSpPr>
        <p:spPr bwMode="auto">
          <a:xfrm>
            <a:off x="215153" y="6336459"/>
            <a:ext cx="8539069" cy="400110"/>
          </a:xfrm>
          <a:prstGeom prst="rect">
            <a:avLst/>
          </a:prstGeom>
          <a:noFill/>
          <a:ln w="9525">
            <a:noFill/>
            <a:miter lim="800000"/>
            <a:headEnd/>
            <a:tailEnd/>
          </a:ln>
        </p:spPr>
        <p:txBody>
          <a:bodyPr wrap="square">
            <a:spAutoFit/>
          </a:bodyPr>
          <a:lstStyle/>
          <a:p>
            <a:r>
              <a:rPr lang="en-US" sz="1000" dirty="0" smtClean="0"/>
              <a:t>M. </a:t>
            </a:r>
            <a:r>
              <a:rPr lang="en-US" sz="1000" dirty="0" err="1" smtClean="0"/>
              <a:t>Amoretti,et</a:t>
            </a:r>
            <a:r>
              <a:rPr lang="en-US" sz="1000" dirty="0" smtClean="0"/>
              <a:t> al.  (ATHENA), Production and detection of cold antihydrogen atoms</a:t>
            </a:r>
            <a:r>
              <a:rPr lang="en-US" sz="1000" b="1" dirty="0" smtClean="0"/>
              <a:t>, </a:t>
            </a:r>
            <a:r>
              <a:rPr lang="en-US" sz="1000" dirty="0" smtClean="0"/>
              <a:t>Nature 419, 456 (2002).</a:t>
            </a:r>
          </a:p>
          <a:p>
            <a:r>
              <a:rPr lang="en-US" sz="1000" dirty="0" smtClean="0"/>
              <a:t>G</a:t>
            </a:r>
            <a:r>
              <a:rPr lang="en-US" sz="1000" dirty="0"/>
              <a:t>. </a:t>
            </a:r>
            <a:r>
              <a:rPr lang="en-US" sz="1000" dirty="0" err="1"/>
              <a:t>Gabrielse</a:t>
            </a:r>
            <a:r>
              <a:rPr lang="en-US" sz="1000" dirty="0"/>
              <a:t>, et al., </a:t>
            </a:r>
            <a:r>
              <a:rPr lang="en-US" sz="1000" dirty="0" smtClean="0"/>
              <a:t>Background-free observation of cold antihydrogen with field-ionization analysis of its states, Phys</a:t>
            </a:r>
            <a:r>
              <a:rPr lang="en-US" sz="1000" dirty="0"/>
              <a:t>. Rev. </a:t>
            </a:r>
            <a:r>
              <a:rPr lang="en-US" sz="1000" dirty="0" err="1"/>
              <a:t>Lett</a:t>
            </a:r>
            <a:r>
              <a:rPr lang="en-US" sz="1000" dirty="0"/>
              <a:t>. 89, 213401 (2002).</a:t>
            </a:r>
          </a:p>
        </p:txBody>
      </p:sp>
      <p:sp>
        <p:nvSpPr>
          <p:cNvPr id="2" name="Slide Number Placeholder 1"/>
          <p:cNvSpPr>
            <a:spLocks noGrp="1"/>
          </p:cNvSpPr>
          <p:nvPr>
            <p:ph type="sldNum" sz="quarter" idx="12"/>
          </p:nvPr>
        </p:nvSpPr>
        <p:spPr/>
        <p:txBody>
          <a:bodyPr/>
          <a:lstStyle/>
          <a:p>
            <a:fld id="{714D140F-FAA0-C545-8974-3212AC45737A}" type="slidenum">
              <a:rPr lang="en-US" smtClean="0"/>
              <a:pPr/>
              <a:t>14</a:t>
            </a:fld>
            <a:endParaRPr lang="en-US"/>
          </a:p>
        </p:txBody>
      </p:sp>
    </p:spTree>
    <p:extLst>
      <p:ext uri="{BB962C8B-B14F-4D97-AF65-F5344CB8AC3E}">
        <p14:creationId xmlns:p14="http://schemas.microsoft.com/office/powerpoint/2010/main" val="3915250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dirty="0" smtClean="0">
                <a:solidFill>
                  <a:srgbClr val="990000"/>
                </a:solidFill>
              </a:rPr>
              <a:t>Thermalization after mixing</a:t>
            </a:r>
          </a:p>
        </p:txBody>
      </p:sp>
      <p:sp>
        <p:nvSpPr>
          <p:cNvPr id="8" name="TextBox 7"/>
          <p:cNvSpPr txBox="1"/>
          <p:nvPr/>
        </p:nvSpPr>
        <p:spPr>
          <a:xfrm>
            <a:off x="664509" y="4758578"/>
            <a:ext cx="7995621" cy="1323439"/>
          </a:xfrm>
          <a:prstGeom prst="rect">
            <a:avLst/>
          </a:prstGeom>
          <a:noFill/>
        </p:spPr>
        <p:txBody>
          <a:bodyPr wrap="square" rtlCol="0">
            <a:spAutoFit/>
          </a:bodyPr>
          <a:lstStyle/>
          <a:p>
            <a:pPr>
              <a:buFont typeface="Arial" pitchFamily="34" charset="0"/>
              <a:buChar char="•"/>
            </a:pPr>
            <a:r>
              <a:rPr lang="en-US" dirty="0" smtClean="0"/>
              <a:t>With </a:t>
            </a:r>
            <a:r>
              <a:rPr lang="en-US" i="1" dirty="0" smtClean="0"/>
              <a:t>low</a:t>
            </a:r>
            <a:r>
              <a:rPr lang="en-US" dirty="0" smtClean="0"/>
              <a:t> energy injection, the </a:t>
            </a:r>
            <a:r>
              <a:rPr lang="en-US" dirty="0" err="1" smtClean="0"/>
              <a:t>thermalization</a:t>
            </a:r>
            <a:r>
              <a:rPr lang="en-US" dirty="0" smtClean="0"/>
              <a:t> time scale is less than the synthesis time scale.</a:t>
            </a:r>
          </a:p>
          <a:p>
            <a:pPr>
              <a:buFont typeface="Arial" pitchFamily="34" charset="0"/>
              <a:buChar char="•"/>
            </a:pPr>
            <a:r>
              <a:rPr lang="en-US" dirty="0" smtClean="0"/>
              <a:t>Antihydrogen atoms will be created at approximately the same temperature as the positrons.</a:t>
            </a:r>
            <a:endParaRPr lang="en-US" dirty="0"/>
          </a:p>
        </p:txBody>
      </p:sp>
      <p:pic>
        <p:nvPicPr>
          <p:cNvPr id="6" name="PostMixThermalize_300m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63366" y="467035"/>
            <a:ext cx="8218996" cy="4052740"/>
          </a:xfrm>
          <a:prstGeom prst="rect">
            <a:avLst/>
          </a:prstGeom>
        </p:spPr>
      </p:pic>
    </p:spTree>
    <p:extLst>
      <p:ext uri="{BB962C8B-B14F-4D97-AF65-F5344CB8AC3E}">
        <p14:creationId xmlns:p14="http://schemas.microsoft.com/office/powerpoint/2010/main" val="2671887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entr" presetSubtype="0" fill="hold" grpId="0" nodeType="afterEffect">
                                  <p:stCondLst>
                                    <p:cond delay="300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8" grpId="0" build="p" advAuto="3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smtClean="0">
                <a:solidFill>
                  <a:srgbClr val="990000"/>
                </a:solidFill>
              </a:rPr>
              <a:t>Antiproton Oscillations</a:t>
            </a:r>
          </a:p>
        </p:txBody>
      </p:sp>
      <p:grpSp>
        <p:nvGrpSpPr>
          <p:cNvPr id="54275" name="Group 42"/>
          <p:cNvGrpSpPr>
            <a:grpSpLocks/>
          </p:cNvGrpSpPr>
          <p:nvPr/>
        </p:nvGrpSpPr>
        <p:grpSpPr bwMode="auto">
          <a:xfrm>
            <a:off x="2974975" y="604838"/>
            <a:ext cx="5810250" cy="3228975"/>
            <a:chOff x="160804" y="583987"/>
            <a:chExt cx="5810250" cy="3229188"/>
          </a:xfrm>
        </p:grpSpPr>
        <p:pic>
          <p:nvPicPr>
            <p:cNvPr id="54281" name="Picture 5"/>
            <p:cNvPicPr>
              <a:picLocks noChangeAspect="1" noChangeArrowheads="1"/>
            </p:cNvPicPr>
            <p:nvPr/>
          </p:nvPicPr>
          <p:blipFill>
            <a:blip r:embed="rId3" cstate="print"/>
            <a:srcRect/>
            <a:stretch>
              <a:fillRect/>
            </a:stretch>
          </p:blipFill>
          <p:spPr bwMode="auto">
            <a:xfrm>
              <a:off x="160804" y="993775"/>
              <a:ext cx="5810250" cy="2819400"/>
            </a:xfrm>
            <a:prstGeom prst="rect">
              <a:avLst/>
            </a:prstGeom>
            <a:noFill/>
            <a:ln w="9525">
              <a:noFill/>
              <a:miter lim="800000"/>
              <a:headEnd/>
              <a:tailEnd/>
            </a:ln>
          </p:spPr>
        </p:pic>
        <p:cxnSp>
          <p:nvCxnSpPr>
            <p:cNvPr id="6" name="Straight Arrow Connector 5"/>
            <p:cNvCxnSpPr/>
            <p:nvPr/>
          </p:nvCxnSpPr>
          <p:spPr>
            <a:xfrm flipV="1">
              <a:off x="2735729" y="2128726"/>
              <a:ext cx="431800" cy="3175"/>
            </a:xfrm>
            <a:prstGeom prst="straightConnector1">
              <a:avLst/>
            </a:prstGeom>
            <a:ln w="22225">
              <a:solidFill>
                <a:srgbClr val="00467A"/>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648417" y="2752655"/>
              <a:ext cx="654050" cy="4762"/>
            </a:xfrm>
            <a:prstGeom prst="straightConnector1">
              <a:avLst/>
            </a:prstGeom>
            <a:ln w="22225">
              <a:solidFill>
                <a:srgbClr val="00467A"/>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840504" y="1561952"/>
              <a:ext cx="222250" cy="4762"/>
            </a:xfrm>
            <a:prstGeom prst="straightConnector1">
              <a:avLst/>
            </a:prstGeom>
            <a:ln w="22225">
              <a:solidFill>
                <a:srgbClr val="00467A"/>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13392" y="876106"/>
              <a:ext cx="1136650" cy="568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286" name="TextBox 20"/>
            <p:cNvSpPr txBox="1">
              <a:spLocks noChangeArrowheads="1"/>
            </p:cNvSpPr>
            <p:nvPr/>
          </p:nvSpPr>
          <p:spPr bwMode="auto">
            <a:xfrm>
              <a:off x="922338" y="583987"/>
              <a:ext cx="1359668" cy="307777"/>
            </a:xfrm>
            <a:prstGeom prst="rect">
              <a:avLst/>
            </a:prstGeom>
            <a:noFill/>
            <a:ln w="9525">
              <a:noFill/>
              <a:miter lim="800000"/>
              <a:headEnd/>
              <a:tailEnd/>
            </a:ln>
          </p:spPr>
          <p:txBody>
            <a:bodyPr wrap="none">
              <a:spAutoFit/>
            </a:bodyPr>
            <a:lstStyle/>
            <a:p>
              <a:r>
                <a:rPr lang="en-US" sz="1400"/>
                <a:t>Antiproton well</a:t>
              </a:r>
            </a:p>
          </p:txBody>
        </p:sp>
        <p:sp>
          <p:nvSpPr>
            <p:cNvPr id="54287" name="TextBox 26"/>
            <p:cNvSpPr txBox="1">
              <a:spLocks noChangeArrowheads="1"/>
            </p:cNvSpPr>
            <p:nvPr/>
          </p:nvSpPr>
          <p:spPr bwMode="auto">
            <a:xfrm>
              <a:off x="4348136" y="590390"/>
              <a:ext cx="1200970" cy="307777"/>
            </a:xfrm>
            <a:prstGeom prst="rect">
              <a:avLst/>
            </a:prstGeom>
            <a:noFill/>
            <a:ln w="9525">
              <a:noFill/>
              <a:miter lim="800000"/>
              <a:headEnd/>
              <a:tailEnd/>
            </a:ln>
          </p:spPr>
          <p:txBody>
            <a:bodyPr wrap="none">
              <a:spAutoFit/>
            </a:bodyPr>
            <a:lstStyle/>
            <a:p>
              <a:r>
                <a:rPr lang="en-US" sz="1400"/>
                <a:t>Positron well</a:t>
              </a:r>
            </a:p>
          </p:txBody>
        </p:sp>
        <p:cxnSp>
          <p:nvCxnSpPr>
            <p:cNvPr id="29" name="Straight Arrow Connector 28"/>
            <p:cNvCxnSpPr>
              <a:stCxn id="54287" idx="1"/>
            </p:cNvCxnSpPr>
            <p:nvPr/>
          </p:nvCxnSpPr>
          <p:spPr>
            <a:xfrm rot="10800000" flipV="1">
              <a:off x="3365967" y="744335"/>
              <a:ext cx="982662" cy="14066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54276" name="Picture 8"/>
          <p:cNvPicPr>
            <a:picLocks noChangeAspect="1" noChangeArrowheads="1"/>
          </p:cNvPicPr>
          <p:nvPr/>
        </p:nvPicPr>
        <p:blipFill>
          <a:blip r:embed="rId4" cstate="print"/>
          <a:srcRect/>
          <a:stretch>
            <a:fillRect/>
          </a:stretch>
        </p:blipFill>
        <p:spPr bwMode="auto">
          <a:xfrm>
            <a:off x="3046413" y="3798888"/>
            <a:ext cx="5667375" cy="2790825"/>
          </a:xfrm>
          <a:prstGeom prst="rect">
            <a:avLst/>
          </a:prstGeom>
          <a:noFill/>
          <a:ln w="9525">
            <a:noFill/>
            <a:miter lim="800000"/>
            <a:headEnd/>
            <a:tailEnd/>
          </a:ln>
        </p:spPr>
      </p:pic>
      <p:cxnSp>
        <p:nvCxnSpPr>
          <p:cNvPr id="34" name="Straight Arrow Connector 33"/>
          <p:cNvCxnSpPr/>
          <p:nvPr/>
        </p:nvCxnSpPr>
        <p:spPr>
          <a:xfrm>
            <a:off x="5972175" y="2779713"/>
            <a:ext cx="2505075" cy="248920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3844131" y="2050257"/>
            <a:ext cx="2397125" cy="1474788"/>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H="1">
            <a:off x="4904582" y="2948781"/>
            <a:ext cx="2051050" cy="468313"/>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54280" name="Picture 6" descr="Nested Schematic"/>
          <p:cNvPicPr>
            <a:picLocks noChangeAspect="1" noChangeArrowheads="1"/>
          </p:cNvPicPr>
          <p:nvPr/>
        </p:nvPicPr>
        <p:blipFill>
          <a:blip r:embed="rId5" cstate="print"/>
          <a:srcRect/>
          <a:stretch>
            <a:fillRect/>
          </a:stretch>
        </p:blipFill>
        <p:spPr bwMode="auto">
          <a:xfrm>
            <a:off x="122238" y="717550"/>
            <a:ext cx="2913062" cy="1447800"/>
          </a:xfrm>
          <a:prstGeom prst="rect">
            <a:avLst/>
          </a:prstGeom>
          <a:noFill/>
          <a:ln w="9525">
            <a:noFill/>
            <a:miter lim="800000"/>
            <a:headEnd/>
            <a:tailEnd/>
          </a:ln>
        </p:spPr>
      </p:pic>
    </p:spTree>
    <p:extLst>
      <p:ext uri="{BB962C8B-B14F-4D97-AF65-F5344CB8AC3E}">
        <p14:creationId xmlns:p14="http://schemas.microsoft.com/office/powerpoint/2010/main" val="19835409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dirty="0" smtClean="0">
                <a:solidFill>
                  <a:srgbClr val="990000"/>
                </a:solidFill>
              </a:rPr>
              <a:t>Autoresonant Mixing</a:t>
            </a:r>
          </a:p>
        </p:txBody>
      </p:sp>
      <p:pic>
        <p:nvPicPr>
          <p:cNvPr id="17" name="Picture 16" descr="AutoresonantResponse.png"/>
          <p:cNvPicPr>
            <a:picLocks noChangeAspect="1"/>
          </p:cNvPicPr>
          <p:nvPr/>
        </p:nvPicPr>
        <p:blipFill>
          <a:blip r:embed="rId3" cstate="print"/>
          <a:stretch>
            <a:fillRect/>
          </a:stretch>
        </p:blipFill>
        <p:spPr>
          <a:xfrm>
            <a:off x="1228164" y="567348"/>
            <a:ext cx="6544235" cy="3788129"/>
          </a:xfrm>
          <a:prstGeom prst="rect">
            <a:avLst/>
          </a:prstGeom>
        </p:spPr>
      </p:pic>
      <p:sp>
        <p:nvSpPr>
          <p:cNvPr id="18" name="TextBox 17"/>
          <p:cNvSpPr txBox="1"/>
          <p:nvPr/>
        </p:nvSpPr>
        <p:spPr>
          <a:xfrm>
            <a:off x="0" y="6266330"/>
            <a:ext cx="8954695" cy="400110"/>
          </a:xfrm>
          <a:prstGeom prst="rect">
            <a:avLst/>
          </a:prstGeom>
          <a:noFill/>
        </p:spPr>
        <p:txBody>
          <a:bodyPr wrap="none" rtlCol="0">
            <a:spAutoFit/>
          </a:bodyPr>
          <a:lstStyle/>
          <a:p>
            <a:r>
              <a:rPr lang="en-US" sz="1000" dirty="0" smtClean="0"/>
              <a:t>W. Bertsche, ALPHA, </a:t>
            </a:r>
            <a:r>
              <a:rPr lang="en-US" sz="1000" u="sng" dirty="0" smtClean="0"/>
              <a:t>Autoresonant excitation of antiproton plasmas</a:t>
            </a:r>
            <a:r>
              <a:rPr lang="en-US" sz="1000" dirty="0" smtClean="0"/>
              <a:t>, Phys. Rev. </a:t>
            </a:r>
            <a:r>
              <a:rPr lang="en-US" sz="1000" dirty="0" err="1" smtClean="0"/>
              <a:t>Lett</a:t>
            </a:r>
            <a:r>
              <a:rPr lang="en-US" sz="1000" dirty="0" smtClean="0"/>
              <a:t>.,  </a:t>
            </a:r>
            <a:r>
              <a:rPr lang="en-US" sz="1000" b="1" dirty="0" smtClean="0"/>
              <a:t>106</a:t>
            </a:r>
            <a:r>
              <a:rPr lang="en-US" sz="1000" dirty="0" smtClean="0"/>
              <a:t> 025002 (2011).</a:t>
            </a:r>
          </a:p>
          <a:p>
            <a:r>
              <a:rPr lang="en-US" sz="1000" dirty="0" smtClean="0"/>
              <a:t>I. Barth, L. </a:t>
            </a:r>
            <a:r>
              <a:rPr lang="en-US" sz="1000" dirty="0" err="1" smtClean="0"/>
              <a:t>Friedland</a:t>
            </a:r>
            <a:r>
              <a:rPr lang="en-US" sz="1000" dirty="0" smtClean="0"/>
              <a:t>, E. </a:t>
            </a:r>
            <a:r>
              <a:rPr lang="en-US" sz="1000" dirty="0" err="1" smtClean="0"/>
              <a:t>Sarid</a:t>
            </a:r>
            <a:r>
              <a:rPr lang="en-US" sz="1000" dirty="0" smtClean="0"/>
              <a:t>, and A. G. </a:t>
            </a:r>
            <a:r>
              <a:rPr lang="en-US" sz="1000" dirty="0" err="1" smtClean="0"/>
              <a:t>Shagalov</a:t>
            </a:r>
            <a:r>
              <a:rPr lang="en-US" sz="1000" dirty="0" smtClean="0"/>
              <a:t>, </a:t>
            </a:r>
            <a:r>
              <a:rPr lang="en-US" sz="1000" u="sng" dirty="0" smtClean="0"/>
              <a:t>Autoresonant Transition in the Presence of Noise and Self-Fields</a:t>
            </a:r>
            <a:r>
              <a:rPr lang="en-US" sz="1000" dirty="0" smtClean="0"/>
              <a:t>, Phys. Rev. </a:t>
            </a:r>
            <a:r>
              <a:rPr lang="en-US" sz="1000" dirty="0" err="1" smtClean="0"/>
              <a:t>Lett</a:t>
            </a:r>
            <a:r>
              <a:rPr lang="en-US" sz="1000" dirty="0" smtClean="0"/>
              <a:t>., </a:t>
            </a:r>
            <a:r>
              <a:rPr lang="en-US" sz="1000" b="1" dirty="0" smtClean="0"/>
              <a:t>103</a:t>
            </a:r>
            <a:r>
              <a:rPr lang="en-US" sz="1000" dirty="0" smtClean="0"/>
              <a:t>, 155001 (2009).</a:t>
            </a:r>
            <a:endParaRPr lang="en-US" sz="1000" dirty="0"/>
          </a:p>
        </p:txBody>
      </p:sp>
      <p:sp>
        <p:nvSpPr>
          <p:cNvPr id="6" name="Rectangle 5"/>
          <p:cNvSpPr/>
          <p:nvPr/>
        </p:nvSpPr>
        <p:spPr>
          <a:xfrm>
            <a:off x="7551683" y="488731"/>
            <a:ext cx="528145" cy="2956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0600" y="4876800"/>
            <a:ext cx="7826256" cy="369332"/>
          </a:xfrm>
          <a:prstGeom prst="rect">
            <a:avLst/>
          </a:prstGeom>
          <a:noFill/>
        </p:spPr>
        <p:txBody>
          <a:bodyPr wrap="none" rtlCol="0">
            <a:spAutoFit/>
          </a:bodyPr>
          <a:lstStyle/>
          <a:p>
            <a:r>
              <a:rPr lang="en-US" dirty="0" smtClean="0"/>
              <a:t>~10,000 </a:t>
            </a:r>
            <a:r>
              <a:rPr lang="en-US" dirty="0" err="1" smtClean="0"/>
              <a:t>antihydrogen</a:t>
            </a:r>
            <a:r>
              <a:rPr lang="en-US" dirty="0" smtClean="0"/>
              <a:t> </a:t>
            </a:r>
            <a:r>
              <a:rPr lang="en-US" dirty="0" smtClean="0"/>
              <a:t>created from ~20,000 antiprotons but  </a:t>
            </a:r>
            <a:r>
              <a:rPr lang="en-US" dirty="0" smtClean="0"/>
              <a:t>~</a:t>
            </a:r>
            <a:r>
              <a:rPr lang="en-US" dirty="0" smtClean="0"/>
              <a:t>1 trapped (KE</a:t>
            </a:r>
            <a:r>
              <a:rPr lang="en-US" dirty="0" smtClean="0"/>
              <a:t>&lt;.</a:t>
            </a:r>
            <a:r>
              <a:rPr lang="en-US" dirty="0" smtClean="0"/>
              <a:t>5K)</a:t>
            </a:r>
            <a:endParaRPr lang="en-US" dirty="0"/>
          </a:p>
        </p:txBody>
      </p:sp>
    </p:spTree>
    <p:extLst>
      <p:ext uri="{BB962C8B-B14F-4D97-AF65-F5344CB8AC3E}">
        <p14:creationId xmlns:p14="http://schemas.microsoft.com/office/powerpoint/2010/main" val="8479160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1014" y="3008671"/>
            <a:ext cx="8231006" cy="3849330"/>
            <a:chOff x="181014" y="3008671"/>
            <a:chExt cx="8231006" cy="3849330"/>
          </a:xfrm>
        </p:grpSpPr>
        <p:pic>
          <p:nvPicPr>
            <p:cNvPr id="8" name="Picture 16" descr="Annihilation ev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6280" y="3008671"/>
              <a:ext cx="3505740" cy="384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81014" y="3350510"/>
              <a:ext cx="4519186" cy="3416804"/>
              <a:chOff x="4487543" y="3350510"/>
              <a:chExt cx="4519186" cy="3416804"/>
            </a:xfrm>
          </p:grpSpPr>
          <p:pic>
            <p:nvPicPr>
              <p:cNvPr id="10" name="Picture 5" descr="http://alpha.web.cern.ch/sites/alpha.web.cern.ch/files/styles/galleryformatter_slide/public/gallery/picture-79.jpg?itok=dQNhCWf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840" y="3350510"/>
                <a:ext cx="3991896" cy="29939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87543" y="6367204"/>
                <a:ext cx="4519186" cy="400110"/>
              </a:xfrm>
              <a:prstGeom prst="rect">
                <a:avLst/>
              </a:prstGeom>
            </p:spPr>
            <p:txBody>
              <a:bodyPr wrap="none">
                <a:spAutoFit/>
              </a:bodyPr>
              <a:lstStyle/>
              <a:p>
                <a:pPr lvl="0" algn="ctr"/>
                <a:r>
                  <a:rPr lang="en-US" sz="1000" dirty="0">
                    <a:solidFill>
                      <a:srgbClr val="000000"/>
                    </a:solidFill>
                  </a:rPr>
                  <a:t>ALPHA Vertex Imaging </a:t>
                </a:r>
                <a:r>
                  <a:rPr lang="en-US" sz="1000" dirty="0" smtClean="0">
                    <a:solidFill>
                      <a:srgbClr val="000000"/>
                    </a:solidFill>
                  </a:rPr>
                  <a:t>Detector</a:t>
                </a:r>
              </a:p>
              <a:p>
                <a:pPr lvl="0" algn="ctr"/>
                <a:r>
                  <a:rPr lang="en-US" sz="1000" dirty="0" smtClean="0">
                    <a:solidFill>
                      <a:srgbClr val="000000"/>
                    </a:solidFill>
                  </a:rPr>
                  <a:t>Detector is over 50% efficient, and locates annihilations to better than 10mm.</a:t>
                </a:r>
                <a:endParaRPr lang="en-US" sz="1000" dirty="0">
                  <a:solidFill>
                    <a:srgbClr val="000000"/>
                  </a:solidFill>
                </a:endParaRPr>
              </a:p>
            </p:txBody>
          </p:sp>
        </p:grpSp>
      </p:grpSp>
      <p:pic>
        <p:nvPicPr>
          <p:cNvPr id="6" name="Picture 5" descr="pbar annihilation.png"/>
          <p:cNvPicPr>
            <a:picLocks noChangeAspect="1"/>
          </p:cNvPicPr>
          <p:nvPr/>
        </p:nvPicPr>
        <p:blipFill>
          <a:blip r:embed="rId5" cstate="print"/>
          <a:stretch>
            <a:fillRect/>
          </a:stretch>
        </p:blipFill>
        <p:spPr>
          <a:xfrm>
            <a:off x="2514600" y="381000"/>
            <a:ext cx="2727388" cy="2687378"/>
          </a:xfrm>
          <a:prstGeom prst="rect">
            <a:avLst/>
          </a:prstGeom>
        </p:spPr>
      </p:pic>
      <p:sp>
        <p:nvSpPr>
          <p:cNvPr id="1030"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dirty="0" err="1" smtClean="0">
                <a:solidFill>
                  <a:srgbClr val="990000"/>
                </a:solidFill>
              </a:rPr>
              <a:t>Antihydrogen</a:t>
            </a:r>
            <a:r>
              <a:rPr lang="en-US" sz="3200" dirty="0" smtClean="0">
                <a:solidFill>
                  <a:srgbClr val="990000"/>
                </a:solidFill>
              </a:rPr>
              <a:t> Detection: anti-atoms Annihilate</a:t>
            </a:r>
          </a:p>
        </p:txBody>
      </p:sp>
      <p:sp>
        <p:nvSpPr>
          <p:cNvPr id="83971" name="Rectangle 3"/>
          <p:cNvSpPr>
            <a:spLocks noChangeArrowheads="1"/>
          </p:cNvSpPr>
          <p:nvPr/>
        </p:nvSpPr>
        <p:spPr bwMode="auto">
          <a:xfrm>
            <a:off x="433848" y="685799"/>
            <a:ext cx="2690352" cy="646331"/>
          </a:xfrm>
          <a:prstGeom prst="rect">
            <a:avLst/>
          </a:prstGeom>
          <a:noFill/>
          <a:ln w="9525">
            <a:noFill/>
            <a:miter lim="800000"/>
            <a:headEnd/>
            <a:tailEnd/>
          </a:ln>
        </p:spPr>
        <p:txBody>
          <a:bodyPr wrap="square">
            <a:spAutoFit/>
          </a:bodyPr>
          <a:lstStyle/>
          <a:p>
            <a:pPr>
              <a:buFontTx/>
              <a:buChar char="•"/>
            </a:pPr>
            <a:r>
              <a:rPr lang="en-US" dirty="0" smtClean="0">
                <a:sym typeface="Gill Sans"/>
              </a:rPr>
              <a:t>Antiproton annihilation pion tracks.</a:t>
            </a:r>
            <a:endParaRPr lang="en-US" dirty="0">
              <a:sym typeface="Gill Sans"/>
            </a:endParaRPr>
          </a:p>
        </p:txBody>
      </p:sp>
      <p:sp>
        <p:nvSpPr>
          <p:cNvPr id="2" name="Date Placeholder 1"/>
          <p:cNvSpPr>
            <a:spLocks noGrp="1"/>
          </p:cNvSpPr>
          <p:nvPr>
            <p:ph type="dt" sz="half" idx="10"/>
          </p:nvPr>
        </p:nvSpPr>
        <p:spPr/>
        <p:txBody>
          <a:bodyPr/>
          <a:lstStyle/>
          <a:p>
            <a:fld id="{397ED08B-2DF2-0048-93CD-658C6C5A6794}" type="datetime1">
              <a:rPr lang="en-US" smtClean="0"/>
              <a:t>3/30/16</a:t>
            </a:fld>
            <a:endParaRPr lang="en-US"/>
          </a:p>
        </p:txBody>
      </p:sp>
      <p:sp>
        <p:nvSpPr>
          <p:cNvPr id="4" name="Slide Number Placeholder 3"/>
          <p:cNvSpPr>
            <a:spLocks noGrp="1"/>
          </p:cNvSpPr>
          <p:nvPr>
            <p:ph type="sldNum" sz="quarter" idx="12"/>
          </p:nvPr>
        </p:nvSpPr>
        <p:spPr/>
        <p:txBody>
          <a:bodyPr/>
          <a:lstStyle/>
          <a:p>
            <a:fld id="{714D140F-FAA0-C545-8974-3212AC45737A}" type="slidenum">
              <a:rPr lang="en-US" smtClean="0"/>
              <a:pPr/>
              <a:t>18</a:t>
            </a:fld>
            <a:endParaRPr lang="en-US"/>
          </a:p>
        </p:txBody>
      </p:sp>
    </p:spTree>
    <p:extLst>
      <p:ext uri="{BB962C8B-B14F-4D97-AF65-F5344CB8AC3E}">
        <p14:creationId xmlns:p14="http://schemas.microsoft.com/office/powerpoint/2010/main" val="311198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p:cNvSpPr txBox="1">
            <a:spLocks noChangeArrowheads="1"/>
          </p:cNvSpPr>
          <p:nvPr/>
        </p:nvSpPr>
        <p:spPr bwMode="auto">
          <a:xfrm>
            <a:off x="1792813" y="0"/>
            <a:ext cx="59174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20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3200" b="1" dirty="0" smtClean="0">
                <a:solidFill>
                  <a:srgbClr val="FFFFFF"/>
                </a:solidFill>
              </a:rPr>
              <a:t>Physics one (anti-)atom at a time</a:t>
            </a:r>
          </a:p>
        </p:txBody>
      </p:sp>
      <p:pic>
        <p:nvPicPr>
          <p:cNvPr id="512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62" y="857253"/>
            <a:ext cx="428478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
          <p:cNvPicPr>
            <a:picLocks noChangeAspect="1"/>
          </p:cNvPicPr>
          <p:nvPr/>
        </p:nvPicPr>
        <p:blipFill>
          <a:blip r:embed="rId5">
            <a:extLst>
              <a:ext uri="{28A0092B-C50C-407E-A947-70E740481C1C}">
                <a14:useLocalDpi xmlns:a14="http://schemas.microsoft.com/office/drawing/2010/main" val="0"/>
              </a:ext>
            </a:extLst>
          </a:blip>
          <a:srcRect t="-8948" b="32486"/>
          <a:stretch>
            <a:fillRect/>
          </a:stretch>
        </p:blipFill>
        <p:spPr bwMode="auto">
          <a:xfrm>
            <a:off x="2" y="2362200"/>
            <a:ext cx="39184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
          <p:cNvPicPr>
            <a:picLocks noChangeAspect="1"/>
          </p:cNvPicPr>
          <p:nvPr/>
        </p:nvPicPr>
        <p:blipFill>
          <a:blip r:embed="rId6">
            <a:extLst>
              <a:ext uri="{28A0092B-C50C-407E-A947-70E740481C1C}">
                <a14:useLocalDpi xmlns:a14="http://schemas.microsoft.com/office/drawing/2010/main" val="0"/>
              </a:ext>
            </a:extLst>
          </a:blip>
          <a:srcRect r="20776" b="34399"/>
          <a:stretch>
            <a:fillRect/>
          </a:stretch>
        </p:blipFill>
        <p:spPr bwMode="auto">
          <a:xfrm>
            <a:off x="1" y="4741866"/>
            <a:ext cx="440787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2"/>
          <p:cNvSpPr txBox="1">
            <a:spLocks noChangeArrowheads="1"/>
          </p:cNvSpPr>
          <p:nvPr/>
        </p:nvSpPr>
        <p:spPr bwMode="auto">
          <a:xfrm>
            <a:off x="4343400" y="4611689"/>
            <a:ext cx="41729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2000">
                <a:solidFill>
                  <a:schemeClr val="tx1"/>
                </a:solidFill>
                <a:latin typeface="Times New Roman" charset="0"/>
                <a:ea typeface="ＭＳ Ｐゴシック" charset="0"/>
              </a:defRPr>
            </a:lvl9pPr>
          </a:lstStyle>
          <a:p>
            <a:pPr eaLnBrk="1" fontAlgn="base" hangingPunct="1">
              <a:spcBef>
                <a:spcPct val="0"/>
              </a:spcBef>
              <a:spcAft>
                <a:spcPct val="0"/>
              </a:spcAft>
              <a:buFont typeface="Arial" charset="0"/>
              <a:buChar char="•"/>
            </a:pPr>
            <a:r>
              <a:rPr lang="en-US" dirty="0" smtClean="0">
                <a:solidFill>
                  <a:srgbClr val="000000"/>
                </a:solidFill>
              </a:rPr>
              <a:t>Positron spin flip measurement </a:t>
            </a:r>
          </a:p>
          <a:p>
            <a:pPr eaLnBrk="1" fontAlgn="base" hangingPunct="1">
              <a:spcBef>
                <a:spcPct val="0"/>
              </a:spcBef>
              <a:spcAft>
                <a:spcPct val="0"/>
              </a:spcAft>
              <a:buFont typeface="Arial" charset="0"/>
              <a:buChar char="•"/>
            </a:pPr>
            <a:r>
              <a:rPr lang="en-US" dirty="0" smtClean="0">
                <a:solidFill>
                  <a:srgbClr val="000000"/>
                </a:solidFill>
              </a:rPr>
              <a:t>Shows that it is possible to do physics </a:t>
            </a:r>
          </a:p>
          <a:p>
            <a:pPr eaLnBrk="1" fontAlgn="base" hangingPunct="1">
              <a:spcBef>
                <a:spcPct val="0"/>
              </a:spcBef>
              <a:spcAft>
                <a:spcPct val="0"/>
              </a:spcAft>
            </a:pPr>
            <a:r>
              <a:rPr lang="en-US" dirty="0" smtClean="0">
                <a:solidFill>
                  <a:srgbClr val="000000"/>
                </a:solidFill>
              </a:rPr>
              <a:t>with few atoms </a:t>
            </a:r>
          </a:p>
          <a:p>
            <a:pPr eaLnBrk="1" fontAlgn="base" hangingPunct="1">
              <a:spcBef>
                <a:spcPct val="0"/>
              </a:spcBef>
              <a:spcAft>
                <a:spcPct val="0"/>
              </a:spcAft>
            </a:pPr>
            <a:r>
              <a:rPr lang="en-US" dirty="0" smtClean="0">
                <a:solidFill>
                  <a:srgbClr val="000000"/>
                </a:solidFill>
              </a:rPr>
              <a:t>…would like x10 (or higher) trapping</a:t>
            </a:r>
          </a:p>
          <a:p>
            <a:pPr eaLnBrk="1" fontAlgn="base" hangingPunct="1">
              <a:spcBef>
                <a:spcPct val="0"/>
              </a:spcBef>
              <a:spcAft>
                <a:spcPct val="0"/>
              </a:spcAft>
            </a:pPr>
            <a:r>
              <a:rPr lang="en-US" dirty="0" smtClean="0">
                <a:solidFill>
                  <a:srgbClr val="000000"/>
                </a:solidFill>
              </a:rPr>
              <a:t>rate and laser cooling</a:t>
            </a:r>
          </a:p>
        </p:txBody>
      </p:sp>
      <p:graphicFrame>
        <p:nvGraphicFramePr>
          <p:cNvPr id="10" name="Object 9"/>
          <p:cNvGraphicFramePr>
            <a:graphicFrameLocks noChangeAspect="1"/>
          </p:cNvGraphicFramePr>
          <p:nvPr>
            <p:extLst>
              <p:ext uri="{D42A27DB-BD31-4B8C-83A1-F6EECF244321}">
                <p14:modId xmlns:p14="http://schemas.microsoft.com/office/powerpoint/2010/main" val="2531099458"/>
              </p:ext>
            </p:extLst>
          </p:nvPr>
        </p:nvGraphicFramePr>
        <p:xfrm>
          <a:off x="76200" y="5995987"/>
          <a:ext cx="3849687" cy="709613"/>
        </p:xfrm>
        <a:graphic>
          <a:graphicData uri="http://schemas.openxmlformats.org/presentationml/2006/ole">
            <mc:AlternateContent xmlns:mc="http://schemas.openxmlformats.org/markup-compatibility/2006">
              <mc:Choice xmlns:v="urn:schemas-microsoft-com:vml" Requires="v">
                <p:oleObj spid="_x0000_s149571" name="Equation" r:id="rId7" imgW="1308100" imgH="241300" progId="Equation.DSMT4">
                  <p:embed/>
                </p:oleObj>
              </mc:Choice>
              <mc:Fallback>
                <p:oleObj name="Equation" r:id="rId7" imgW="1308100" imgH="241300" progId="Equation.DSMT4">
                  <p:embed/>
                  <p:pic>
                    <p:nvPicPr>
                      <p:cNvPr id="0" name=""/>
                      <p:cNvPicPr/>
                      <p:nvPr/>
                    </p:nvPicPr>
                    <p:blipFill>
                      <a:blip r:embed="rId8"/>
                      <a:stretch>
                        <a:fillRect/>
                      </a:stretch>
                    </p:blipFill>
                    <p:spPr>
                      <a:xfrm>
                        <a:off x="76200" y="5995987"/>
                        <a:ext cx="3849687" cy="709613"/>
                      </a:xfrm>
                      <a:prstGeom prst="rect">
                        <a:avLst/>
                      </a:prstGeom>
                    </p:spPr>
                  </p:pic>
                </p:oleObj>
              </mc:Fallback>
            </mc:AlternateContent>
          </a:graphicData>
        </a:graphic>
      </p:graphicFrame>
      <p:grpSp>
        <p:nvGrpSpPr>
          <p:cNvPr id="11" name="Group 10"/>
          <p:cNvGrpSpPr/>
          <p:nvPr/>
        </p:nvGrpSpPr>
        <p:grpSpPr>
          <a:xfrm>
            <a:off x="4419600" y="990600"/>
            <a:ext cx="4483100" cy="3736528"/>
            <a:chOff x="12700" y="3200400"/>
            <a:chExt cx="4025900" cy="3507928"/>
          </a:xfrm>
          <a:solidFill>
            <a:schemeClr val="bg1"/>
          </a:solidFill>
        </p:grpSpPr>
        <p:pic>
          <p:nvPicPr>
            <p:cNvPr id="12" name="Picture 11" descr="Figure2b_final.pdf"/>
            <p:cNvPicPr>
              <a:picLocks noChangeAspect="1"/>
            </p:cNvPicPr>
            <p:nvPr/>
          </p:nvPicPr>
          <p:blipFill rotWithShape="1">
            <a:blip r:embed="rId9">
              <a:extLst>
                <a:ext uri="{28A0092B-C50C-407E-A947-70E740481C1C}">
                  <a14:useLocalDpi xmlns:a14="http://schemas.microsoft.com/office/drawing/2010/main" val="0"/>
                </a:ext>
              </a:extLst>
            </a:blip>
            <a:srcRect l="10555" t="21480" r="13517" b="7407"/>
            <a:stretch/>
          </p:blipFill>
          <p:spPr>
            <a:xfrm>
              <a:off x="12700" y="4953000"/>
              <a:ext cx="3748357" cy="1755328"/>
            </a:xfrm>
            <a:prstGeom prst="rect">
              <a:avLst/>
            </a:prstGeom>
            <a:grpFill/>
          </p:spPr>
        </p:pic>
        <p:pic>
          <p:nvPicPr>
            <p:cNvPr id="13" name="Picture 12" descr="Figure2a_final.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3200400"/>
              <a:ext cx="3124200" cy="2034668"/>
            </a:xfrm>
            <a:prstGeom prst="rect">
              <a:avLst/>
            </a:prstGeom>
            <a:grpFill/>
          </p:spPr>
        </p:pic>
      </p:grpSp>
    </p:spTree>
    <p:extLst>
      <p:ext uri="{BB962C8B-B14F-4D97-AF65-F5344CB8AC3E}">
        <p14:creationId xmlns:p14="http://schemas.microsoft.com/office/powerpoint/2010/main" val="1967356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7">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7">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dirty="0" smtClean="0">
                <a:solidFill>
                  <a:srgbClr val="990000"/>
                </a:solidFill>
              </a:rPr>
              <a:t>Why Study Antihydrogen?</a:t>
            </a:r>
          </a:p>
        </p:txBody>
      </p:sp>
      <p:graphicFrame>
        <p:nvGraphicFramePr>
          <p:cNvPr id="83993" name="Object 25"/>
          <p:cNvGraphicFramePr>
            <a:graphicFrameLocks noGrp="1" noChangeAspect="1"/>
          </p:cNvGraphicFramePr>
          <p:nvPr>
            <p:ph sz="half" idx="1"/>
          </p:nvPr>
        </p:nvGraphicFramePr>
        <p:xfrm>
          <a:off x="4724400" y="4144963"/>
          <a:ext cx="2057400" cy="1974850"/>
        </p:xfrm>
        <a:graphic>
          <a:graphicData uri="http://schemas.openxmlformats.org/presentationml/2006/ole">
            <mc:AlternateContent xmlns:mc="http://schemas.openxmlformats.org/markup-compatibility/2006">
              <mc:Choice xmlns:v="urn:schemas-microsoft-com:vml" Requires="v">
                <p:oleObj spid="_x0000_s104418" name="PHOTO-PAINT" r:id="rId4" imgW="3076190" imgH="2952381" progId="CorelPHOTOPAINT.Image.13">
                  <p:embed/>
                </p:oleObj>
              </mc:Choice>
              <mc:Fallback>
                <p:oleObj name="PHOTO-PAINT" r:id="rId4" imgW="3076190" imgH="2952381" progId="CorelPHOTOPAINT.Image.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44963"/>
                        <a:ext cx="20574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1" name="Rectangle 3"/>
          <p:cNvSpPr>
            <a:spLocks noChangeArrowheads="1"/>
          </p:cNvSpPr>
          <p:nvPr/>
        </p:nvSpPr>
        <p:spPr bwMode="auto">
          <a:xfrm>
            <a:off x="1143000" y="563563"/>
            <a:ext cx="7391400" cy="2677656"/>
          </a:xfrm>
          <a:prstGeom prst="rect">
            <a:avLst/>
          </a:prstGeom>
          <a:noFill/>
          <a:ln w="9525">
            <a:noFill/>
            <a:miter lim="800000"/>
            <a:headEnd/>
            <a:tailEnd/>
          </a:ln>
        </p:spPr>
        <p:txBody>
          <a:bodyPr>
            <a:spAutoFit/>
          </a:bodyPr>
          <a:lstStyle/>
          <a:p>
            <a:pPr>
              <a:buFontTx/>
              <a:buChar char="•"/>
            </a:pPr>
            <a:r>
              <a:rPr lang="en-US" sz="2400" dirty="0">
                <a:sym typeface="Gill Sans"/>
              </a:rPr>
              <a:t>The universe almost entirely of matter.  </a:t>
            </a:r>
            <a:r>
              <a:rPr lang="en-US" sz="2400" dirty="0">
                <a:solidFill>
                  <a:srgbClr val="FF0000"/>
                </a:solidFill>
                <a:sym typeface="Gill Sans"/>
              </a:rPr>
              <a:t>Why?</a:t>
            </a:r>
          </a:p>
          <a:p>
            <a:pPr>
              <a:buFontTx/>
              <a:buChar char="•"/>
            </a:pPr>
            <a:r>
              <a:rPr lang="en-US" sz="2400" dirty="0">
                <a:sym typeface="Gill Sans"/>
              </a:rPr>
              <a:t>CPT Theorem: Physical laws identical under CPT transformations. Exceptions?</a:t>
            </a:r>
          </a:p>
          <a:p>
            <a:pPr lvl="1">
              <a:buFontTx/>
              <a:buChar char="•"/>
            </a:pPr>
            <a:r>
              <a:rPr lang="en-US" sz="2400" dirty="0">
                <a:sym typeface="Gill Sans"/>
              </a:rPr>
              <a:t>1s-2s spectral comparison of hydrogen and </a:t>
            </a:r>
            <a:r>
              <a:rPr lang="en-US" sz="2400" dirty="0" err="1">
                <a:sym typeface="Gill Sans"/>
              </a:rPr>
              <a:t>antihydrogen</a:t>
            </a:r>
            <a:r>
              <a:rPr lang="en-US" sz="2400" dirty="0" smtClean="0">
                <a:sym typeface="Gill Sans"/>
              </a:rPr>
              <a:t>.</a:t>
            </a:r>
          </a:p>
          <a:p>
            <a:pPr lvl="1">
              <a:buFontTx/>
              <a:buChar char="•"/>
            </a:pPr>
            <a:r>
              <a:rPr lang="en-US" sz="2400" dirty="0" smtClean="0">
                <a:sym typeface="Gill Sans"/>
              </a:rPr>
              <a:t>Microwave studies of hyperfine transition</a:t>
            </a:r>
            <a:endParaRPr lang="en-US" sz="2400" dirty="0">
              <a:sym typeface="Gill Sans"/>
            </a:endParaRPr>
          </a:p>
          <a:p>
            <a:pPr>
              <a:buFontTx/>
              <a:buChar char="•"/>
            </a:pPr>
            <a:r>
              <a:rPr lang="en-US" sz="2400" dirty="0">
                <a:sym typeface="Gill Sans"/>
              </a:rPr>
              <a:t>Gravity and Antimatter: Weak </a:t>
            </a:r>
            <a:r>
              <a:rPr lang="en-US" sz="2400" dirty="0" smtClean="0">
                <a:sym typeface="Gill Sans"/>
              </a:rPr>
              <a:t>equivalence principle.</a:t>
            </a:r>
            <a:endParaRPr lang="en-US" sz="2400" dirty="0">
              <a:sym typeface="Gill Sans"/>
            </a:endParaRPr>
          </a:p>
        </p:txBody>
      </p:sp>
      <p:graphicFrame>
        <p:nvGraphicFramePr>
          <p:cNvPr id="83995" name="Object 27"/>
          <p:cNvGraphicFramePr>
            <a:graphicFrameLocks noGrp="1" noChangeAspect="1"/>
          </p:cNvGraphicFramePr>
          <p:nvPr>
            <p:ph sz="half" idx="2"/>
          </p:nvPr>
        </p:nvGraphicFramePr>
        <p:xfrm>
          <a:off x="6934200" y="4144963"/>
          <a:ext cx="1087438" cy="1958975"/>
        </p:xfrm>
        <a:graphic>
          <a:graphicData uri="http://schemas.openxmlformats.org/presentationml/2006/ole">
            <mc:AlternateContent xmlns:mc="http://schemas.openxmlformats.org/markup-compatibility/2006">
              <mc:Choice xmlns:v="urn:schemas-microsoft-com:vml" Requires="v">
                <p:oleObj spid="_x0000_s104419" name="PHOTO-PAINT" r:id="rId6" imgW="1619048" imgH="2914286" progId="CorelPHOTOPAINT.Image.13">
                  <p:embed/>
                </p:oleObj>
              </mc:Choice>
              <mc:Fallback>
                <p:oleObj name="PHOTO-PAINT" r:id="rId6" imgW="1619048" imgH="2914286" progId="CorelPHOTOPAINT.Image.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4144963"/>
                        <a:ext cx="1087438" cy="195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99" name="Text Box 31"/>
          <p:cNvSpPr txBox="1">
            <a:spLocks noChangeArrowheads="1"/>
          </p:cNvSpPr>
          <p:nvPr/>
        </p:nvSpPr>
        <p:spPr bwMode="auto">
          <a:xfrm>
            <a:off x="5867400" y="3763963"/>
            <a:ext cx="1654175" cy="304800"/>
          </a:xfrm>
          <a:prstGeom prst="rect">
            <a:avLst/>
          </a:prstGeom>
          <a:noFill/>
          <a:ln w="9525">
            <a:noFill/>
            <a:miter lim="800000"/>
            <a:headEnd/>
            <a:tailEnd/>
          </a:ln>
        </p:spPr>
        <p:txBody>
          <a:bodyPr wrap="none">
            <a:spAutoFit/>
          </a:bodyPr>
          <a:lstStyle/>
          <a:p>
            <a:r>
              <a:rPr lang="en-US" sz="1400"/>
              <a:t>Weak Equivalence</a:t>
            </a:r>
          </a:p>
        </p:txBody>
      </p:sp>
      <p:grpSp>
        <p:nvGrpSpPr>
          <p:cNvPr id="2" name="Group 15"/>
          <p:cNvGrpSpPr>
            <a:grpSpLocks/>
          </p:cNvGrpSpPr>
          <p:nvPr/>
        </p:nvGrpSpPr>
        <p:grpSpPr bwMode="auto">
          <a:xfrm>
            <a:off x="1120775" y="3563938"/>
            <a:ext cx="3051175" cy="1344612"/>
            <a:chOff x="1120775" y="3838575"/>
            <a:chExt cx="3051175" cy="1344613"/>
          </a:xfrm>
        </p:grpSpPr>
        <p:sp>
          <p:nvSpPr>
            <p:cNvPr id="1035" name="Rectangle 17"/>
            <p:cNvSpPr>
              <a:spLocks noChangeArrowheads="1"/>
            </p:cNvSpPr>
            <p:nvPr/>
          </p:nvSpPr>
          <p:spPr bwMode="auto">
            <a:xfrm>
              <a:off x="2159000" y="3838575"/>
              <a:ext cx="911161" cy="152840"/>
            </a:xfrm>
            <a:prstGeom prst="rect">
              <a:avLst/>
            </a:prstGeom>
            <a:noFill/>
            <a:ln w="9525">
              <a:noFill/>
              <a:miter lim="800000"/>
              <a:headEnd/>
              <a:tailEnd/>
            </a:ln>
          </p:spPr>
          <p:txBody>
            <a:bodyPr wrap="none" lIns="0" tIns="0" rIns="0" bIns="0">
              <a:spAutoFit/>
            </a:bodyPr>
            <a:lstStyle/>
            <a:p>
              <a:pPr algn="ctr">
                <a:tabLst>
                  <a:tab pos="1066800" algn="l"/>
                </a:tabLst>
              </a:pPr>
              <a:r>
                <a:rPr lang="en-US" sz="1400">
                  <a:solidFill>
                    <a:srgbClr val="000000"/>
                  </a:solidFill>
                  <a:latin typeface="Gill Sans"/>
                  <a:sym typeface="Gill Sans"/>
                </a:rPr>
                <a:t>CPT Tests</a:t>
              </a:r>
            </a:p>
          </p:txBody>
        </p:sp>
        <p:grpSp>
          <p:nvGrpSpPr>
            <p:cNvPr id="1036" name="Group 28"/>
            <p:cNvGrpSpPr>
              <a:grpSpLocks/>
            </p:cNvGrpSpPr>
            <p:nvPr/>
          </p:nvGrpSpPr>
          <p:grpSpPr bwMode="auto">
            <a:xfrm>
              <a:off x="1120775" y="4119563"/>
              <a:ext cx="3051175" cy="1063625"/>
              <a:chOff x="958" y="2640"/>
              <a:chExt cx="1922" cy="670"/>
            </a:xfrm>
          </p:grpSpPr>
          <p:pic>
            <p:nvPicPr>
              <p:cNvPr id="1037" name="Picture 22" descr="Spectral_lines_emission Comparison"/>
              <p:cNvPicPr>
                <a:picLocks noChangeAspect="1" noChangeArrowheads="1"/>
              </p:cNvPicPr>
              <p:nvPr/>
            </p:nvPicPr>
            <p:blipFill>
              <a:blip r:embed="rId8" cstate="print"/>
              <a:srcRect/>
              <a:stretch>
                <a:fillRect/>
              </a:stretch>
            </p:blipFill>
            <p:spPr bwMode="auto">
              <a:xfrm>
                <a:off x="1152" y="2640"/>
                <a:ext cx="1728" cy="670"/>
              </a:xfrm>
              <a:prstGeom prst="rect">
                <a:avLst/>
              </a:prstGeom>
              <a:noFill/>
              <a:ln w="9525">
                <a:noFill/>
                <a:miter lim="800000"/>
                <a:headEnd/>
                <a:tailEnd/>
              </a:ln>
            </p:spPr>
          </p:pic>
          <p:sp>
            <p:nvSpPr>
              <p:cNvPr id="3" name="Line 24"/>
              <p:cNvSpPr>
                <a:spLocks noChangeShapeType="1"/>
              </p:cNvSpPr>
              <p:nvPr/>
            </p:nvSpPr>
            <p:spPr bwMode="auto">
              <a:xfrm>
                <a:off x="1470" y="2858"/>
                <a:ext cx="96" cy="232"/>
              </a:xfrm>
              <a:prstGeom prst="line">
                <a:avLst/>
              </a:prstGeom>
              <a:noFill/>
              <a:ln w="9525">
                <a:solidFill>
                  <a:schemeClr val="tx1"/>
                </a:solidFill>
                <a:round/>
                <a:headEnd/>
                <a:tailEnd type="triangle" w="med" len="med"/>
              </a:ln>
            </p:spPr>
            <p:txBody>
              <a:bodyPr/>
              <a:lstStyle/>
              <a:p>
                <a:endParaRPr lang="en-US"/>
              </a:p>
            </p:txBody>
          </p:sp>
          <p:sp>
            <p:nvSpPr>
              <p:cNvPr id="1039" name="Text Box 25"/>
              <p:cNvSpPr txBox="1">
                <a:spLocks noChangeArrowheads="1"/>
              </p:cNvSpPr>
              <p:nvPr/>
            </p:nvSpPr>
            <p:spPr bwMode="auto">
              <a:xfrm>
                <a:off x="1461" y="2826"/>
                <a:ext cx="196" cy="231"/>
              </a:xfrm>
              <a:prstGeom prst="rect">
                <a:avLst/>
              </a:prstGeom>
              <a:noFill/>
              <a:ln w="9525">
                <a:noFill/>
                <a:miter lim="800000"/>
                <a:headEnd/>
                <a:tailEnd/>
              </a:ln>
            </p:spPr>
            <p:txBody>
              <a:bodyPr wrap="none">
                <a:spAutoFit/>
              </a:bodyPr>
              <a:lstStyle/>
              <a:p>
                <a:r>
                  <a:rPr lang="en-US"/>
                  <a:t>?</a:t>
                </a:r>
              </a:p>
            </p:txBody>
          </p:sp>
          <p:graphicFrame>
            <p:nvGraphicFramePr>
              <p:cNvPr id="1028" name="Object 32"/>
              <p:cNvGraphicFramePr>
                <a:graphicFrameLocks noChangeAspect="1"/>
              </p:cNvGraphicFramePr>
              <p:nvPr/>
            </p:nvGraphicFramePr>
            <p:xfrm>
              <a:off x="958" y="2670"/>
              <a:ext cx="136" cy="160"/>
            </p:xfrm>
            <a:graphic>
              <a:graphicData uri="http://schemas.openxmlformats.org/presentationml/2006/ole">
                <mc:AlternateContent xmlns:mc="http://schemas.openxmlformats.org/markup-compatibility/2006">
                  <mc:Choice xmlns:v="urn:schemas-microsoft-com:vml" Requires="v">
                    <p:oleObj spid="_x0000_s104420" name="Equation" r:id="rId9" imgW="215640" imgH="253800" progId="Equation.DSMT4">
                      <p:embed/>
                    </p:oleObj>
                  </mc:Choice>
                  <mc:Fallback>
                    <p:oleObj name="Equation" r:id="rId9" imgW="215640" imgH="253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8" y="2670"/>
                            <a:ext cx="136" cy="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33"/>
              <p:cNvGraphicFramePr>
                <a:graphicFrameLocks noChangeAspect="1"/>
              </p:cNvGraphicFramePr>
              <p:nvPr/>
            </p:nvGraphicFramePr>
            <p:xfrm>
              <a:off x="973" y="3116"/>
              <a:ext cx="136" cy="184"/>
            </p:xfrm>
            <a:graphic>
              <a:graphicData uri="http://schemas.openxmlformats.org/presentationml/2006/ole">
                <mc:AlternateContent xmlns:mc="http://schemas.openxmlformats.org/markup-compatibility/2006">
                  <mc:Choice xmlns:v="urn:schemas-microsoft-com:vml" Requires="v">
                    <p:oleObj spid="_x0000_s104421" name="Equation" r:id="rId11" imgW="215640" imgH="291960" progId="Equation.3">
                      <p:embed/>
                    </p:oleObj>
                  </mc:Choice>
                  <mc:Fallback>
                    <p:oleObj name="Equation" r:id="rId11" imgW="215640" imgH="2919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3" y="3116"/>
                            <a:ext cx="136" cy="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4" name="TextBox 3"/>
          <p:cNvSpPr txBox="1"/>
          <p:nvPr/>
        </p:nvSpPr>
        <p:spPr>
          <a:xfrm>
            <a:off x="5644309" y="6103938"/>
            <a:ext cx="2274982" cy="369332"/>
          </a:xfrm>
          <a:prstGeom prst="rect">
            <a:avLst/>
          </a:prstGeom>
          <a:noFill/>
        </p:spPr>
        <p:txBody>
          <a:bodyPr wrap="none" rtlCol="0">
            <a:spAutoFit/>
          </a:bodyPr>
          <a:lstStyle/>
          <a:p>
            <a:r>
              <a:rPr lang="en-US" dirty="0" smtClean="0"/>
              <a:t>Courtesy Tom Roberts</a:t>
            </a:r>
            <a:endParaRPr lang="en-US" dirty="0"/>
          </a:p>
        </p:txBody>
      </p:sp>
      <p:sp>
        <p:nvSpPr>
          <p:cNvPr id="5" name="Date Placeholder 4"/>
          <p:cNvSpPr>
            <a:spLocks noGrp="1"/>
          </p:cNvSpPr>
          <p:nvPr>
            <p:ph type="dt" sz="half" idx="10"/>
          </p:nvPr>
        </p:nvSpPr>
        <p:spPr/>
        <p:txBody>
          <a:bodyPr/>
          <a:lstStyle/>
          <a:p>
            <a:fld id="{6B7DF585-7C56-3740-BD8A-9A66B345191A}" type="datetime1">
              <a:rPr lang="en-US" smtClean="0"/>
              <a:t>3/30/16</a:t>
            </a:fld>
            <a:endParaRPr lang="en-US"/>
          </a:p>
        </p:txBody>
      </p:sp>
      <p:sp>
        <p:nvSpPr>
          <p:cNvPr id="7" name="Slide Number Placeholder 6"/>
          <p:cNvSpPr>
            <a:spLocks noGrp="1"/>
          </p:cNvSpPr>
          <p:nvPr>
            <p:ph type="sldNum" sz="quarter" idx="12"/>
          </p:nvPr>
        </p:nvSpPr>
        <p:spPr/>
        <p:txBody>
          <a:bodyPr/>
          <a:lstStyle/>
          <a:p>
            <a:fld id="{714D140F-FAA0-C545-8974-3212AC45737A}" type="slidenum">
              <a:rPr lang="en-US" smtClean="0"/>
              <a:pPr/>
              <a:t>2</a:t>
            </a:fld>
            <a:endParaRPr lang="en-US"/>
          </a:p>
        </p:txBody>
      </p:sp>
    </p:spTree>
    <p:extLst>
      <p:ext uri="{BB962C8B-B14F-4D97-AF65-F5344CB8AC3E}">
        <p14:creationId xmlns:p14="http://schemas.microsoft.com/office/powerpoint/2010/main" val="4261874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39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399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9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bldLvl="2"/>
      <p:bldP spid="83999"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6853287" y="392432"/>
            <a:ext cx="2792680" cy="5499320"/>
          </a:xfrm>
          <a:prstGeom prst="rect">
            <a:avLst/>
          </a:prstGeom>
        </p:spPr>
      </p:pic>
      <p:sp>
        <p:nvSpPr>
          <p:cNvPr id="4" name="TextBox 3"/>
          <p:cNvSpPr txBox="1"/>
          <p:nvPr/>
        </p:nvSpPr>
        <p:spPr>
          <a:xfrm>
            <a:off x="2840993" y="31873"/>
            <a:ext cx="4224500" cy="523220"/>
          </a:xfrm>
          <a:prstGeom prst="rect">
            <a:avLst/>
          </a:prstGeom>
          <a:noFill/>
        </p:spPr>
        <p:txBody>
          <a:bodyPr wrap="square" rtlCol="0">
            <a:spAutoFit/>
          </a:bodyPr>
          <a:lstStyle/>
          <a:p>
            <a:pPr defTabSz="914400"/>
            <a:r>
              <a:rPr lang="en-US" sz="2800" dirty="0" smtClean="0">
                <a:solidFill>
                  <a:srgbClr val="CC0066"/>
                </a:solidFill>
                <a:latin typeface="Calibri"/>
              </a:rPr>
              <a:t>Gravity Measurements</a:t>
            </a:r>
            <a:endParaRPr lang="en-US" sz="2800" dirty="0">
              <a:solidFill>
                <a:srgbClr val="CC0066"/>
              </a:solidFill>
              <a:latin typeface="Calibri"/>
            </a:endParaRPr>
          </a:p>
        </p:txBody>
      </p:sp>
      <p:sp>
        <p:nvSpPr>
          <p:cNvPr id="2" name="TextBox 1"/>
          <p:cNvSpPr txBox="1"/>
          <p:nvPr/>
        </p:nvSpPr>
        <p:spPr>
          <a:xfrm>
            <a:off x="182661" y="555093"/>
            <a:ext cx="7186513" cy="2051844"/>
          </a:xfrm>
          <a:prstGeom prst="rect">
            <a:avLst/>
          </a:prstGeom>
          <a:noFill/>
        </p:spPr>
        <p:txBody>
          <a:bodyPr wrap="square" rtlCol="0">
            <a:spAutoFit/>
          </a:bodyPr>
          <a:lstStyle/>
          <a:p>
            <a:pPr marL="342900" indent="-342900" defTabSz="914400">
              <a:buFont typeface="Arial" pitchFamily="34" charset="0"/>
              <a:buChar char="•"/>
            </a:pPr>
            <a:r>
              <a:rPr lang="en-US" dirty="0" smtClean="0">
                <a:solidFill>
                  <a:prstClr val="black"/>
                </a:solidFill>
                <a:latin typeface="Calibri"/>
              </a:rPr>
              <a:t>Current direct bound (ALPHA) |M</a:t>
            </a:r>
            <a:r>
              <a:rPr lang="en-US" sz="2800" baseline="-25000" dirty="0" smtClean="0">
                <a:solidFill>
                  <a:prstClr val="black"/>
                </a:solidFill>
                <a:latin typeface="Calibri"/>
              </a:rPr>
              <a:t>G</a:t>
            </a:r>
            <a:r>
              <a:rPr lang="en-US" dirty="0" smtClean="0">
                <a:solidFill>
                  <a:prstClr val="black"/>
                </a:solidFill>
                <a:latin typeface="Calibri"/>
              </a:rPr>
              <a:t>/M|~&lt;100.</a:t>
            </a:r>
          </a:p>
          <a:p>
            <a:pPr marL="342900" indent="-342900" defTabSz="914400">
              <a:buFont typeface="Arial" pitchFamily="34" charset="0"/>
              <a:buChar char="•"/>
            </a:pPr>
            <a:endParaRPr lang="en-US" sz="2800" baseline="-25000" dirty="0" smtClean="0">
              <a:solidFill>
                <a:prstClr val="black"/>
              </a:solidFill>
              <a:latin typeface="Calibri"/>
            </a:endParaRPr>
          </a:p>
          <a:p>
            <a:pPr marL="342900" indent="-342900" defTabSz="914400">
              <a:buFont typeface="Arial" pitchFamily="34" charset="0"/>
              <a:buChar char="•"/>
            </a:pPr>
            <a:r>
              <a:rPr lang="en-US" dirty="0" smtClean="0">
                <a:solidFill>
                  <a:prstClr val="black"/>
                </a:solidFill>
                <a:latin typeface="Calibri"/>
              </a:rPr>
              <a:t>Future is a vertical trap.</a:t>
            </a:r>
          </a:p>
          <a:p>
            <a:pPr marL="800100" lvl="1" indent="-342900" defTabSz="914400">
              <a:buFont typeface="Arial" pitchFamily="34" charset="0"/>
              <a:buChar char="•"/>
            </a:pPr>
            <a:r>
              <a:rPr lang="en-US" dirty="0">
                <a:solidFill>
                  <a:prstClr val="black"/>
                </a:solidFill>
                <a:latin typeface="Calibri"/>
              </a:rPr>
              <a:t>Laser cooling not necessary, though it helps.</a:t>
            </a:r>
          </a:p>
          <a:p>
            <a:pPr marL="800100" lvl="1" indent="-342900" defTabSz="914400">
              <a:buFont typeface="Arial" pitchFamily="34" charset="0"/>
              <a:buChar char="•"/>
            </a:pPr>
            <a:r>
              <a:rPr lang="en-US" dirty="0">
                <a:solidFill>
                  <a:prstClr val="black"/>
                </a:solidFill>
                <a:latin typeface="Calibri"/>
              </a:rPr>
              <a:t>Slow down the magnet turnoff by a factor of ten.</a:t>
            </a:r>
          </a:p>
          <a:p>
            <a:pPr marL="800100" lvl="1" indent="-342900" defTabSz="914400">
              <a:buFont typeface="Arial" pitchFamily="34" charset="0"/>
              <a:buChar char="•"/>
            </a:pPr>
            <a:r>
              <a:rPr lang="en-US" dirty="0">
                <a:solidFill>
                  <a:prstClr val="black"/>
                </a:solidFill>
                <a:latin typeface="Calibri"/>
              </a:rPr>
              <a:t>Turnoff the mirror coils only</a:t>
            </a:r>
            <a:r>
              <a:rPr lang="en-US" dirty="0" smtClean="0">
                <a:solidFill>
                  <a:prstClr val="black"/>
                </a:solidFill>
                <a:latin typeface="Calibri"/>
              </a:rPr>
              <a:t>.</a:t>
            </a:r>
          </a:p>
          <a:p>
            <a:pPr marL="800100" lvl="1" indent="-342900" defTabSz="914400">
              <a:buFont typeface="Arial" pitchFamily="34" charset="0"/>
              <a:buChar char="•"/>
            </a:pPr>
            <a:r>
              <a:rPr lang="en-US" dirty="0" smtClean="0">
                <a:solidFill>
                  <a:prstClr val="black"/>
                </a:solidFill>
                <a:latin typeface="Calibri"/>
              </a:rPr>
              <a:t>Up-down, then to limit of  ~5-10% measurement.</a:t>
            </a:r>
            <a:endParaRPr lang="en-US" dirty="0">
              <a:solidFill>
                <a:prstClr val="black"/>
              </a:solidFill>
              <a:latin typeface="Calibri"/>
            </a:endParaRPr>
          </a:p>
        </p:txBody>
      </p:sp>
      <p:sp>
        <p:nvSpPr>
          <p:cNvPr id="9" name="Rectangle 8"/>
          <p:cNvSpPr/>
          <p:nvPr/>
        </p:nvSpPr>
        <p:spPr>
          <a:xfrm>
            <a:off x="-4633" y="6457890"/>
            <a:ext cx="8817210" cy="400110"/>
          </a:xfrm>
          <a:prstGeom prst="rect">
            <a:avLst/>
          </a:prstGeom>
        </p:spPr>
        <p:txBody>
          <a:bodyPr wrap="square">
            <a:spAutoFit/>
          </a:bodyPr>
          <a:lstStyle/>
          <a:p>
            <a:pPr defTabSz="914400"/>
            <a:r>
              <a:rPr lang="en-US" sz="1000" dirty="0" smtClean="0">
                <a:solidFill>
                  <a:prstClr val="black"/>
                </a:solidFill>
                <a:latin typeface="Calibri"/>
              </a:rPr>
              <a:t>A</a:t>
            </a:r>
            <a:r>
              <a:rPr lang="en-US" sz="1000" dirty="0">
                <a:solidFill>
                  <a:prstClr val="black"/>
                </a:solidFill>
                <a:latin typeface="Calibri"/>
              </a:rPr>
              <a:t>. Zhmoginov, A. Charman, J. Fajans, and J.S. Wurtele </a:t>
            </a:r>
            <a:r>
              <a:rPr lang="en-US" sz="1000" u="sng" dirty="0">
                <a:solidFill>
                  <a:prstClr val="black"/>
                </a:solidFill>
                <a:latin typeface="Calibri"/>
              </a:rPr>
              <a:t>Nonlinear dynamics of antihydrogen in magnetostatic traps: implications for gravitational </a:t>
            </a:r>
            <a:r>
              <a:rPr lang="en-US" sz="1000" u="sng" dirty="0" smtClean="0">
                <a:solidFill>
                  <a:prstClr val="black"/>
                </a:solidFill>
                <a:latin typeface="Calibri"/>
              </a:rPr>
              <a:t>measurements</a:t>
            </a:r>
            <a:r>
              <a:rPr lang="en-US" sz="1000" dirty="0" smtClean="0">
                <a:solidFill>
                  <a:prstClr val="black"/>
                </a:solidFill>
                <a:latin typeface="Calibri"/>
              </a:rPr>
              <a:t>, Class. And Quantum </a:t>
            </a:r>
            <a:r>
              <a:rPr lang="en-US" sz="1000" dirty="0" err="1" smtClean="0">
                <a:solidFill>
                  <a:prstClr val="black"/>
                </a:solidFill>
                <a:latin typeface="Calibri"/>
              </a:rPr>
              <a:t>Grav</a:t>
            </a:r>
            <a:r>
              <a:rPr lang="en-US" sz="1000" dirty="0" smtClean="0">
                <a:solidFill>
                  <a:prstClr val="black"/>
                </a:solidFill>
                <a:latin typeface="Calibri"/>
              </a:rPr>
              <a:t>. </a:t>
            </a:r>
            <a:r>
              <a:rPr lang="en-US" sz="1000" b="1" dirty="0" smtClean="0">
                <a:solidFill>
                  <a:prstClr val="black"/>
                </a:solidFill>
                <a:latin typeface="Calibri"/>
              </a:rPr>
              <a:t>30</a:t>
            </a:r>
            <a:r>
              <a:rPr lang="en-US" sz="1000" dirty="0" smtClean="0">
                <a:solidFill>
                  <a:prstClr val="black"/>
                </a:solidFill>
                <a:latin typeface="Calibri"/>
              </a:rPr>
              <a:t> 205014 (2013</a:t>
            </a:r>
            <a:r>
              <a:rPr lang="en-US" sz="1000" dirty="0">
                <a:solidFill>
                  <a:prstClr val="black"/>
                </a:solidFill>
                <a:latin typeface="Calibri"/>
              </a:rPr>
              <a:t>).</a:t>
            </a:r>
          </a:p>
        </p:txBody>
      </p:sp>
      <p:grpSp>
        <p:nvGrpSpPr>
          <p:cNvPr id="12" name="Group 11"/>
          <p:cNvGrpSpPr/>
          <p:nvPr/>
        </p:nvGrpSpPr>
        <p:grpSpPr>
          <a:xfrm>
            <a:off x="1032430" y="2971800"/>
            <a:ext cx="5290310" cy="3964725"/>
            <a:chOff x="1603599" y="2075322"/>
            <a:chExt cx="6380673" cy="458799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781" y="2075322"/>
              <a:ext cx="5835491" cy="4587998"/>
            </a:xfrm>
            <a:prstGeom prst="rect">
              <a:avLst/>
            </a:prstGeom>
          </p:spPr>
        </p:pic>
        <p:sp>
          <p:nvSpPr>
            <p:cNvPr id="14" name="TextBox 13"/>
            <p:cNvSpPr txBox="1"/>
            <p:nvPr/>
          </p:nvSpPr>
          <p:spPr>
            <a:xfrm>
              <a:off x="3061406" y="4115467"/>
              <a:ext cx="1090363" cy="400110"/>
            </a:xfrm>
            <a:prstGeom prst="rect">
              <a:avLst/>
            </a:prstGeom>
            <a:noFill/>
          </p:spPr>
          <p:txBody>
            <a:bodyPr wrap="none" rtlCol="0">
              <a:spAutoFit/>
            </a:bodyPr>
            <a:lstStyle/>
            <a:p>
              <a:pPr defTabSz="914400"/>
              <a:r>
                <a:rPr lang="en-US" i="1" dirty="0" smtClean="0">
                  <a:solidFill>
                    <a:srgbClr val="0033CC"/>
                  </a:solidFill>
                  <a:latin typeface="Calibri"/>
                </a:rPr>
                <a:t>T</a:t>
              </a:r>
              <a:r>
                <a:rPr lang="en-US" dirty="0" smtClean="0">
                  <a:solidFill>
                    <a:srgbClr val="0033CC"/>
                  </a:solidFill>
                  <a:latin typeface="Calibri"/>
                </a:rPr>
                <a:t>=300K</a:t>
              </a:r>
              <a:endParaRPr lang="en-US" dirty="0">
                <a:solidFill>
                  <a:srgbClr val="0033CC"/>
                </a:solidFill>
                <a:latin typeface="Calibri"/>
              </a:endParaRPr>
            </a:p>
          </p:txBody>
        </p:sp>
        <p:sp>
          <p:nvSpPr>
            <p:cNvPr id="15" name="TextBox 14"/>
            <p:cNvSpPr txBox="1"/>
            <p:nvPr/>
          </p:nvSpPr>
          <p:spPr>
            <a:xfrm>
              <a:off x="2968479" y="4990980"/>
              <a:ext cx="947695" cy="400110"/>
            </a:xfrm>
            <a:prstGeom prst="rect">
              <a:avLst/>
            </a:prstGeom>
            <a:noFill/>
          </p:spPr>
          <p:txBody>
            <a:bodyPr wrap="none" rtlCol="0">
              <a:spAutoFit/>
            </a:bodyPr>
            <a:lstStyle/>
            <a:p>
              <a:pPr defTabSz="914400"/>
              <a:r>
                <a:rPr lang="en-US" i="1" dirty="0" smtClean="0">
                  <a:solidFill>
                    <a:srgbClr val="00B050"/>
                  </a:solidFill>
                  <a:latin typeface="Calibri"/>
                </a:rPr>
                <a:t>T</a:t>
              </a:r>
              <a:r>
                <a:rPr lang="en-US" dirty="0" smtClean="0">
                  <a:solidFill>
                    <a:srgbClr val="00B050"/>
                  </a:solidFill>
                  <a:latin typeface="Calibri"/>
                </a:rPr>
                <a:t>=30K</a:t>
              </a:r>
              <a:endParaRPr lang="en-US" dirty="0">
                <a:solidFill>
                  <a:srgbClr val="00B050"/>
                </a:solidFill>
                <a:latin typeface="Calibri"/>
              </a:endParaRPr>
            </a:p>
          </p:txBody>
        </p:sp>
        <p:sp>
          <p:nvSpPr>
            <p:cNvPr id="16" name="TextBox 15"/>
            <p:cNvSpPr txBox="1"/>
            <p:nvPr/>
          </p:nvSpPr>
          <p:spPr>
            <a:xfrm>
              <a:off x="1603599" y="4669027"/>
              <a:ext cx="1090363" cy="400110"/>
            </a:xfrm>
            <a:prstGeom prst="rect">
              <a:avLst/>
            </a:prstGeom>
            <a:noFill/>
          </p:spPr>
          <p:txBody>
            <a:bodyPr wrap="none" rtlCol="0">
              <a:spAutoFit/>
            </a:bodyPr>
            <a:lstStyle/>
            <a:p>
              <a:pPr defTabSz="914400"/>
              <a:r>
                <a:rPr lang="en-US" i="1" dirty="0" smtClean="0">
                  <a:solidFill>
                    <a:srgbClr val="FF0000"/>
                  </a:solidFill>
                  <a:latin typeface="Calibri"/>
                </a:rPr>
                <a:t>T</a:t>
              </a:r>
              <a:r>
                <a:rPr lang="en-US" dirty="0" smtClean="0">
                  <a:solidFill>
                    <a:srgbClr val="FF0000"/>
                  </a:solidFill>
                  <a:latin typeface="Calibri"/>
                </a:rPr>
                <a:t>=100K</a:t>
              </a:r>
              <a:endParaRPr lang="en-US" dirty="0">
                <a:solidFill>
                  <a:srgbClr val="FF0000"/>
                </a:solidFill>
                <a:latin typeface="Calibri"/>
              </a:endParaRPr>
            </a:p>
          </p:txBody>
        </p:sp>
      </p:grpSp>
      <p:sp>
        <p:nvSpPr>
          <p:cNvPr id="3" name="TextBox 2"/>
          <p:cNvSpPr txBox="1"/>
          <p:nvPr/>
        </p:nvSpPr>
        <p:spPr>
          <a:xfrm>
            <a:off x="6322740" y="5297966"/>
            <a:ext cx="909223" cy="276999"/>
          </a:xfrm>
          <a:prstGeom prst="rect">
            <a:avLst/>
          </a:prstGeom>
          <a:noFill/>
        </p:spPr>
        <p:txBody>
          <a:bodyPr wrap="none" rtlCol="0">
            <a:spAutoFit/>
          </a:bodyPr>
          <a:lstStyle/>
          <a:p>
            <a:pPr defTabSz="914400"/>
            <a:r>
              <a:rPr lang="en-US" sz="1200" dirty="0" smtClean="0">
                <a:solidFill>
                  <a:prstClr val="black"/>
                </a:solidFill>
                <a:latin typeface="Calibri"/>
              </a:rPr>
              <a:t>Electrodes</a:t>
            </a:r>
            <a:endParaRPr lang="en-US" sz="1200" dirty="0">
              <a:solidFill>
                <a:prstClr val="black"/>
              </a:solidFill>
              <a:latin typeface="Calibri"/>
            </a:endParaRPr>
          </a:p>
        </p:txBody>
      </p:sp>
      <p:cxnSp>
        <p:nvCxnSpPr>
          <p:cNvPr id="17" name="Straight Arrow Connector 16"/>
          <p:cNvCxnSpPr/>
          <p:nvPr/>
        </p:nvCxnSpPr>
        <p:spPr>
          <a:xfrm>
            <a:off x="7015163" y="3578545"/>
            <a:ext cx="739308" cy="36956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96958" y="3432708"/>
            <a:ext cx="968535" cy="276999"/>
          </a:xfrm>
          <a:prstGeom prst="rect">
            <a:avLst/>
          </a:prstGeom>
          <a:noFill/>
        </p:spPr>
        <p:txBody>
          <a:bodyPr wrap="none" rtlCol="0">
            <a:spAutoFit/>
          </a:bodyPr>
          <a:lstStyle/>
          <a:p>
            <a:pPr defTabSz="914400"/>
            <a:r>
              <a:rPr lang="en-US" sz="1200" dirty="0" smtClean="0">
                <a:solidFill>
                  <a:prstClr val="black"/>
                </a:solidFill>
                <a:latin typeface="Calibri"/>
              </a:rPr>
              <a:t>Mirror Coils</a:t>
            </a:r>
            <a:endParaRPr lang="en-US" sz="1200" dirty="0">
              <a:solidFill>
                <a:prstClr val="black"/>
              </a:solidFill>
              <a:latin typeface="Calibri"/>
            </a:endParaRPr>
          </a:p>
        </p:txBody>
      </p:sp>
      <p:cxnSp>
        <p:nvCxnSpPr>
          <p:cNvPr id="19" name="Straight Arrow Connector 18"/>
          <p:cNvCxnSpPr/>
          <p:nvPr/>
        </p:nvCxnSpPr>
        <p:spPr>
          <a:xfrm>
            <a:off x="7015163" y="3578545"/>
            <a:ext cx="739308" cy="111251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217729" y="4492975"/>
            <a:ext cx="856325" cy="276999"/>
          </a:xfrm>
          <a:prstGeom prst="rect">
            <a:avLst/>
          </a:prstGeom>
          <a:noFill/>
        </p:spPr>
        <p:txBody>
          <a:bodyPr wrap="none" rtlCol="0">
            <a:spAutoFit/>
          </a:bodyPr>
          <a:lstStyle/>
          <a:p>
            <a:pPr defTabSz="914400"/>
            <a:r>
              <a:rPr lang="en-US" sz="1200" dirty="0" smtClean="0">
                <a:solidFill>
                  <a:prstClr val="black"/>
                </a:solidFill>
                <a:latin typeface="Calibri"/>
              </a:rPr>
              <a:t>Solenoids</a:t>
            </a:r>
            <a:endParaRPr lang="en-US" sz="1200" dirty="0">
              <a:solidFill>
                <a:prstClr val="black"/>
              </a:solidFill>
              <a:latin typeface="Calibri"/>
            </a:endParaRPr>
          </a:p>
        </p:txBody>
      </p:sp>
      <p:sp>
        <p:nvSpPr>
          <p:cNvPr id="20" name="TextBox 19"/>
          <p:cNvSpPr txBox="1"/>
          <p:nvPr/>
        </p:nvSpPr>
        <p:spPr>
          <a:xfrm>
            <a:off x="6378315" y="2924640"/>
            <a:ext cx="798617" cy="276999"/>
          </a:xfrm>
          <a:prstGeom prst="rect">
            <a:avLst/>
          </a:prstGeom>
          <a:noFill/>
        </p:spPr>
        <p:txBody>
          <a:bodyPr wrap="none" rtlCol="0">
            <a:spAutoFit/>
          </a:bodyPr>
          <a:lstStyle/>
          <a:p>
            <a:pPr defTabSz="914400"/>
            <a:r>
              <a:rPr lang="en-US" sz="1200" dirty="0" smtClean="0">
                <a:solidFill>
                  <a:prstClr val="black"/>
                </a:solidFill>
                <a:latin typeface="Calibri"/>
              </a:rPr>
              <a:t>Octupole</a:t>
            </a:r>
            <a:endParaRPr lang="en-US" sz="1200" dirty="0">
              <a:solidFill>
                <a:prstClr val="black"/>
              </a:solidFill>
              <a:latin typeface="Calibri"/>
            </a:endParaRPr>
          </a:p>
        </p:txBody>
      </p:sp>
      <p:cxnSp>
        <p:nvCxnSpPr>
          <p:cNvPr id="21" name="Straight Arrow Connector 20"/>
          <p:cNvCxnSpPr/>
          <p:nvPr/>
        </p:nvCxnSpPr>
        <p:spPr>
          <a:xfrm>
            <a:off x="7176932" y="3063140"/>
            <a:ext cx="739308" cy="36956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074054" y="4605339"/>
            <a:ext cx="536421" cy="2613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3"/>
          </p:cNvCxnSpPr>
          <p:nvPr/>
        </p:nvCxnSpPr>
        <p:spPr>
          <a:xfrm flipV="1">
            <a:off x="7074054" y="3548064"/>
            <a:ext cx="536421" cy="108341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76932" y="4769974"/>
            <a:ext cx="966943" cy="67489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0"/>
          </p:nvPr>
        </p:nvSpPr>
        <p:spPr/>
        <p:txBody>
          <a:bodyPr/>
          <a:lstStyle/>
          <a:p>
            <a:fld id="{9AC9896B-F396-4547-91D5-AEBD8A76BA64}"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pic>
        <p:nvPicPr>
          <p:cNvPr id="7" name="Picture 6" descr="ZhmoginovPhot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 y="3632183"/>
            <a:ext cx="1301136" cy="1320817"/>
          </a:xfrm>
          <a:prstGeom prst="rect">
            <a:avLst/>
          </a:prstGeom>
        </p:spPr>
      </p:pic>
    </p:spTree>
    <p:extLst>
      <p:ext uri="{BB962C8B-B14F-4D97-AF65-F5344CB8AC3E}">
        <p14:creationId xmlns:p14="http://schemas.microsoft.com/office/powerpoint/2010/main" val="10251346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6500" y="12518"/>
            <a:ext cx="4191000" cy="523220"/>
          </a:xfrm>
          <a:prstGeom prst="rect">
            <a:avLst/>
          </a:prstGeom>
          <a:noFill/>
        </p:spPr>
        <p:txBody>
          <a:bodyPr wrap="square" rtlCol="0">
            <a:spAutoFit/>
          </a:bodyPr>
          <a:lstStyle/>
          <a:p>
            <a:pPr algn="ctr"/>
            <a:r>
              <a:rPr lang="en-US" sz="2800" b="0" dirty="0" smtClean="0">
                <a:solidFill>
                  <a:srgbClr val="CC0066"/>
                </a:solidFill>
              </a:rPr>
              <a:t>Antihydrogen </a:t>
            </a:r>
            <a:r>
              <a:rPr lang="en-US" sz="2800" dirty="0" smtClean="0">
                <a:solidFill>
                  <a:srgbClr val="CC0066"/>
                </a:solidFill>
              </a:rPr>
              <a:t>Charge</a:t>
            </a:r>
            <a:endParaRPr lang="en-US" sz="2800" dirty="0">
              <a:solidFill>
                <a:srgbClr val="CC0066"/>
              </a:solidFill>
            </a:endParaRPr>
          </a:p>
        </p:txBody>
      </p:sp>
      <p:sp>
        <p:nvSpPr>
          <p:cNvPr id="2" name="TextBox 1"/>
          <p:cNvSpPr txBox="1"/>
          <p:nvPr/>
        </p:nvSpPr>
        <p:spPr>
          <a:xfrm>
            <a:off x="167184" y="758014"/>
            <a:ext cx="8443416"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Normal matter atoms are known to be charge neutral to remarkable precision: on the order of 10</a:t>
            </a:r>
            <a:r>
              <a:rPr lang="en-US" sz="2100" baseline="30000" dirty="0" smtClean="0"/>
              <a:t>-21</a:t>
            </a:r>
            <a:r>
              <a:rPr lang="en-US" i="1" dirty="0" smtClean="0"/>
              <a:t>e</a:t>
            </a:r>
            <a:r>
              <a:rPr lang="en-US" dirty="0" smtClean="0"/>
              <a:t>.</a:t>
            </a:r>
          </a:p>
          <a:p>
            <a:pPr marL="285750" indent="-285750">
              <a:buFont typeface="Arial" panose="020B0604020202020204" pitchFamily="34" charset="0"/>
              <a:buChar char="•"/>
            </a:pPr>
            <a:r>
              <a:rPr lang="en-US" dirty="0" smtClean="0"/>
              <a:t>CPT and quantum anomaly cancellation demand that </a:t>
            </a:r>
            <a:r>
              <a:rPr lang="en-US" dirty="0" err="1" smtClean="0"/>
              <a:t>antihydrogen</a:t>
            </a:r>
            <a:r>
              <a:rPr lang="en-US" dirty="0" smtClean="0"/>
              <a:t> be charge neutral to a similar level.</a:t>
            </a:r>
          </a:p>
          <a:p>
            <a:pPr marL="285750" indent="-285750">
              <a:buFont typeface="Arial" panose="020B0604020202020204" pitchFamily="34" charset="0"/>
              <a:buChar char="•"/>
            </a:pPr>
            <a:r>
              <a:rPr lang="en-US" dirty="0" smtClean="0"/>
              <a:t>How well is the charge of </a:t>
            </a:r>
            <a:r>
              <a:rPr lang="en-US" dirty="0" err="1" smtClean="0"/>
              <a:t>antihydrogen</a:t>
            </a:r>
            <a:r>
              <a:rPr lang="en-US" dirty="0" smtClean="0"/>
              <a:t> known?</a:t>
            </a:r>
          </a:p>
          <a:p>
            <a:pPr marL="742950" lvl="1" indent="-285750">
              <a:buFont typeface="Arial" panose="020B0604020202020204" pitchFamily="34" charset="0"/>
              <a:buChar char="•"/>
            </a:pPr>
            <a:r>
              <a:rPr lang="en-US" dirty="0" smtClean="0"/>
              <a:t>Techniques used for normal matter atoms are inapplicable.</a:t>
            </a:r>
          </a:p>
          <a:p>
            <a:pPr marL="742950" lvl="1" indent="-285750">
              <a:buFont typeface="Arial" panose="020B0604020202020204" pitchFamily="34" charset="0"/>
              <a:buChar char="•"/>
            </a:pPr>
            <a:r>
              <a:rPr lang="en-US" dirty="0" smtClean="0"/>
              <a:t>Only prior direct limit  on </a:t>
            </a:r>
            <a:r>
              <a:rPr lang="en-US" dirty="0" err="1" smtClean="0"/>
              <a:t>antihydrogen</a:t>
            </a:r>
            <a:r>
              <a:rPr lang="en-US" dirty="0" smtClean="0"/>
              <a:t> are at the 10</a:t>
            </a:r>
            <a:r>
              <a:rPr lang="en-US" sz="2100" baseline="30000" dirty="0" smtClean="0"/>
              <a:t>-2</a:t>
            </a:r>
            <a:r>
              <a:rPr lang="en-US" i="1" dirty="0" smtClean="0"/>
              <a:t>e </a:t>
            </a:r>
            <a:r>
              <a:rPr lang="en-US" dirty="0" smtClean="0"/>
              <a:t>level.</a:t>
            </a:r>
          </a:p>
          <a:p>
            <a:pPr marL="742950" lvl="1" indent="-285750">
              <a:buFont typeface="Arial" panose="020B0604020202020204" pitchFamily="34" charset="0"/>
              <a:buChar char="•"/>
            </a:pPr>
            <a:r>
              <a:rPr lang="en-US" dirty="0" smtClean="0"/>
              <a:t>Using superposition:</a:t>
            </a:r>
          </a:p>
          <a:p>
            <a:pPr marL="1200150" lvl="2" indent="-285750">
              <a:buFont typeface="Arial" panose="020B0604020202020204" pitchFamily="34" charset="0"/>
              <a:buChar char="•"/>
            </a:pPr>
            <a:r>
              <a:rPr lang="en-US" dirty="0" smtClean="0"/>
              <a:t>Charge of the antiproton is known to 710</a:t>
            </a:r>
            <a:r>
              <a:rPr lang="en-US" baseline="30000" dirty="0" smtClean="0"/>
              <a:t>-</a:t>
            </a:r>
            <a:r>
              <a:rPr lang="en-US" sz="2100" baseline="30000" dirty="0"/>
              <a:t>1</a:t>
            </a:r>
            <a:r>
              <a:rPr lang="en-US" sz="2100" baseline="30000" dirty="0" smtClean="0"/>
              <a:t>0</a:t>
            </a:r>
            <a:r>
              <a:rPr lang="en-US" i="1" dirty="0" smtClean="0"/>
              <a:t>e.</a:t>
            </a:r>
          </a:p>
          <a:p>
            <a:pPr marL="1200150" lvl="2" indent="-285750">
              <a:buFont typeface="Arial" panose="020B0604020202020204" pitchFamily="34" charset="0"/>
              <a:buChar char="•"/>
            </a:pPr>
            <a:r>
              <a:rPr lang="en-US" dirty="0"/>
              <a:t>Charge of the </a:t>
            </a:r>
            <a:r>
              <a:rPr lang="en-US" dirty="0" smtClean="0"/>
              <a:t>positron </a:t>
            </a:r>
            <a:r>
              <a:rPr lang="en-US" dirty="0"/>
              <a:t>is known to </a:t>
            </a:r>
            <a:r>
              <a:rPr lang="en-US" dirty="0" smtClean="0"/>
              <a:t>2.5</a:t>
            </a:r>
            <a:r>
              <a:rPr lang="en-US" dirty="0"/>
              <a:t>10</a:t>
            </a:r>
            <a:r>
              <a:rPr lang="en-US" sz="2100" baseline="30000" dirty="0"/>
              <a:t>-</a:t>
            </a:r>
            <a:r>
              <a:rPr lang="en-US" sz="2100" baseline="30000" dirty="0" smtClean="0"/>
              <a:t>8</a:t>
            </a:r>
            <a:r>
              <a:rPr lang="en-US" i="1" dirty="0"/>
              <a:t>e</a:t>
            </a:r>
            <a:r>
              <a:rPr lang="en-US" i="1" dirty="0" smtClean="0"/>
              <a:t>.</a:t>
            </a:r>
          </a:p>
          <a:p>
            <a:pPr marL="1200150" lvl="2" indent="-285750">
              <a:buFont typeface="Arial" panose="020B0604020202020204" pitchFamily="34" charset="0"/>
              <a:buChar char="•"/>
            </a:pPr>
            <a:r>
              <a:rPr lang="en-US" i="1" dirty="0" smtClean="0"/>
              <a:t>Given superposition: </a:t>
            </a:r>
            <a:r>
              <a:rPr lang="en-US" dirty="0" smtClean="0"/>
              <a:t> </a:t>
            </a:r>
            <a:r>
              <a:rPr lang="en-US" dirty="0"/>
              <a:t>C</a:t>
            </a:r>
            <a:r>
              <a:rPr lang="en-US" dirty="0" smtClean="0"/>
              <a:t>harge </a:t>
            </a:r>
            <a:r>
              <a:rPr lang="en-US" dirty="0" smtClean="0"/>
              <a:t>neutrality limit </a:t>
            </a:r>
            <a:r>
              <a:rPr lang="en-US" dirty="0" smtClean="0"/>
              <a:t>of 2.510</a:t>
            </a:r>
            <a:r>
              <a:rPr lang="en-US" sz="2100" baseline="30000" dirty="0"/>
              <a:t>-8</a:t>
            </a:r>
            <a:r>
              <a:rPr lang="en-US" i="1" dirty="0"/>
              <a:t>e</a:t>
            </a:r>
            <a:endParaRPr lang="en-US" i="1" dirty="0" smtClean="0"/>
          </a:p>
        </p:txBody>
      </p:sp>
      <p:sp>
        <p:nvSpPr>
          <p:cNvPr id="3" name="TextBox 2"/>
          <p:cNvSpPr txBox="1"/>
          <p:nvPr/>
        </p:nvSpPr>
        <p:spPr>
          <a:xfrm>
            <a:off x="148711" y="5779531"/>
            <a:ext cx="3889206" cy="246221"/>
          </a:xfrm>
          <a:prstGeom prst="rect">
            <a:avLst/>
          </a:prstGeom>
          <a:noFill/>
        </p:spPr>
        <p:txBody>
          <a:bodyPr wrap="none" rtlCol="0">
            <a:spAutoFit/>
          </a:bodyPr>
          <a:lstStyle/>
          <a:p>
            <a:r>
              <a:rPr lang="en-US" sz="1000" dirty="0"/>
              <a:t>Greenland, P. T. </a:t>
            </a:r>
            <a:r>
              <a:rPr lang="en-US" sz="1000" u="sng" dirty="0" smtClean="0"/>
              <a:t>Antimatter</a:t>
            </a:r>
            <a:r>
              <a:rPr lang="en-US" sz="1000" dirty="0" smtClean="0"/>
              <a:t>, Contemporary </a:t>
            </a:r>
            <a:r>
              <a:rPr lang="en-US" sz="1000" dirty="0"/>
              <a:t>Physics 38, 181{203 (1997).</a:t>
            </a:r>
          </a:p>
        </p:txBody>
      </p:sp>
      <p:sp>
        <p:nvSpPr>
          <p:cNvPr id="5" name="Date Placeholder 4"/>
          <p:cNvSpPr>
            <a:spLocks noGrp="1"/>
          </p:cNvSpPr>
          <p:nvPr>
            <p:ph type="dt" sz="half" idx="10"/>
          </p:nvPr>
        </p:nvSpPr>
        <p:spPr/>
        <p:txBody>
          <a:bodyPr/>
          <a:lstStyle/>
          <a:p>
            <a:fld id="{201DE90D-9A19-C14D-A8C2-20808D88B307}"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spTree>
    <p:extLst>
      <p:ext uri="{BB962C8B-B14F-4D97-AF65-F5344CB8AC3E}">
        <p14:creationId xmlns:p14="http://schemas.microsoft.com/office/powerpoint/2010/main" val="2075747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50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9296400" cy="892552"/>
          </a:xfrm>
          <a:prstGeom prst="rect">
            <a:avLst/>
          </a:prstGeom>
          <a:noFill/>
        </p:spPr>
        <p:txBody>
          <a:bodyPr wrap="square" rtlCol="0">
            <a:spAutoFit/>
          </a:bodyPr>
          <a:lstStyle/>
          <a:p>
            <a:pPr algn="ctr"/>
            <a:r>
              <a:rPr lang="en-US" sz="2400" b="0" dirty="0" err="1" smtClean="0">
                <a:solidFill>
                  <a:srgbClr val="000000"/>
                </a:solidFill>
              </a:rPr>
              <a:t>Anti</a:t>
            </a:r>
            <a:r>
              <a:rPr lang="en-US" sz="2400" dirty="0" err="1" smtClean="0">
                <a:solidFill>
                  <a:srgbClr val="000000"/>
                </a:solidFill>
              </a:rPr>
              <a:t>hydrogen</a:t>
            </a:r>
            <a:r>
              <a:rPr lang="en-US" sz="2400" dirty="0" smtClean="0">
                <a:solidFill>
                  <a:srgbClr val="000000"/>
                </a:solidFill>
              </a:rPr>
              <a:t> </a:t>
            </a:r>
            <a:r>
              <a:rPr lang="en-US" sz="2400" dirty="0">
                <a:solidFill>
                  <a:srgbClr val="000000"/>
                </a:solidFill>
              </a:rPr>
              <a:t>a</a:t>
            </a:r>
            <a:r>
              <a:rPr lang="en-US" sz="2400" dirty="0" smtClean="0">
                <a:solidFill>
                  <a:srgbClr val="000000"/>
                </a:solidFill>
              </a:rPr>
              <a:t>nnihilation </a:t>
            </a:r>
            <a:r>
              <a:rPr lang="en-US" sz="2400" dirty="0" err="1" smtClean="0">
                <a:solidFill>
                  <a:srgbClr val="000000"/>
                </a:solidFill>
              </a:rPr>
              <a:t>vs</a:t>
            </a:r>
            <a:r>
              <a:rPr lang="en-US" sz="2400" dirty="0" smtClean="0">
                <a:solidFill>
                  <a:srgbClr val="000000"/>
                </a:solidFill>
              </a:rPr>
              <a:t> Position </a:t>
            </a:r>
            <a:r>
              <a:rPr lang="en-US" sz="2400" dirty="0">
                <a:solidFill>
                  <a:srgbClr val="000000"/>
                </a:solidFill>
              </a:rPr>
              <a:t> </a:t>
            </a:r>
            <a:r>
              <a:rPr lang="en-US" sz="2400" dirty="0" smtClean="0">
                <a:solidFill>
                  <a:srgbClr val="000000"/>
                </a:solidFill>
              </a:rPr>
              <a:t>s</a:t>
            </a:r>
            <a:r>
              <a:rPr lang="en-US" sz="2400" dirty="0" smtClean="0">
                <a:solidFill>
                  <a:srgbClr val="000000"/>
                </a:solidFill>
              </a:rPr>
              <a:t>ets bound on net charge</a:t>
            </a:r>
            <a:endParaRPr lang="en-US" sz="2400" dirty="0">
              <a:solidFill>
                <a:srgbClr val="000000"/>
              </a:solidFill>
            </a:endParaRPr>
          </a:p>
          <a:p>
            <a:endParaRPr lang="en-US" sz="2800" dirty="0">
              <a:solidFill>
                <a:srgbClr val="CC0066"/>
              </a:solidFill>
            </a:endParaRPr>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19800" y="4633871"/>
            <a:ext cx="2930255" cy="186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36" y="4372008"/>
            <a:ext cx="2827072" cy="2124681"/>
          </a:xfrm>
          <a:prstGeom prst="rect">
            <a:avLst/>
          </a:prstGeom>
        </p:spPr>
      </p:pic>
      <p:cxnSp>
        <p:nvCxnSpPr>
          <p:cNvPr id="7" name="Straight Arrow Connector 6"/>
          <p:cNvCxnSpPr/>
          <p:nvPr/>
        </p:nvCxnSpPr>
        <p:spPr>
          <a:xfrm flipH="1">
            <a:off x="1752600" y="2590800"/>
            <a:ext cx="2286000" cy="3205076"/>
          </a:xfrm>
          <a:prstGeom prst="straightConnector1">
            <a:avLst/>
          </a:prstGeom>
          <a:ln w="1905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448561" y="2453671"/>
            <a:ext cx="2733039" cy="3342205"/>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605063FF-5DAF-4E4E-B258-6B31612688B3}"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sp>
        <p:nvSpPr>
          <p:cNvPr id="11" name="TextBox 10"/>
          <p:cNvSpPr txBox="1"/>
          <p:nvPr/>
        </p:nvSpPr>
        <p:spPr>
          <a:xfrm>
            <a:off x="6155586" y="4264539"/>
            <a:ext cx="2561068" cy="369332"/>
          </a:xfrm>
          <a:prstGeom prst="rect">
            <a:avLst/>
          </a:prstGeom>
          <a:noFill/>
        </p:spPr>
        <p:txBody>
          <a:bodyPr wrap="none" rtlCol="0">
            <a:spAutoFit/>
          </a:bodyPr>
          <a:lstStyle/>
          <a:p>
            <a:r>
              <a:rPr lang="en-US" dirty="0" smtClean="0"/>
              <a:t>ALPHA, Nat. Comm. 2014</a:t>
            </a:r>
            <a:endParaRPr lang="en-US" dirty="0"/>
          </a:p>
        </p:txBody>
      </p:sp>
      <p:sp>
        <p:nvSpPr>
          <p:cNvPr id="8" name="Rectangle 7"/>
          <p:cNvSpPr/>
          <p:nvPr/>
        </p:nvSpPr>
        <p:spPr>
          <a:xfrm>
            <a:off x="228601" y="695980"/>
            <a:ext cx="8721454" cy="523220"/>
          </a:xfrm>
          <a:prstGeom prst="rect">
            <a:avLst/>
          </a:prstGeom>
        </p:spPr>
        <p:txBody>
          <a:bodyPr wrap="square">
            <a:spAutoFit/>
          </a:bodyPr>
          <a:lstStyle/>
          <a:p>
            <a:r>
              <a:rPr lang="en-US" sz="2800" dirty="0">
                <a:solidFill>
                  <a:srgbClr val="000090"/>
                </a:solidFill>
              </a:rPr>
              <a:t> </a:t>
            </a:r>
            <a:r>
              <a:rPr lang="en-US" sz="2800" dirty="0" smtClean="0">
                <a:solidFill>
                  <a:srgbClr val="000090"/>
                </a:solidFill>
              </a:rPr>
              <a:t> 2014 ALPHA charge bound Q-</a:t>
            </a:r>
            <a:r>
              <a:rPr lang="en-US" sz="2800" dirty="0" err="1" smtClean="0">
                <a:solidFill>
                  <a:srgbClr val="000090"/>
                </a:solidFill>
              </a:rPr>
              <a:t>antihydrogen</a:t>
            </a:r>
            <a:r>
              <a:rPr lang="en-US" sz="2800" dirty="0" smtClean="0">
                <a:solidFill>
                  <a:srgbClr val="000090"/>
                </a:solidFill>
              </a:rPr>
              <a:t> </a:t>
            </a:r>
            <a:r>
              <a:rPr lang="en-US" sz="2400" dirty="0" smtClean="0"/>
              <a:t>&lt;</a:t>
            </a:r>
            <a:r>
              <a:rPr lang="en-US" sz="2400" dirty="0"/>
              <a:t>~2 10</a:t>
            </a:r>
            <a:r>
              <a:rPr lang="en-US" sz="2800" baseline="30000" dirty="0"/>
              <a:t>-8</a:t>
            </a:r>
            <a:r>
              <a:rPr lang="en-US" sz="2400" i="1" dirty="0"/>
              <a:t>e</a:t>
            </a:r>
            <a:r>
              <a:rPr lang="en-US" dirty="0">
                <a:solidFill>
                  <a:srgbClr val="000090"/>
                </a:solidFill>
              </a:rPr>
              <a: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0" y="1253690"/>
            <a:ext cx="5921929" cy="2674220"/>
          </a:xfrm>
          <a:prstGeom prst="rect">
            <a:avLst/>
          </a:prstGeom>
        </p:spPr>
      </p:pic>
    </p:spTree>
    <p:extLst>
      <p:ext uri="{BB962C8B-B14F-4D97-AF65-F5344CB8AC3E}">
        <p14:creationId xmlns:p14="http://schemas.microsoft.com/office/powerpoint/2010/main" val="1149951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86380"/>
            <a:ext cx="9448800" cy="523220"/>
          </a:xfrm>
          <a:prstGeom prst="rect">
            <a:avLst/>
          </a:prstGeom>
          <a:noFill/>
        </p:spPr>
        <p:txBody>
          <a:bodyPr wrap="square" rtlCol="0">
            <a:spAutoFit/>
          </a:bodyPr>
          <a:lstStyle/>
          <a:p>
            <a:pPr algn="ctr"/>
            <a:r>
              <a:rPr lang="en-US" sz="2800" b="0" dirty="0" smtClean="0">
                <a:solidFill>
                  <a:srgbClr val="CC0066"/>
                </a:solidFill>
              </a:rPr>
              <a:t>Improved Antihydrogen </a:t>
            </a:r>
            <a:r>
              <a:rPr lang="en-US" sz="2800" dirty="0" smtClean="0">
                <a:solidFill>
                  <a:srgbClr val="CC0066"/>
                </a:solidFill>
              </a:rPr>
              <a:t>Charge Bound Using Stochastic Fields</a:t>
            </a:r>
            <a:endParaRPr lang="en-US" sz="2800" dirty="0">
              <a:solidFill>
                <a:srgbClr val="CC0066"/>
              </a:solidFill>
            </a:endParaRPr>
          </a:p>
        </p:txBody>
      </p:sp>
      <p:sp>
        <p:nvSpPr>
          <p:cNvPr id="2" name="TextBox 1"/>
          <p:cNvSpPr txBox="1"/>
          <p:nvPr/>
        </p:nvSpPr>
        <p:spPr>
          <a:xfrm>
            <a:off x="167184" y="758016"/>
            <a:ext cx="8443416"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Stochastic acceleration (Fermi acceleration) can eject charged anti-atoms from the trap. </a:t>
            </a:r>
            <a:endParaRPr lang="en-US" dirty="0" smtClean="0">
              <a:solidFill>
                <a:srgbClr val="FF0000"/>
              </a:solidFill>
            </a:endParaRPr>
          </a:p>
        </p:txBody>
      </p:sp>
      <p:sp>
        <p:nvSpPr>
          <p:cNvPr id="5" name="TextBox 4"/>
          <p:cNvSpPr txBox="1"/>
          <p:nvPr/>
        </p:nvSpPr>
        <p:spPr>
          <a:xfrm>
            <a:off x="266186" y="6457890"/>
            <a:ext cx="8842889" cy="400110"/>
          </a:xfrm>
          <a:prstGeom prst="rect">
            <a:avLst/>
          </a:prstGeom>
          <a:noFill/>
        </p:spPr>
        <p:txBody>
          <a:bodyPr wrap="square" rtlCol="0">
            <a:spAutoFit/>
          </a:bodyPr>
          <a:lstStyle/>
          <a:p>
            <a:r>
              <a:rPr lang="en-US" sz="1000" dirty="0">
                <a:solidFill>
                  <a:srgbClr val="C00000"/>
                </a:solidFill>
              </a:rPr>
              <a:t>M. </a:t>
            </a:r>
            <a:r>
              <a:rPr lang="en-US" sz="1000" dirty="0" smtClean="0">
                <a:solidFill>
                  <a:srgbClr val="C00000"/>
                </a:solidFill>
              </a:rPr>
              <a:t>Baquero-Ruiz, A.E</a:t>
            </a:r>
            <a:r>
              <a:rPr lang="en-US" sz="1000" dirty="0">
                <a:solidFill>
                  <a:srgbClr val="C00000"/>
                </a:solidFill>
              </a:rPr>
              <a:t>. Charman, J. Fajans, </a:t>
            </a:r>
            <a:r>
              <a:rPr lang="de-DE" sz="1000" dirty="0">
                <a:solidFill>
                  <a:srgbClr val="C00000"/>
                </a:solidFill>
              </a:rPr>
              <a:t> </a:t>
            </a:r>
            <a:r>
              <a:rPr lang="en-US" sz="1000" dirty="0">
                <a:solidFill>
                  <a:srgbClr val="C00000"/>
                </a:solidFill>
              </a:rPr>
              <a:t>A. Little, A. </a:t>
            </a:r>
            <a:r>
              <a:rPr lang="en-US" sz="1000" dirty="0" smtClean="0">
                <a:solidFill>
                  <a:srgbClr val="C00000"/>
                </a:solidFill>
              </a:rPr>
              <a:t>Povilus, F. Robicheaux, </a:t>
            </a:r>
            <a:r>
              <a:rPr lang="en-US" sz="1000" dirty="0">
                <a:solidFill>
                  <a:srgbClr val="C00000"/>
                </a:solidFill>
              </a:rPr>
              <a:t>J.S. </a:t>
            </a:r>
            <a:r>
              <a:rPr lang="en-US" sz="1000" dirty="0" smtClean="0">
                <a:solidFill>
                  <a:srgbClr val="C00000"/>
                </a:solidFill>
              </a:rPr>
              <a:t>Wurtele, A.I</a:t>
            </a:r>
            <a:r>
              <a:rPr lang="en-US" sz="1000" dirty="0">
                <a:solidFill>
                  <a:srgbClr val="C00000"/>
                </a:solidFill>
              </a:rPr>
              <a:t>. </a:t>
            </a:r>
            <a:r>
              <a:rPr lang="en-US" sz="1000" dirty="0" smtClean="0">
                <a:solidFill>
                  <a:srgbClr val="C00000"/>
                </a:solidFill>
              </a:rPr>
              <a:t>Zhmoginov</a:t>
            </a:r>
            <a:r>
              <a:rPr lang="en-US" sz="1000" dirty="0" smtClean="0"/>
              <a:t>, </a:t>
            </a:r>
            <a:r>
              <a:rPr lang="en-US" sz="1000" u="sng" dirty="0"/>
              <a:t>Measuring the electric charge of antihydrogen by stochastic </a:t>
            </a:r>
            <a:r>
              <a:rPr lang="en-US" sz="1000" u="sng" dirty="0" smtClean="0"/>
              <a:t>acceleration</a:t>
            </a:r>
            <a:r>
              <a:rPr lang="en-US" sz="1000" dirty="0" smtClean="0"/>
              <a:t>, NJP (2014).</a:t>
            </a:r>
            <a:endParaRPr lang="en-US" sz="1000" dirty="0"/>
          </a:p>
        </p:txBody>
      </p:sp>
      <p:pic>
        <p:nvPicPr>
          <p:cNvPr id="8" name="StochasticAcceleration.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905000" y="1447800"/>
            <a:ext cx="4981575" cy="2733675"/>
          </a:xfrm>
          <a:prstGeom prst="rect">
            <a:avLst/>
          </a:prstGeom>
        </p:spPr>
      </p:pic>
      <p:sp>
        <p:nvSpPr>
          <p:cNvPr id="9" name="Rectangle 8"/>
          <p:cNvSpPr/>
          <p:nvPr/>
        </p:nvSpPr>
        <p:spPr>
          <a:xfrm>
            <a:off x="167188" y="4191002"/>
            <a:ext cx="8062415" cy="646331"/>
          </a:xfrm>
          <a:prstGeom prst="rect">
            <a:avLst/>
          </a:prstGeom>
        </p:spPr>
        <p:txBody>
          <a:bodyPr wrap="square">
            <a:spAutoFit/>
          </a:bodyPr>
          <a:lstStyle/>
          <a:p>
            <a:pPr marL="285750" indent="-285750">
              <a:buFont typeface="Arial" panose="020B0604020202020204" pitchFamily="34" charset="0"/>
              <a:buChar char="•"/>
            </a:pPr>
            <a:r>
              <a:rPr lang="en-US" dirty="0" smtClean="0"/>
              <a:t>Using stochastic acceleration, we expect that we can </a:t>
            </a:r>
            <a:r>
              <a:rPr lang="en-US" dirty="0"/>
              <a:t>determine the charge to the 10</a:t>
            </a:r>
            <a:r>
              <a:rPr lang="en-US" baseline="30000" dirty="0"/>
              <a:t>-12</a:t>
            </a:r>
            <a:r>
              <a:rPr lang="en-US" i="1" dirty="0"/>
              <a:t>e </a:t>
            </a:r>
            <a:r>
              <a:rPr lang="en-US" dirty="0"/>
              <a:t>level.  </a:t>
            </a:r>
            <a:endParaRPr lang="en-US"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51843141"/>
              </p:ext>
            </p:extLst>
          </p:nvPr>
        </p:nvGraphicFramePr>
        <p:xfrm>
          <a:off x="3276600" y="4724400"/>
          <a:ext cx="2363373" cy="1600200"/>
        </p:xfrm>
        <a:graphic>
          <a:graphicData uri="http://schemas.openxmlformats.org/presentationml/2006/ole">
            <mc:AlternateContent xmlns:mc="http://schemas.openxmlformats.org/markup-compatibility/2006">
              <mc:Choice xmlns:v="urn:schemas-microsoft-com:vml" Requires="v">
                <p:oleObj spid="_x0000_s148548" name="Equation" r:id="rId7" imgW="1219200" imgH="825500" progId="Equation.DSMT4">
                  <p:embed/>
                </p:oleObj>
              </mc:Choice>
              <mc:Fallback>
                <p:oleObj name="Equation" r:id="rId7" imgW="1219200" imgH="825500" progId="Equation.DSMT4">
                  <p:embed/>
                  <p:pic>
                    <p:nvPicPr>
                      <p:cNvPr id="0" name=""/>
                      <p:cNvPicPr/>
                      <p:nvPr/>
                    </p:nvPicPr>
                    <p:blipFill>
                      <a:blip r:embed="rId8"/>
                      <a:stretch>
                        <a:fillRect/>
                      </a:stretch>
                    </p:blipFill>
                    <p:spPr>
                      <a:xfrm>
                        <a:off x="3276600" y="4724400"/>
                        <a:ext cx="2363373" cy="1600200"/>
                      </a:xfrm>
                      <a:prstGeom prst="rect">
                        <a:avLst/>
                      </a:prstGeom>
                    </p:spPr>
                  </p:pic>
                </p:oleObj>
              </mc:Fallback>
            </mc:AlternateContent>
          </a:graphicData>
        </a:graphic>
      </p:graphicFrame>
    </p:spTree>
    <p:extLst>
      <p:ext uri="{BB962C8B-B14F-4D97-AF65-F5344CB8AC3E}">
        <p14:creationId xmlns:p14="http://schemas.microsoft.com/office/powerpoint/2010/main" val="1826099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0" fill="hold"/>
                                        <p:tgtEl>
                                          <p:spTgt spid="8"/>
                                        </p:tgtEl>
                                      </p:cBhvr>
                                    </p:cmd>
                                  </p:childTnLst>
                                </p:cTn>
                              </p:par>
                            </p:childTnLst>
                          </p:cTn>
                        </p:par>
                        <p:par>
                          <p:cTn id="7" fill="hold">
                            <p:stCondLst>
                              <p:cond delay="2670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8"/>
                </p:tgtEl>
              </p:cMediaNode>
            </p:video>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ure16491-f3_surviv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505" y="1725693"/>
            <a:ext cx="6839377" cy="4995782"/>
          </a:xfrm>
          <a:prstGeom prst="rect">
            <a:avLst/>
          </a:prstGeom>
        </p:spPr>
      </p:pic>
      <p:sp>
        <p:nvSpPr>
          <p:cNvPr id="4" name="Title 3"/>
          <p:cNvSpPr>
            <a:spLocks noGrp="1"/>
          </p:cNvSpPr>
          <p:nvPr>
            <p:ph type="title"/>
          </p:nvPr>
        </p:nvSpPr>
        <p:spPr>
          <a:xfrm>
            <a:off x="457200" y="144398"/>
            <a:ext cx="8229600" cy="1143000"/>
          </a:xfrm>
        </p:spPr>
        <p:txBody>
          <a:bodyPr>
            <a:normAutofit fontScale="90000"/>
          </a:bodyPr>
          <a:lstStyle/>
          <a:p>
            <a:r>
              <a:rPr lang="en-US" dirty="0"/>
              <a:t>Simulated survival probability </a:t>
            </a:r>
            <a:r>
              <a:rPr lang="en-US" i="1" dirty="0"/>
              <a:t>s</a:t>
            </a:r>
            <a:r>
              <a:rPr lang="en-US" dirty="0"/>
              <a:t> as a function of |</a:t>
            </a:r>
            <a:r>
              <a:rPr lang="en-US" i="1" dirty="0"/>
              <a:t>Q</a:t>
            </a:r>
            <a:r>
              <a:rPr lang="en-US" dirty="0"/>
              <a:t>| for </a:t>
            </a:r>
            <a:r>
              <a:rPr lang="en-US" dirty="0" smtClean="0"/>
              <a:t>the stochastic </a:t>
            </a:r>
            <a:r>
              <a:rPr lang="en-US" dirty="0"/>
              <a:t>trials</a:t>
            </a:r>
          </a:p>
        </p:txBody>
      </p:sp>
      <p:sp>
        <p:nvSpPr>
          <p:cNvPr id="3" name="Date Placeholder 2"/>
          <p:cNvSpPr>
            <a:spLocks noGrp="1"/>
          </p:cNvSpPr>
          <p:nvPr>
            <p:ph type="dt" sz="half" idx="10"/>
          </p:nvPr>
        </p:nvSpPr>
        <p:spPr/>
        <p:txBody>
          <a:bodyPr/>
          <a:lstStyle/>
          <a:p>
            <a:fld id="{63E6AA43-7FAA-0148-8580-1F9370DEB259}"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12126441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ature2016stochasticCov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33867"/>
            <a:ext cx="9144000" cy="356661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34222624"/>
              </p:ext>
            </p:extLst>
          </p:nvPr>
        </p:nvGraphicFramePr>
        <p:xfrm>
          <a:off x="1561066" y="3657600"/>
          <a:ext cx="6096000" cy="2026919"/>
        </p:xfrm>
        <a:graphic>
          <a:graphicData uri="http://schemas.openxmlformats.org/drawingml/2006/table">
            <a:tbl>
              <a:tblPr firstRow="1" bandRow="1" bandCol="1">
                <a:tableStyleId>{5940675A-B579-460E-94D1-54222C63F5DA}</a:tableStyleId>
              </a:tblPr>
              <a:tblGrid>
                <a:gridCol w="2032000"/>
                <a:gridCol w="2032000"/>
                <a:gridCol w="2032000"/>
              </a:tblGrid>
              <a:tr h="370840">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h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r>
              <a:tr h="370840">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rPr>
                        <a:t>Number of trials</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rPr>
                        <a:t>Observed antiatoms</a:t>
                      </a:r>
                    </a:p>
                    <a:p>
                      <a:endParaRPr lang="en-US" dirty="0"/>
                    </a:p>
                  </a:txBody>
                  <a:tcPr/>
                </a:tc>
              </a:tr>
              <a:tr h="370840">
                <a:tc>
                  <a:txBody>
                    <a:bodyPr/>
                    <a:lstStyle/>
                    <a:p>
                      <a:r>
                        <a:rPr lang="en-US" dirty="0" smtClean="0"/>
                        <a:t>Stochastic trials</a:t>
                      </a:r>
                      <a:endParaRPr lang="en-US" b="1" dirty="0"/>
                    </a:p>
                  </a:txBody>
                  <a:tcPr/>
                </a:tc>
                <a:tc>
                  <a:txBody>
                    <a:bodyPr/>
                    <a:lstStyle/>
                    <a:p>
                      <a:r>
                        <a:rPr lang="en-US" dirty="0" smtClean="0">
                          <a:solidFill>
                            <a:srgbClr val="FF0000"/>
                          </a:solidFill>
                        </a:rPr>
                        <a:t>10</a:t>
                      </a:r>
                      <a:endParaRPr lang="en-US" dirty="0">
                        <a:solidFill>
                          <a:srgbClr val="FF0000"/>
                        </a:solidFill>
                      </a:endParaRPr>
                    </a:p>
                  </a:txBody>
                  <a:tcPr/>
                </a:tc>
                <a:tc>
                  <a:txBody>
                    <a:bodyPr/>
                    <a:lstStyle/>
                    <a:p>
                      <a:r>
                        <a:rPr lang="en-US" dirty="0" smtClean="0">
                          <a:solidFill>
                            <a:srgbClr val="FF0000"/>
                          </a:solidFill>
                        </a:rPr>
                        <a:t>12</a:t>
                      </a:r>
                      <a:endParaRPr lang="en-US" dirty="0">
                        <a:solidFill>
                          <a:srgbClr val="FF0000"/>
                        </a:solidFill>
                      </a:endParaRPr>
                    </a:p>
                  </a:txBody>
                  <a:tcPr/>
                </a:tc>
              </a:tr>
              <a:tr h="370840">
                <a:tc>
                  <a:txBody>
                    <a:bodyPr/>
                    <a:lstStyle/>
                    <a:p>
                      <a:r>
                        <a:rPr lang="en-US" dirty="0" smtClean="0"/>
                        <a:t>Null trials	</a:t>
                      </a:r>
                      <a:endParaRPr lang="en-US" b="1" dirty="0"/>
                    </a:p>
                  </a:txBody>
                  <a:tcPr/>
                </a:tc>
                <a:tc>
                  <a:txBody>
                    <a:bodyPr/>
                    <a:lstStyle/>
                    <a:p>
                      <a:r>
                        <a:rPr lang="en-US" dirty="0" smtClean="0">
                          <a:solidFill>
                            <a:srgbClr val="FF0000"/>
                          </a:solidFill>
                        </a:rPr>
                        <a:t>10</a:t>
                      </a:r>
                      <a:endParaRPr lang="en-US" dirty="0">
                        <a:solidFill>
                          <a:srgbClr val="FF0000"/>
                        </a:solidFill>
                      </a:endParaRPr>
                    </a:p>
                  </a:txBody>
                  <a:tcPr/>
                </a:tc>
                <a:tc>
                  <a:txBody>
                    <a:bodyPr/>
                    <a:lstStyle/>
                    <a:p>
                      <a:r>
                        <a:rPr lang="en-US" dirty="0" smtClean="0">
                          <a:solidFill>
                            <a:srgbClr val="FF0000"/>
                          </a:solidFill>
                        </a:rPr>
                        <a:t>12</a:t>
                      </a:r>
                      <a:endParaRPr lang="en-US" dirty="0">
                        <a:solidFill>
                          <a:srgbClr val="FF0000"/>
                        </a:solidFill>
                      </a:endParaRPr>
                    </a:p>
                  </a:txBody>
                  <a:tcPr/>
                </a:tc>
              </a:tr>
            </a:tbl>
          </a:graphicData>
        </a:graphic>
      </p:graphicFrame>
      <p:sp>
        <p:nvSpPr>
          <p:cNvPr id="3" name="Date Placeholder 2"/>
          <p:cNvSpPr>
            <a:spLocks noGrp="1"/>
          </p:cNvSpPr>
          <p:nvPr>
            <p:ph type="dt" sz="half" idx="10"/>
          </p:nvPr>
        </p:nvSpPr>
        <p:spPr/>
        <p:txBody>
          <a:bodyPr/>
          <a:lstStyle/>
          <a:p>
            <a:fld id="{A59B40BD-4C10-1144-A7E1-FDC796C20AA6}"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621059784"/>
              </p:ext>
            </p:extLst>
          </p:nvPr>
        </p:nvGraphicFramePr>
        <p:xfrm>
          <a:off x="2472267" y="2838450"/>
          <a:ext cx="4366985" cy="1104900"/>
        </p:xfrm>
        <a:graphic>
          <a:graphicData uri="http://schemas.openxmlformats.org/presentationml/2006/ole">
            <mc:AlternateContent xmlns:mc="http://schemas.openxmlformats.org/markup-compatibility/2006">
              <mc:Choice xmlns:v="urn:schemas-microsoft-com:vml" Requires="v">
                <p:oleObj spid="_x0000_s150624" name="Equation" r:id="rId4" imgW="1054100" imgH="266700" progId="Equation.DSMT4">
                  <p:embed/>
                </p:oleObj>
              </mc:Choice>
              <mc:Fallback>
                <p:oleObj name="Equation" r:id="rId4" imgW="1054100" imgH="266700" progId="Equation.DSMT4">
                  <p:embed/>
                  <p:pic>
                    <p:nvPicPr>
                      <p:cNvPr id="0" name=""/>
                      <p:cNvPicPr/>
                      <p:nvPr/>
                    </p:nvPicPr>
                    <p:blipFill>
                      <a:blip r:embed="rId5"/>
                      <a:stretch>
                        <a:fillRect/>
                      </a:stretch>
                    </p:blipFill>
                    <p:spPr>
                      <a:xfrm>
                        <a:off x="2472267" y="2838450"/>
                        <a:ext cx="4366985" cy="1104900"/>
                      </a:xfrm>
                      <a:prstGeom prst="rect">
                        <a:avLst/>
                      </a:prstGeom>
                      <a:solidFill>
                        <a:schemeClr val="bg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55513976"/>
              </p:ext>
            </p:extLst>
          </p:nvPr>
        </p:nvGraphicFramePr>
        <p:xfrm>
          <a:off x="152400" y="4114800"/>
          <a:ext cx="9079897" cy="2374900"/>
        </p:xfrm>
        <a:graphic>
          <a:graphicData uri="http://schemas.openxmlformats.org/presentationml/2006/ole">
            <mc:AlternateContent xmlns:mc="http://schemas.openxmlformats.org/markup-compatibility/2006">
              <mc:Choice xmlns:v="urn:schemas-microsoft-com:vml" Requires="v">
                <p:oleObj spid="_x0000_s150625" name="Equation" r:id="rId6" imgW="3492500" imgH="914400" progId="Equation.DSMT4">
                  <p:embed/>
                </p:oleObj>
              </mc:Choice>
              <mc:Fallback>
                <p:oleObj name="Equation" r:id="rId6" imgW="3492500" imgH="914400" progId="Equation.DSMT4">
                  <p:embed/>
                  <p:pic>
                    <p:nvPicPr>
                      <p:cNvPr id="0" name=""/>
                      <p:cNvPicPr/>
                      <p:nvPr/>
                    </p:nvPicPr>
                    <p:blipFill>
                      <a:blip r:embed="rId7"/>
                      <a:stretch>
                        <a:fillRect/>
                      </a:stretch>
                    </p:blipFill>
                    <p:spPr>
                      <a:xfrm>
                        <a:off x="152400" y="4114800"/>
                        <a:ext cx="9079897" cy="23749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72814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erature Efolding.TIF"/>
          <p:cNvPicPr>
            <a:picLocks noChangeAspect="1"/>
          </p:cNvPicPr>
          <p:nvPr/>
        </p:nvPicPr>
        <p:blipFill>
          <a:blip r:embed="rId3" cstate="print"/>
          <a:stretch>
            <a:fillRect/>
          </a:stretch>
        </p:blipFill>
        <p:spPr>
          <a:xfrm>
            <a:off x="1658468" y="869576"/>
            <a:ext cx="5307107" cy="3981110"/>
          </a:xfrm>
          <a:prstGeom prst="rect">
            <a:avLst/>
          </a:prstGeom>
        </p:spPr>
      </p:pic>
      <p:sp>
        <p:nvSpPr>
          <p:cNvPr id="54274"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dirty="0" smtClean="0">
                <a:solidFill>
                  <a:srgbClr val="990000"/>
                </a:solidFill>
              </a:rPr>
              <a:t>Positron Temperature Problem</a:t>
            </a:r>
          </a:p>
        </p:txBody>
      </p:sp>
      <p:sp>
        <p:nvSpPr>
          <p:cNvPr id="10" name="TextBox 9"/>
          <p:cNvSpPr txBox="1"/>
          <p:nvPr/>
        </p:nvSpPr>
        <p:spPr>
          <a:xfrm>
            <a:off x="493059" y="941294"/>
            <a:ext cx="4801764" cy="707886"/>
          </a:xfrm>
          <a:prstGeom prst="rect">
            <a:avLst/>
          </a:prstGeom>
          <a:noFill/>
        </p:spPr>
        <p:txBody>
          <a:bodyPr wrap="none" rtlCol="0">
            <a:spAutoFit/>
          </a:bodyPr>
          <a:lstStyle/>
          <a:p>
            <a:pPr>
              <a:buFont typeface="Arial" pitchFamily="34" charset="0"/>
              <a:buChar char="•"/>
            </a:pPr>
            <a:r>
              <a:rPr lang="en-US" dirty="0" smtClean="0"/>
              <a:t>Leptons cool by cyclotron radiation.</a:t>
            </a:r>
          </a:p>
          <a:p>
            <a:pPr>
              <a:buFont typeface="Arial" pitchFamily="34" charset="0"/>
              <a:buChar char="•"/>
            </a:pPr>
            <a:r>
              <a:rPr lang="en-US" dirty="0" smtClean="0"/>
              <a:t>At 1T, the predicted cooling time is 3.8s.</a:t>
            </a:r>
            <a:endParaRPr lang="en-US" dirty="0"/>
          </a:p>
        </p:txBody>
      </p:sp>
      <p:sp>
        <p:nvSpPr>
          <p:cNvPr id="11" name="TextBox 10"/>
          <p:cNvSpPr txBox="1"/>
          <p:nvPr/>
        </p:nvSpPr>
        <p:spPr>
          <a:xfrm>
            <a:off x="654424" y="4652682"/>
            <a:ext cx="5888419" cy="1323439"/>
          </a:xfrm>
          <a:prstGeom prst="rect">
            <a:avLst/>
          </a:prstGeom>
          <a:noFill/>
        </p:spPr>
        <p:txBody>
          <a:bodyPr wrap="square" rtlCol="0">
            <a:spAutoFit/>
          </a:bodyPr>
          <a:lstStyle/>
          <a:p>
            <a:pPr>
              <a:buFont typeface="Arial" pitchFamily="34" charset="0"/>
              <a:buChar char="•"/>
            </a:pPr>
            <a:r>
              <a:rPr lang="en-US" dirty="0" smtClean="0"/>
              <a:t>Leptons should cool to the temperature of the surrounding walls…but they don’t.</a:t>
            </a:r>
          </a:p>
          <a:p>
            <a:pPr>
              <a:buFont typeface="Arial" pitchFamily="34" charset="0"/>
              <a:buChar char="•"/>
            </a:pPr>
            <a:r>
              <a:rPr lang="en-US" dirty="0" smtClean="0"/>
              <a:t>Typical final temperature is ~100K.</a:t>
            </a:r>
          </a:p>
          <a:p>
            <a:pPr>
              <a:buFont typeface="Arial" pitchFamily="34" charset="0"/>
              <a:buChar char="•"/>
            </a:pPr>
            <a:r>
              <a:rPr lang="en-US" dirty="0" smtClean="0"/>
              <a:t>The reasons for this are not well understood.</a:t>
            </a:r>
            <a:endParaRPr lang="en-US" dirty="0"/>
          </a:p>
        </p:txBody>
      </p:sp>
    </p:spTree>
    <p:extLst>
      <p:ext uri="{BB962C8B-B14F-4D97-AF65-F5344CB8AC3E}">
        <p14:creationId xmlns:p14="http://schemas.microsoft.com/office/powerpoint/2010/main" val="95309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638"/>
            <a:ext cx="8229600" cy="1143000"/>
          </a:xfrm>
        </p:spPr>
        <p:txBody>
          <a:bodyPr>
            <a:noAutofit/>
          </a:bodyPr>
          <a:lstStyle/>
          <a:p>
            <a:r>
              <a:rPr lang="en-US" sz="3600" dirty="0" smtClean="0"/>
              <a:t>Cold Electron </a:t>
            </a:r>
            <a:r>
              <a:rPr lang="en-US" sz="3600" dirty="0" smtClean="0"/>
              <a:t>Plasma </a:t>
            </a:r>
            <a:r>
              <a:rPr lang="en-US" sz="3600" dirty="0"/>
              <a:t>Experiment </a:t>
            </a:r>
            <a:r>
              <a:rPr lang="en-US" sz="2800" dirty="0"/>
              <a:t>(CERES) </a:t>
            </a:r>
            <a:r>
              <a:rPr lang="en-US" sz="3600" dirty="0" err="1"/>
              <a:t>Fajans</a:t>
            </a:r>
            <a:r>
              <a:rPr lang="en-US" sz="3600" dirty="0"/>
              <a:t> </a:t>
            </a:r>
            <a:r>
              <a:rPr lang="en-US" sz="3600" dirty="0" smtClean="0"/>
              <a:t>Lab (</a:t>
            </a:r>
            <a:r>
              <a:rPr lang="en-US" sz="3600" dirty="0" smtClean="0"/>
              <a:t>Berkeley)</a:t>
            </a:r>
            <a:endParaRPr lang="en-US" sz="3600" dirty="0"/>
          </a:p>
        </p:txBody>
      </p:sp>
      <p:sp>
        <p:nvSpPr>
          <p:cNvPr id="4" name="Date Placeholder 3"/>
          <p:cNvSpPr>
            <a:spLocks noGrp="1"/>
          </p:cNvSpPr>
          <p:nvPr>
            <p:ph type="dt" sz="half" idx="10"/>
          </p:nvPr>
        </p:nvSpPr>
        <p:spPr/>
        <p:txBody>
          <a:bodyPr/>
          <a:lstStyle/>
          <a:p>
            <a:fld id="{189F2C24-ADBA-5743-9FEF-61D429C35DFA}"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pic>
        <p:nvPicPr>
          <p:cNvPr id="8" name="Content Placeholder 7" descr="CERESFig1PRL2016.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3443" b="1155"/>
          <a:stretch/>
        </p:blipFill>
        <p:spPr>
          <a:xfrm>
            <a:off x="2590800" y="1143000"/>
            <a:ext cx="5638800" cy="5168835"/>
          </a:xfrm>
        </p:spPr>
      </p:pic>
      <p:pic>
        <p:nvPicPr>
          <p:cNvPr id="7" name="Picture 6" descr="http://vision.ucsf.edu/graphicimagingmodule/logos/ucbseal_blu_gold_5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55" y="0"/>
            <a:ext cx="1124518" cy="1124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89" y="587361"/>
            <a:ext cx="1726985" cy="2260318"/>
          </a:xfrm>
          <a:prstGeom prst="rect">
            <a:avLst/>
          </a:prstGeom>
        </p:spPr>
      </p:pic>
      <p:sp>
        <p:nvSpPr>
          <p:cNvPr id="6" name="TextBox 5"/>
          <p:cNvSpPr txBox="1"/>
          <p:nvPr/>
        </p:nvSpPr>
        <p:spPr>
          <a:xfrm>
            <a:off x="98855" y="2663013"/>
            <a:ext cx="1124518" cy="369332"/>
          </a:xfrm>
          <a:prstGeom prst="rect">
            <a:avLst/>
          </a:prstGeom>
          <a:noFill/>
        </p:spPr>
        <p:txBody>
          <a:bodyPr wrap="square" rtlCol="0">
            <a:spAutoFit/>
          </a:bodyPr>
          <a:lstStyle/>
          <a:p>
            <a:r>
              <a:rPr lang="en-US" dirty="0" smtClean="0"/>
              <a:t>Purdue</a:t>
            </a:r>
            <a:endParaRPr lang="en-US" dirty="0"/>
          </a:p>
        </p:txBody>
      </p:sp>
      <p:pic>
        <p:nvPicPr>
          <p:cNvPr id="10" name="Picture 9" descr="purdue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2" y="2409013"/>
            <a:ext cx="1682566" cy="508000"/>
          </a:xfrm>
          <a:prstGeom prst="rect">
            <a:avLst/>
          </a:prstGeom>
          <a:solidFill>
            <a:srgbClr val="FFFFFF"/>
          </a:solidFill>
        </p:spPr>
      </p:pic>
      <p:sp>
        <p:nvSpPr>
          <p:cNvPr id="12" name="TextBox 11"/>
          <p:cNvSpPr txBox="1"/>
          <p:nvPr/>
        </p:nvSpPr>
        <p:spPr>
          <a:xfrm>
            <a:off x="1623377" y="6260068"/>
            <a:ext cx="3558223" cy="369332"/>
          </a:xfrm>
          <a:prstGeom prst="rect">
            <a:avLst/>
          </a:prstGeom>
          <a:noFill/>
        </p:spPr>
        <p:txBody>
          <a:bodyPr wrap="none" rtlCol="0">
            <a:spAutoFit/>
          </a:bodyPr>
          <a:lstStyle/>
          <a:p>
            <a:r>
              <a:rPr lang="en-US" dirty="0" smtClean="0"/>
              <a:t>Eric Hunter, Alex </a:t>
            </a:r>
            <a:r>
              <a:rPr lang="en-US" dirty="0" err="1" smtClean="0"/>
              <a:t>Povilus</a:t>
            </a:r>
            <a:r>
              <a:rPr lang="en-US" dirty="0" smtClean="0"/>
              <a:t> (now LLNL)</a:t>
            </a:r>
            <a:endParaRPr lang="en-US" dirty="0"/>
          </a:p>
        </p:txBody>
      </p:sp>
    </p:spTree>
    <p:extLst>
      <p:ext uri="{BB962C8B-B14F-4D97-AF65-F5344CB8AC3E}">
        <p14:creationId xmlns:p14="http://schemas.microsoft.com/office/powerpoint/2010/main" val="15971061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638"/>
            <a:ext cx="8229600" cy="1143000"/>
          </a:xfrm>
        </p:spPr>
        <p:txBody>
          <a:bodyPr>
            <a:normAutofit fontScale="90000"/>
          </a:bodyPr>
          <a:lstStyle/>
          <a:p>
            <a:r>
              <a:rPr lang="en-US" dirty="0" smtClean="0"/>
              <a:t>Cold Electron Experiment (CERES) in </a:t>
            </a:r>
            <a:r>
              <a:rPr lang="en-US" dirty="0" err="1" smtClean="0"/>
              <a:t>Fajans</a:t>
            </a:r>
            <a:r>
              <a:rPr lang="en-US" dirty="0" smtClean="0"/>
              <a:t> </a:t>
            </a:r>
            <a:r>
              <a:rPr lang="en-US" dirty="0" smtClean="0"/>
              <a:t>Lab (</a:t>
            </a:r>
            <a:r>
              <a:rPr lang="en-US" dirty="0" smtClean="0"/>
              <a:t>Berkeley)</a:t>
            </a:r>
            <a:endParaRPr lang="en-US" dirty="0"/>
          </a:p>
        </p:txBody>
      </p:sp>
      <p:sp>
        <p:nvSpPr>
          <p:cNvPr id="4" name="Date Placeholder 3"/>
          <p:cNvSpPr>
            <a:spLocks noGrp="1"/>
          </p:cNvSpPr>
          <p:nvPr>
            <p:ph type="dt" sz="half" idx="10"/>
          </p:nvPr>
        </p:nvSpPr>
        <p:spPr/>
        <p:txBody>
          <a:bodyPr/>
          <a:lstStyle/>
          <a:p>
            <a:fld id="{189F2C24-ADBA-5743-9FEF-61D429C35DFA}"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pic>
        <p:nvPicPr>
          <p:cNvPr id="7" name="Picture 6" descr="http://vision.ucsf.edu/graphicimagingmodule/logos/ucbseal_blu_gold_5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55" y="0"/>
            <a:ext cx="1124518" cy="1124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89" y="587361"/>
            <a:ext cx="1726985" cy="2260318"/>
          </a:xfrm>
          <a:prstGeom prst="rect">
            <a:avLst/>
          </a:prstGeom>
        </p:spPr>
      </p:pic>
      <p:sp>
        <p:nvSpPr>
          <p:cNvPr id="6" name="TextBox 5"/>
          <p:cNvSpPr txBox="1"/>
          <p:nvPr/>
        </p:nvSpPr>
        <p:spPr>
          <a:xfrm>
            <a:off x="98855" y="2663013"/>
            <a:ext cx="1124518" cy="369332"/>
          </a:xfrm>
          <a:prstGeom prst="rect">
            <a:avLst/>
          </a:prstGeom>
          <a:noFill/>
        </p:spPr>
        <p:txBody>
          <a:bodyPr wrap="square" rtlCol="0">
            <a:spAutoFit/>
          </a:bodyPr>
          <a:lstStyle/>
          <a:p>
            <a:r>
              <a:rPr lang="en-US" dirty="0" smtClean="0"/>
              <a:t>Purdue</a:t>
            </a:r>
            <a:endParaRPr lang="en-US" dirty="0"/>
          </a:p>
        </p:txBody>
      </p:sp>
      <p:pic>
        <p:nvPicPr>
          <p:cNvPr id="10" name="Picture 9" descr="purdue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2" y="2409013"/>
            <a:ext cx="1682566" cy="508000"/>
          </a:xfrm>
          <a:prstGeom prst="rect">
            <a:avLst/>
          </a:prstGeom>
          <a:solidFill>
            <a:srgbClr val="FFFFFF"/>
          </a:solidFill>
        </p:spPr>
      </p:pic>
      <p:pic>
        <p:nvPicPr>
          <p:cNvPr id="11" name="Picture 10" descr="CERESFig5PRL2016.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6533" y="1197505"/>
            <a:ext cx="6894934" cy="4956189"/>
          </a:xfrm>
          <a:prstGeom prst="rect">
            <a:avLst/>
          </a:prstGeom>
        </p:spPr>
      </p:pic>
      <p:sp>
        <p:nvSpPr>
          <p:cNvPr id="12" name="TextBox 11"/>
          <p:cNvSpPr txBox="1"/>
          <p:nvPr/>
        </p:nvSpPr>
        <p:spPr>
          <a:xfrm>
            <a:off x="304800" y="5943600"/>
            <a:ext cx="3558223" cy="369332"/>
          </a:xfrm>
          <a:prstGeom prst="rect">
            <a:avLst/>
          </a:prstGeom>
          <a:noFill/>
        </p:spPr>
        <p:txBody>
          <a:bodyPr wrap="none" rtlCol="0">
            <a:spAutoFit/>
          </a:bodyPr>
          <a:lstStyle/>
          <a:p>
            <a:r>
              <a:rPr lang="en-US" dirty="0" smtClean="0"/>
              <a:t>Eric Hunter, Alex </a:t>
            </a:r>
            <a:r>
              <a:rPr lang="en-US" dirty="0" err="1" smtClean="0"/>
              <a:t>Povilus</a:t>
            </a:r>
            <a:r>
              <a:rPr lang="en-US" dirty="0" smtClean="0"/>
              <a:t> (now LLNL)</a:t>
            </a:r>
            <a:endParaRPr lang="en-US" dirty="0"/>
          </a:p>
        </p:txBody>
      </p:sp>
    </p:spTree>
    <p:extLst>
      <p:ext uri="{BB962C8B-B14F-4D97-AF65-F5344CB8AC3E}">
        <p14:creationId xmlns:p14="http://schemas.microsoft.com/office/powerpoint/2010/main" val="3300899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63476"/>
            <a:ext cx="8686800" cy="523220"/>
          </a:xfrm>
          <a:prstGeom prst="rect">
            <a:avLst/>
          </a:prstGeom>
          <a:noFill/>
        </p:spPr>
        <p:txBody>
          <a:bodyPr wrap="square" rtlCol="0">
            <a:spAutoFit/>
          </a:bodyPr>
          <a:lstStyle/>
          <a:p>
            <a:pPr algn="ctr"/>
            <a:r>
              <a:rPr lang="en-US" sz="2800" b="0" dirty="0" smtClean="0">
                <a:solidFill>
                  <a:srgbClr val="CC0066"/>
                </a:solidFill>
              </a:rPr>
              <a:t>Happy Birthday Nat!</a:t>
            </a:r>
            <a:endParaRPr lang="en-US" sz="2800" dirty="0">
              <a:solidFill>
                <a:srgbClr val="CC0066"/>
              </a:solidFill>
            </a:endParaRPr>
          </a:p>
        </p:txBody>
      </p:sp>
      <p:sp>
        <p:nvSpPr>
          <p:cNvPr id="6" name="AutoShape 2" descr="Displaying preview0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Displaying preview01.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p:cNvPicPr>
            <a:picLocks noChangeAspect="1" noChangeArrowheads="1"/>
          </p:cNvPicPr>
          <p:nvPr/>
        </p:nvPicPr>
        <p:blipFill>
          <a:blip r:embed="rId3" cstate="print"/>
          <a:srcRect/>
          <a:stretch>
            <a:fillRect/>
          </a:stretch>
        </p:blipFill>
        <p:spPr bwMode="auto">
          <a:xfrm>
            <a:off x="139475" y="5362821"/>
            <a:ext cx="2035321" cy="1482518"/>
          </a:xfrm>
          <a:prstGeom prst="rect">
            <a:avLst/>
          </a:prstGeom>
          <a:noFill/>
          <a:ln w="9525">
            <a:noFill/>
            <a:miter lim="800000"/>
            <a:headEnd/>
            <a:tailEnd/>
          </a:ln>
        </p:spPr>
      </p:pic>
      <p:sp>
        <p:nvSpPr>
          <p:cNvPr id="3" name="Date Placeholder 2"/>
          <p:cNvSpPr>
            <a:spLocks noGrp="1"/>
          </p:cNvSpPr>
          <p:nvPr>
            <p:ph type="dt" sz="half" idx="10"/>
          </p:nvPr>
        </p:nvSpPr>
        <p:spPr/>
        <p:txBody>
          <a:bodyPr/>
          <a:lstStyle/>
          <a:p>
            <a:fld id="{ED8D62E3-88F0-E34C-B2F2-EF1088F34A71}"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pic>
        <p:nvPicPr>
          <p:cNvPr id="5" name="Picture 4"/>
          <p:cNvPicPr>
            <a:picLocks noChangeAspect="1"/>
          </p:cNvPicPr>
          <p:nvPr/>
        </p:nvPicPr>
        <p:blipFill>
          <a:blip r:embed="rId4"/>
          <a:stretch>
            <a:fillRect/>
          </a:stretch>
        </p:blipFill>
        <p:spPr>
          <a:xfrm>
            <a:off x="2971800" y="1219200"/>
            <a:ext cx="3251200" cy="3917696"/>
          </a:xfrm>
          <a:prstGeom prst="rect">
            <a:avLst/>
          </a:prstGeom>
        </p:spPr>
      </p:pic>
      <p:grpSp>
        <p:nvGrpSpPr>
          <p:cNvPr id="9" name="Group 8"/>
          <p:cNvGrpSpPr/>
          <p:nvPr/>
        </p:nvGrpSpPr>
        <p:grpSpPr>
          <a:xfrm>
            <a:off x="6324600" y="1143000"/>
            <a:ext cx="2743200" cy="1219200"/>
            <a:chOff x="6400800" y="1371600"/>
            <a:chExt cx="2415910" cy="838200"/>
          </a:xfrm>
        </p:grpSpPr>
        <p:sp>
          <p:nvSpPr>
            <p:cNvPr id="8" name="Cloud Callout 7"/>
            <p:cNvSpPr/>
            <p:nvPr/>
          </p:nvSpPr>
          <p:spPr>
            <a:xfrm>
              <a:off x="6400800" y="1371600"/>
              <a:ext cx="2286000" cy="838200"/>
            </a:xfrm>
            <a:prstGeom prst="cloudCallout">
              <a:avLst>
                <a:gd name="adj1" fmla="val -91203"/>
                <a:gd name="adj2" fmla="val 82702"/>
              </a:avLst>
            </a:prstGeom>
            <a:solidFill>
              <a:schemeClr val="accent3">
                <a:lumMod val="60000"/>
                <a:lumOff val="4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553200" y="1600200"/>
              <a:ext cx="2263510" cy="461665"/>
            </a:xfrm>
            <a:prstGeom prst="rect">
              <a:avLst/>
            </a:prstGeom>
            <a:noFill/>
          </p:spPr>
          <p:txBody>
            <a:bodyPr wrap="none" rtlCol="0">
              <a:spAutoFit/>
            </a:bodyPr>
            <a:lstStyle/>
            <a:p>
              <a:r>
                <a:rPr lang="en-US" sz="2400" dirty="0" smtClean="0"/>
                <a:t>One way walls??</a:t>
              </a:r>
              <a:endParaRPr lang="en-US" sz="2400" dirty="0"/>
            </a:p>
          </p:txBody>
        </p:sp>
      </p:grpSp>
    </p:spTree>
    <p:extLst>
      <p:ext uri="{BB962C8B-B14F-4D97-AF65-F5344CB8AC3E}">
        <p14:creationId xmlns:p14="http://schemas.microsoft.com/office/powerpoint/2010/main" val="2368855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0"/>
            <a:ext cx="8229600" cy="1143000"/>
          </a:xfrm>
        </p:spPr>
        <p:txBody>
          <a:bodyPr/>
          <a:lstStyle/>
          <a:p>
            <a:r>
              <a:rPr lang="en-US" dirty="0"/>
              <a:t>Plasma  and beam physics enable this </a:t>
            </a:r>
            <a:r>
              <a:rPr lang="en-US" dirty="0" err="1"/>
              <a:t>reseach</a:t>
            </a:r>
            <a:r>
              <a:rPr lang="en-US" dirty="0"/>
              <a:t/>
            </a:r>
            <a:br>
              <a:rPr lang="en-US" dirty="0"/>
            </a:br>
            <a:endParaRPr lang="en-US" dirty="0"/>
          </a:p>
        </p:txBody>
      </p:sp>
      <p:pic>
        <p:nvPicPr>
          <p:cNvPr id="8" name="Picture 2" descr="ALPHA Experiment">
            <a:hlinkClick r:id="rId4" tooltip="ALPHA Experimen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0"/>
            <a:ext cx="809679" cy="5016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886200" y="1143000"/>
            <a:ext cx="4572000" cy="3264188"/>
            <a:chOff x="1019050" y="1831773"/>
            <a:chExt cx="2904097" cy="2084157"/>
          </a:xfrm>
        </p:grpSpPr>
        <p:graphicFrame>
          <p:nvGraphicFramePr>
            <p:cNvPr id="9" name="Object 8"/>
            <p:cNvGraphicFramePr>
              <a:graphicFrameLocks noChangeAspect="1"/>
            </p:cNvGraphicFramePr>
            <p:nvPr>
              <p:extLst>
                <p:ext uri="{D42A27DB-BD31-4B8C-83A1-F6EECF244321}">
                  <p14:modId xmlns:p14="http://schemas.microsoft.com/office/powerpoint/2010/main" val="3143138577"/>
                </p:ext>
              </p:extLst>
            </p:nvPr>
          </p:nvGraphicFramePr>
          <p:xfrm>
            <a:off x="1019050" y="1831773"/>
            <a:ext cx="2904097" cy="1835395"/>
          </p:xfrm>
          <a:graphic>
            <a:graphicData uri="http://schemas.openxmlformats.org/presentationml/2006/ole">
              <mc:AlternateContent xmlns:mc="http://schemas.openxmlformats.org/markup-compatibility/2006">
                <mc:Choice xmlns:v="urn:schemas-microsoft-com:vml" Requires="v">
                  <p:oleObj spid="_x0000_s114847" name="PHOTO-PAINT" r:id="rId6" imgW="9219048" imgH="6501587" progId="CorelPHOTOPAINT.Image.14">
                    <p:embed/>
                  </p:oleObj>
                </mc:Choice>
                <mc:Fallback>
                  <p:oleObj name="PHOTO-PAINT" r:id="rId6" imgW="9219048" imgH="6501587" progId="CorelPHOTOPAINT.Image.1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050" y="1831773"/>
                          <a:ext cx="2904097" cy="183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 Box 11"/>
            <p:cNvSpPr txBox="1">
              <a:spLocks noChangeArrowheads="1"/>
            </p:cNvSpPr>
            <p:nvPr/>
          </p:nvSpPr>
          <p:spPr bwMode="auto">
            <a:xfrm>
              <a:off x="2259178" y="3454265"/>
              <a:ext cx="612668" cy="461665"/>
            </a:xfrm>
            <a:prstGeom prst="rect">
              <a:avLst/>
            </a:prstGeom>
            <a:noFill/>
            <a:ln w="9525">
              <a:noFill/>
              <a:miter lim="800000"/>
              <a:headEnd/>
              <a:tailEnd/>
            </a:ln>
          </p:spPr>
          <p:txBody>
            <a:bodyPr wrap="none">
              <a:spAutoFit/>
            </a:bodyPr>
            <a:lstStyle/>
            <a:p>
              <a:r>
                <a:rPr lang="en-US" sz="2400" dirty="0" smtClean="0">
                  <a:solidFill>
                    <a:srgbClr val="FF9900"/>
                  </a:solidFill>
                  <a:latin typeface="Calibri"/>
                </a:rPr>
                <a:t>AD</a:t>
              </a:r>
              <a:endParaRPr lang="en-US" sz="2400" dirty="0">
                <a:solidFill>
                  <a:srgbClr val="FF9900"/>
                </a:solidFill>
                <a:latin typeface="Calibri"/>
              </a:endParaRPr>
            </a:p>
          </p:txBody>
        </p:sp>
        <p:sp>
          <p:nvSpPr>
            <p:cNvPr id="11" name="Line 12"/>
            <p:cNvSpPr>
              <a:spLocks noChangeShapeType="1"/>
            </p:cNvSpPr>
            <p:nvPr/>
          </p:nvSpPr>
          <p:spPr bwMode="auto">
            <a:xfrm flipV="1">
              <a:off x="2836714" y="3237957"/>
              <a:ext cx="310307" cy="309011"/>
            </a:xfrm>
            <a:prstGeom prst="line">
              <a:avLst/>
            </a:prstGeom>
            <a:noFill/>
            <a:ln w="38100">
              <a:solidFill>
                <a:srgbClr val="FF6600"/>
              </a:solidFill>
              <a:round/>
              <a:headEnd/>
              <a:tailEnd type="triangle" w="med" len="med"/>
            </a:ln>
          </p:spPr>
          <p:txBody>
            <a:bodyPr/>
            <a:lstStyle/>
            <a:p>
              <a:endParaRPr lang="en-US">
                <a:solidFill>
                  <a:prstClr val="black"/>
                </a:solidFill>
                <a:latin typeface="Calibri"/>
              </a:endParaRPr>
            </a:p>
          </p:txBody>
        </p:sp>
        <p:sp>
          <p:nvSpPr>
            <p:cNvPr id="12" name="Text Box 10"/>
            <p:cNvSpPr txBox="1">
              <a:spLocks noChangeArrowheads="1"/>
            </p:cNvSpPr>
            <p:nvPr/>
          </p:nvSpPr>
          <p:spPr bwMode="auto">
            <a:xfrm>
              <a:off x="1811338" y="1905000"/>
              <a:ext cx="1049337" cy="457200"/>
            </a:xfrm>
            <a:prstGeom prst="rect">
              <a:avLst/>
            </a:prstGeom>
            <a:noFill/>
            <a:ln w="9525">
              <a:noFill/>
              <a:miter lim="800000"/>
              <a:headEnd/>
              <a:tailEnd/>
            </a:ln>
          </p:spPr>
          <p:txBody>
            <a:bodyPr wrap="none">
              <a:spAutoFit/>
            </a:bodyPr>
            <a:lstStyle/>
            <a:p>
              <a:r>
                <a:rPr lang="en-US" sz="2400">
                  <a:solidFill>
                    <a:srgbClr val="FF9900"/>
                  </a:solidFill>
                  <a:latin typeface="Calibri"/>
                </a:rPr>
                <a:t>CERN</a:t>
              </a:r>
            </a:p>
          </p:txBody>
        </p:sp>
      </p:grpSp>
      <p:pic>
        <p:nvPicPr>
          <p:cNvPr id="14" name="Picture 13"/>
          <p:cNvPicPr>
            <a:picLocks noChangeAspect="1"/>
          </p:cNvPicPr>
          <p:nvPr/>
        </p:nvPicPr>
        <p:blipFill rotWithShape="1">
          <a:blip r:embed="rId8"/>
          <a:srcRect l="4583" t="2358" r="4861"/>
          <a:stretch/>
        </p:blipFill>
        <p:spPr>
          <a:xfrm>
            <a:off x="199604" y="4017579"/>
            <a:ext cx="3694517" cy="2815021"/>
          </a:xfrm>
          <a:prstGeom prst="rect">
            <a:avLst/>
          </a:prstGeom>
        </p:spPr>
      </p:pic>
      <p:sp>
        <p:nvSpPr>
          <p:cNvPr id="2" name="Slide Number Placeholder 1"/>
          <p:cNvSpPr>
            <a:spLocks noGrp="1"/>
          </p:cNvSpPr>
          <p:nvPr>
            <p:ph type="sldNum" sz="quarter" idx="12"/>
          </p:nvPr>
        </p:nvSpPr>
        <p:spPr/>
        <p:txBody>
          <a:bodyPr/>
          <a:lstStyle/>
          <a:p>
            <a:fld id="{714D140F-FAA0-C545-8974-3212AC45737A}" type="slidenum">
              <a:rPr lang="en-US" smtClean="0"/>
              <a:pPr/>
              <a:t>3</a:t>
            </a:fld>
            <a:endParaRPr lang="en-US"/>
          </a:p>
        </p:txBody>
      </p:sp>
      <p:sp>
        <p:nvSpPr>
          <p:cNvPr id="4" name="TextBox 3"/>
          <p:cNvSpPr txBox="1"/>
          <p:nvPr/>
        </p:nvSpPr>
        <p:spPr>
          <a:xfrm>
            <a:off x="381000" y="1946646"/>
            <a:ext cx="3239138" cy="830997"/>
          </a:xfrm>
          <a:prstGeom prst="rect">
            <a:avLst/>
          </a:prstGeom>
          <a:noFill/>
        </p:spPr>
        <p:txBody>
          <a:bodyPr wrap="none" rtlCol="0">
            <a:spAutoFit/>
          </a:bodyPr>
          <a:lstStyle/>
          <a:p>
            <a:r>
              <a:rPr lang="en-US" sz="2400" dirty="0" smtClean="0"/>
              <a:t>ALPHA located at CERN </a:t>
            </a:r>
          </a:p>
          <a:p>
            <a:pPr algn="ctr"/>
            <a:r>
              <a:rPr lang="en-US" sz="2400" dirty="0" smtClean="0"/>
              <a:t>Antiproton </a:t>
            </a:r>
            <a:r>
              <a:rPr lang="en-US" sz="2400" dirty="0" err="1" smtClean="0"/>
              <a:t>Deccelerator</a:t>
            </a:r>
            <a:endParaRPr lang="en-US" sz="2400" dirty="0"/>
          </a:p>
        </p:txBody>
      </p:sp>
      <p:grpSp>
        <p:nvGrpSpPr>
          <p:cNvPr id="13" name="Group 12"/>
          <p:cNvGrpSpPr/>
          <p:nvPr/>
        </p:nvGrpSpPr>
        <p:grpSpPr>
          <a:xfrm>
            <a:off x="4641096" y="4017579"/>
            <a:ext cx="3800171" cy="2550159"/>
            <a:chOff x="4545476" y="2001747"/>
            <a:chExt cx="3800171" cy="2550159"/>
          </a:xfrm>
        </p:grpSpPr>
        <p:sp>
          <p:nvSpPr>
            <p:cNvPr id="15" name="TextBox 14"/>
            <p:cNvSpPr txBox="1"/>
            <p:nvPr/>
          </p:nvSpPr>
          <p:spPr>
            <a:xfrm>
              <a:off x="4998256" y="4151796"/>
              <a:ext cx="3347391" cy="400110"/>
            </a:xfrm>
            <a:prstGeom prst="rect">
              <a:avLst/>
            </a:prstGeom>
            <a:noFill/>
          </p:spPr>
          <p:txBody>
            <a:bodyPr wrap="none" rtlCol="0">
              <a:spAutoFit/>
            </a:bodyPr>
            <a:lstStyle/>
            <a:p>
              <a:r>
                <a:rPr lang="en-US" dirty="0" smtClean="0"/>
                <a:t>Antiproton Decelerator (AD)</a:t>
              </a:r>
              <a:endParaRPr lang="en-US" dirty="0"/>
            </a:p>
          </p:txBody>
        </p:sp>
        <p:pic>
          <p:nvPicPr>
            <p:cNvPr id="16" name="Picture 10"/>
            <p:cNvPicPr>
              <a:picLocks noChangeAspect="1" noChangeArrowheads="1"/>
            </p:cNvPicPr>
            <p:nvPr/>
          </p:nvPicPr>
          <p:blipFill>
            <a:blip r:embed="rId9" cstate="print"/>
            <a:srcRect/>
            <a:stretch>
              <a:fillRect/>
            </a:stretch>
          </p:blipFill>
          <p:spPr bwMode="auto">
            <a:xfrm>
              <a:off x="4545476" y="2001747"/>
              <a:ext cx="3700845" cy="2050002"/>
            </a:xfrm>
            <a:prstGeom prst="rect">
              <a:avLst/>
            </a:prstGeom>
            <a:noFill/>
            <a:ln w="9525">
              <a:noFill/>
              <a:miter lim="800000"/>
              <a:headEnd/>
              <a:tailEnd/>
            </a:ln>
          </p:spPr>
        </p:pic>
      </p:grpSp>
    </p:spTree>
    <p:extLst>
      <p:ext uri="{BB962C8B-B14F-4D97-AF65-F5344CB8AC3E}">
        <p14:creationId xmlns:p14="http://schemas.microsoft.com/office/powerpoint/2010/main" val="3420093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ure16491-f1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878" y="1269849"/>
            <a:ext cx="4948170" cy="5356159"/>
          </a:xfrm>
          <a:prstGeom prst="rect">
            <a:avLst/>
          </a:prstGeom>
        </p:spPr>
      </p:pic>
      <p:sp>
        <p:nvSpPr>
          <p:cNvPr id="4" name="Title 3"/>
          <p:cNvSpPr>
            <a:spLocks noGrp="1"/>
          </p:cNvSpPr>
          <p:nvPr>
            <p:ph type="title"/>
          </p:nvPr>
        </p:nvSpPr>
        <p:spPr>
          <a:xfrm>
            <a:off x="457200" y="160678"/>
            <a:ext cx="8229600" cy="1143000"/>
          </a:xfrm>
        </p:spPr>
        <p:txBody>
          <a:bodyPr>
            <a:normAutofit fontScale="90000"/>
          </a:bodyPr>
          <a:lstStyle/>
          <a:p>
            <a:r>
              <a:rPr lang="en-US" dirty="0" smtClean="0"/>
              <a:t>ALPHA-II Electrodes and B-field Coils</a:t>
            </a:r>
            <a:endParaRPr lang="en-US" dirty="0"/>
          </a:p>
        </p:txBody>
      </p:sp>
      <p:sp>
        <p:nvSpPr>
          <p:cNvPr id="3" name="Date Placeholder 2"/>
          <p:cNvSpPr>
            <a:spLocks noGrp="1"/>
          </p:cNvSpPr>
          <p:nvPr>
            <p:ph type="dt" sz="half" idx="10"/>
          </p:nvPr>
        </p:nvSpPr>
        <p:spPr/>
        <p:txBody>
          <a:bodyPr/>
          <a:lstStyle/>
          <a:p>
            <a:fld id="{9B59931F-DC8A-AE45-B0CC-D35E11E05178}"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Tree>
    <p:extLst>
      <p:ext uri="{BB962C8B-B14F-4D97-AF65-F5344CB8AC3E}">
        <p14:creationId xmlns:p14="http://schemas.microsoft.com/office/powerpoint/2010/main" val="40499147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0"/>
            <a:ext cx="7772400" cy="684213"/>
          </a:xfrm>
        </p:spPr>
        <p:txBody>
          <a:bodyPr/>
          <a:lstStyle/>
          <a:p>
            <a:pPr eaLnBrk="1" hangingPunct="1"/>
            <a:r>
              <a:rPr lang="en-US" sz="3200" dirty="0" smtClean="0">
                <a:solidFill>
                  <a:srgbClr val="A50021"/>
                </a:solidFill>
              </a:rPr>
              <a:t>Can ALPHA See the Effects of Gravity?</a:t>
            </a:r>
            <a:endParaRPr lang="en-US" sz="3200" dirty="0" smtClean="0"/>
          </a:p>
        </p:txBody>
      </p:sp>
      <p:sp>
        <p:nvSpPr>
          <p:cNvPr id="5" name="TextBox 4"/>
          <p:cNvSpPr txBox="1"/>
          <p:nvPr/>
        </p:nvSpPr>
        <p:spPr>
          <a:xfrm>
            <a:off x="609601" y="1143000"/>
            <a:ext cx="7467600" cy="369332"/>
          </a:xfrm>
          <a:prstGeom prst="rect">
            <a:avLst/>
          </a:prstGeom>
          <a:noFill/>
        </p:spPr>
        <p:txBody>
          <a:bodyPr wrap="square" rtlCol="0">
            <a:spAutoFit/>
          </a:bodyPr>
          <a:lstStyle/>
          <a:p>
            <a:pPr marL="285750" indent="-285750">
              <a:buFont typeface="Arial" pitchFamily="34" charset="0"/>
              <a:buChar char="•"/>
            </a:pPr>
            <a:r>
              <a:rPr lang="en-US" dirty="0" smtClean="0"/>
              <a:t>Equation of motion for </a:t>
            </a:r>
            <a:r>
              <a:rPr lang="en-US" dirty="0" err="1"/>
              <a:t>a</a:t>
            </a:r>
            <a:r>
              <a:rPr lang="en-US" dirty="0" err="1" smtClean="0"/>
              <a:t>ntihydrogen</a:t>
            </a:r>
            <a:r>
              <a:rPr lang="en-US" dirty="0" smtClean="0"/>
              <a:t> atoms in a magnetic trap and gravity:</a:t>
            </a:r>
            <a:endParaRPr lang="en-US" dirty="0"/>
          </a:p>
        </p:txBody>
      </p:sp>
      <p:sp>
        <p:nvSpPr>
          <p:cNvPr id="6" name="TextBox 5"/>
          <p:cNvSpPr txBox="1"/>
          <p:nvPr/>
        </p:nvSpPr>
        <p:spPr>
          <a:xfrm>
            <a:off x="603360" y="2628900"/>
            <a:ext cx="7314823" cy="646331"/>
          </a:xfrm>
          <a:prstGeom prst="rect">
            <a:avLst/>
          </a:prstGeom>
          <a:noFill/>
        </p:spPr>
        <p:txBody>
          <a:bodyPr wrap="none" rtlCol="0">
            <a:spAutoFit/>
          </a:bodyPr>
          <a:lstStyle/>
          <a:p>
            <a:pPr marL="285750" indent="-285750">
              <a:buFont typeface="Arial" pitchFamily="34" charset="0"/>
              <a:buChar char="•"/>
            </a:pPr>
            <a:endParaRPr lang="en-US" dirty="0" smtClean="0"/>
          </a:p>
          <a:p>
            <a:pPr marL="285750" indent="-285750">
              <a:buFont typeface="Arial" pitchFamily="34" charset="0"/>
              <a:buChar char="•"/>
            </a:pPr>
            <a:r>
              <a:rPr lang="en-US" dirty="0" smtClean="0"/>
              <a:t>Define the </a:t>
            </a:r>
            <a:r>
              <a:rPr lang="en-US" i="1" dirty="0" smtClean="0">
                <a:latin typeface="Times New Roman" pitchFamily="18" charset="0"/>
                <a:cs typeface="Times New Roman" pitchFamily="18" charset="0"/>
              </a:rPr>
              <a:t>F</a:t>
            </a:r>
            <a:r>
              <a:rPr lang="en-US" dirty="0" smtClean="0"/>
              <a:t> to be the ratio of the gravitational mass to the inertial mass.</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849923" y="4114800"/>
                <a:ext cx="2904128" cy="369332"/>
              </a:xfrm>
              <a:prstGeom prst="rect">
                <a:avLst/>
              </a:prstGeom>
              <a:noFill/>
            </p:spPr>
            <p:txBody>
              <a:bodyPr wrap="none" rtlCol="0">
                <a:spAutoFit/>
              </a:bodyPr>
              <a:lstStyle/>
              <a:p>
                <a:pPr marL="285750" indent="-285750">
                  <a:buFont typeface="Arial" pitchFamily="34" charset="0"/>
                  <a:buChar char="•"/>
                </a:pPr>
                <a14:m>
                  <m:oMath xmlns:m="http://schemas.openxmlformats.org/officeDocument/2006/math" xmlns="">
                    <m:r>
                      <a:rPr lang="en-US" b="0" i="1" smtClean="0">
                        <a:latin typeface="Cambria Math"/>
                      </a:rPr>
                      <m:t>𝐹</m:t>
                    </m:r>
                    <m:r>
                      <a:rPr lang="en-US" b="0" i="1" smtClean="0">
                        <a:latin typeface="Cambria Math"/>
                      </a:rPr>
                      <m:t>=1</m:t>
                    </m:r>
                  </m:oMath>
                </a14:m>
                <a:r>
                  <a:rPr lang="en-US" dirty="0" smtClean="0"/>
                  <a:t>  is standard gravity.</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49923" y="4114800"/>
                <a:ext cx="2904128" cy="369332"/>
              </a:xfrm>
              <a:prstGeom prst="rect">
                <a:avLst/>
              </a:prstGeom>
              <a:blipFill rotWithShape="1">
                <a:blip r:embed="rId6"/>
                <a:stretch>
                  <a:fillRect l="-1258" t="-8197" r="-125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49922" y="4700954"/>
                <a:ext cx="4115807" cy="923330"/>
              </a:xfrm>
              <a:prstGeom prst="rect">
                <a:avLst/>
              </a:prstGeom>
              <a:noFill/>
            </p:spPr>
            <p:txBody>
              <a:bodyPr wrap="none" rtlCol="0">
                <a:spAutoFit/>
              </a:bodyPr>
              <a:lstStyle/>
              <a:p>
                <a:pPr marL="285750" indent="-285750">
                  <a:buFont typeface="Arial" pitchFamily="34" charset="0"/>
                  <a:buChar char="•"/>
                </a:pPr>
                <a14:m>
                  <m:oMath xmlns:m="http://schemas.openxmlformats.org/officeDocument/2006/math" xmlns="">
                    <m:r>
                      <a:rPr lang="en-US" b="0" i="1" smtClean="0">
                        <a:latin typeface="Cambria Math"/>
                      </a:rPr>
                      <m:t>𝐹</m:t>
                    </m:r>
                    <m:r>
                      <a:rPr lang="en-US" b="0" i="1" smtClean="0">
                        <a:latin typeface="Cambria Math"/>
                      </a:rPr>
                      <m:t>=−1</m:t>
                    </m:r>
                  </m:oMath>
                </a14:m>
                <a:r>
                  <a:rPr lang="en-US" dirty="0" smtClean="0"/>
                  <a:t>  is “standard’’ antigravity.</a:t>
                </a:r>
              </a:p>
              <a:p>
                <a:pPr marL="285750" indent="-285750">
                  <a:buFont typeface="Arial" pitchFamily="34" charset="0"/>
                  <a:buChar char="•"/>
                </a:pPr>
                <a:endParaRPr lang="en-US" dirty="0"/>
              </a:p>
              <a:p>
                <a:pPr marL="285750" indent="-285750">
                  <a:buFont typeface="Arial" pitchFamily="34" charset="0"/>
                  <a:buChar char="•"/>
                </a:pPr>
                <a14:m>
                  <m:oMath xmlns:m="http://schemas.openxmlformats.org/officeDocument/2006/math" xmlns="">
                    <m:r>
                      <a:rPr lang="en-US" b="0" i="1" smtClean="0">
                        <a:latin typeface="Cambria Math"/>
                      </a:rPr>
                      <m:t>𝐹</m:t>
                    </m:r>
                    <m:r>
                      <a:rPr lang="en-US" b="0" i="1" smtClean="0">
                        <a:latin typeface="Cambria Math"/>
                      </a:rPr>
                      <m:t>=100</m:t>
                    </m:r>
                  </m:oMath>
                </a14:m>
                <a:r>
                  <a:rPr lang="en-US" dirty="0" smtClean="0"/>
                  <a:t> is anomalously strong gravity</a:t>
                </a:r>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849922" y="4700954"/>
                <a:ext cx="4115807" cy="923330"/>
              </a:xfrm>
              <a:prstGeom prst="rect">
                <a:avLst/>
              </a:prstGeom>
              <a:blipFill rotWithShape="1">
                <a:blip r:embed="rId7"/>
                <a:stretch>
                  <a:fillRect l="-888" t="-3289" b="-9211"/>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9236356"/>
              </p:ext>
            </p:extLst>
          </p:nvPr>
        </p:nvGraphicFramePr>
        <p:xfrm>
          <a:off x="4724400" y="3388473"/>
          <a:ext cx="1457981" cy="1095659"/>
        </p:xfrm>
        <a:graphic>
          <a:graphicData uri="http://schemas.openxmlformats.org/presentationml/2006/ole">
            <mc:AlternateContent xmlns:mc="http://schemas.openxmlformats.org/markup-compatibility/2006">
              <mc:Choice xmlns:v="urn:schemas-microsoft-com:vml" Requires="v">
                <p:oleObj spid="_x0000_s86539" name="Equation" r:id="rId8" imgW="508000" imgH="381000" progId="Equation.DSMT4">
                  <p:embed/>
                </p:oleObj>
              </mc:Choice>
              <mc:Fallback>
                <p:oleObj name="Equation" r:id="rId8" imgW="508000" imgH="381000" progId="Equation.DSMT4">
                  <p:embed/>
                  <p:pic>
                    <p:nvPicPr>
                      <p:cNvPr id="0" name=""/>
                      <p:cNvPicPr/>
                      <p:nvPr/>
                    </p:nvPicPr>
                    <p:blipFill>
                      <a:blip r:embed="rId9"/>
                      <a:stretch>
                        <a:fillRect/>
                      </a:stretch>
                    </p:blipFill>
                    <p:spPr>
                      <a:xfrm>
                        <a:off x="4724400" y="3388473"/>
                        <a:ext cx="1457981" cy="1095659"/>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43962591"/>
              </p:ext>
            </p:extLst>
          </p:nvPr>
        </p:nvGraphicFramePr>
        <p:xfrm>
          <a:off x="2743200" y="1520798"/>
          <a:ext cx="3864148" cy="1108101"/>
        </p:xfrm>
        <a:graphic>
          <a:graphicData uri="http://schemas.openxmlformats.org/presentationml/2006/ole">
            <mc:AlternateContent xmlns:mc="http://schemas.openxmlformats.org/markup-compatibility/2006">
              <mc:Choice xmlns:v="urn:schemas-microsoft-com:vml" Requires="v">
                <p:oleObj spid="_x0000_s86540" name="Equation" r:id="rId10" imgW="1727200" imgH="495300" progId="Equation.DSMT4">
                  <p:embed/>
                </p:oleObj>
              </mc:Choice>
              <mc:Fallback>
                <p:oleObj name="Equation" r:id="rId10" imgW="1727200" imgH="495300" progId="Equation.DSMT4">
                  <p:embed/>
                  <p:pic>
                    <p:nvPicPr>
                      <p:cNvPr id="0" name=""/>
                      <p:cNvPicPr/>
                      <p:nvPr/>
                    </p:nvPicPr>
                    <p:blipFill>
                      <a:blip r:embed="rId11"/>
                      <a:stretch>
                        <a:fillRect/>
                      </a:stretch>
                    </p:blipFill>
                    <p:spPr>
                      <a:xfrm>
                        <a:off x="2743200" y="1520798"/>
                        <a:ext cx="3864148" cy="1108101"/>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p>
            <a:fld id="{063C3546-0C42-2441-B2C7-F1A0455E696E}" type="datetime1">
              <a:rPr lang="en-US" smtClean="0"/>
              <a:t>3/30/16</a:t>
            </a:fld>
            <a:endParaRPr lang="en-US"/>
          </a:p>
        </p:txBody>
      </p:sp>
      <p:sp>
        <p:nvSpPr>
          <p:cNvPr id="8" name="Slide Number Placeholder 7"/>
          <p:cNvSpPr>
            <a:spLocks noGrp="1"/>
          </p:cNvSpPr>
          <p:nvPr>
            <p:ph type="sldNum" sz="quarter" idx="12"/>
          </p:nvPr>
        </p:nvSpPr>
        <p:spPr/>
        <p:txBody>
          <a:bodyPr/>
          <a:lstStyle/>
          <a:p>
            <a:fld id="{714D140F-FAA0-C545-8974-3212AC45737A}" type="slidenum">
              <a:rPr lang="en-US" smtClean="0"/>
              <a:pPr/>
              <a:t>31</a:t>
            </a:fld>
            <a:endParaRPr lang="en-US"/>
          </a:p>
        </p:txBody>
      </p:sp>
    </p:spTree>
    <p:extLst>
      <p:ext uri="{BB962C8B-B14F-4D97-AF65-F5344CB8AC3E}">
        <p14:creationId xmlns:p14="http://schemas.microsoft.com/office/powerpoint/2010/main" val="26329277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195309"/>
            <a:ext cx="8305800" cy="684213"/>
          </a:xfrm>
        </p:spPr>
        <p:txBody>
          <a:bodyPr/>
          <a:lstStyle/>
          <a:p>
            <a:pPr eaLnBrk="1" hangingPunct="1"/>
            <a:r>
              <a:rPr lang="en-US" sz="3000" dirty="0" smtClean="0">
                <a:solidFill>
                  <a:srgbClr val="A50021"/>
                </a:solidFill>
              </a:rPr>
              <a:t>Effect of Gravity on the Anti-Atom Trapping Well</a:t>
            </a:r>
            <a:endParaRPr lang="en-US" sz="3000" dirty="0" smtClean="0"/>
          </a:p>
        </p:txBody>
      </p:sp>
      <p:grpSp>
        <p:nvGrpSpPr>
          <p:cNvPr id="16" name="Group 15"/>
          <p:cNvGrpSpPr/>
          <p:nvPr/>
        </p:nvGrpSpPr>
        <p:grpSpPr>
          <a:xfrm>
            <a:off x="228600" y="1066800"/>
            <a:ext cx="4642456" cy="2923193"/>
            <a:chOff x="2209800" y="1883615"/>
            <a:chExt cx="4642456" cy="2923193"/>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068281"/>
              <a:ext cx="4642456" cy="2738527"/>
            </a:xfrm>
            <a:prstGeom prst="rect">
              <a:avLst/>
            </a:prstGeom>
          </p:spPr>
        </p:pic>
        <p:sp>
          <p:nvSpPr>
            <p:cNvPr id="7" name="TextBox 6"/>
            <p:cNvSpPr txBox="1"/>
            <p:nvPr/>
          </p:nvSpPr>
          <p:spPr>
            <a:xfrm>
              <a:off x="3716214" y="1883615"/>
              <a:ext cx="1312985" cy="369332"/>
            </a:xfrm>
            <a:prstGeom prst="rect">
              <a:avLst/>
            </a:prstGeom>
            <a:noFill/>
          </p:spPr>
          <p:txBody>
            <a:bodyPr wrap="square" rtlCol="0">
              <a:spAutoFit/>
            </a:bodyPr>
            <a:lstStyle/>
            <a:p>
              <a:pPr defTabSz="914400"/>
              <a:r>
                <a:rPr lang="en-US" dirty="0" smtClean="0">
                  <a:solidFill>
                    <a:prstClr val="black"/>
                  </a:solidFill>
                </a:rPr>
                <a:t>M</a:t>
              </a:r>
              <a:r>
                <a:rPr lang="en-US" baseline="-25000" dirty="0" smtClean="0">
                  <a:solidFill>
                    <a:prstClr val="black"/>
                  </a:solidFill>
                </a:rPr>
                <a:t>G</a:t>
              </a:r>
              <a:r>
                <a:rPr lang="en-US" dirty="0" smtClean="0">
                  <a:solidFill>
                    <a:prstClr val="black"/>
                  </a:solidFill>
                </a:rPr>
                <a:t>/M </a:t>
              </a:r>
              <a:r>
                <a:rPr lang="en-US" dirty="0" smtClean="0">
                  <a:solidFill>
                    <a:srgbClr val="FF0000"/>
                  </a:solidFill>
                  <a:latin typeface="Calibri"/>
                </a:rPr>
                <a:t>=100</a:t>
              </a:r>
              <a:endParaRPr lang="en-US" dirty="0">
                <a:solidFill>
                  <a:srgbClr val="FF0000"/>
                </a:solidFill>
                <a:latin typeface="Calibri"/>
              </a:endParaRPr>
            </a:p>
          </p:txBody>
        </p:sp>
        <p:sp>
          <p:nvSpPr>
            <p:cNvPr id="15" name="TextBox 14"/>
            <p:cNvSpPr txBox="1"/>
            <p:nvPr/>
          </p:nvSpPr>
          <p:spPr>
            <a:xfrm>
              <a:off x="6248400" y="4499031"/>
              <a:ext cx="446020" cy="307777"/>
            </a:xfrm>
            <a:prstGeom prst="rect">
              <a:avLst/>
            </a:prstGeom>
            <a:noFill/>
          </p:spPr>
          <p:txBody>
            <a:bodyPr wrap="none" rtlCol="0">
              <a:spAutoFit/>
            </a:bodyPr>
            <a:lstStyle/>
            <a:p>
              <a:pPr defTabSz="914400"/>
              <a:r>
                <a:rPr lang="en-US" sz="1400" dirty="0" smtClean="0">
                  <a:solidFill>
                    <a:prstClr val="black"/>
                  </a:solidFill>
                  <a:latin typeface="Calibri"/>
                </a:rPr>
                <a:t>Top</a:t>
              </a:r>
              <a:endParaRPr lang="en-US" sz="1400" dirty="0">
                <a:solidFill>
                  <a:prstClr val="black"/>
                </a:solidFill>
                <a:latin typeface="Calibri"/>
              </a:endParaRPr>
            </a:p>
          </p:txBody>
        </p:sp>
        <p:sp>
          <p:nvSpPr>
            <p:cNvPr id="17" name="TextBox 16"/>
            <p:cNvSpPr txBox="1"/>
            <p:nvPr/>
          </p:nvSpPr>
          <p:spPr>
            <a:xfrm>
              <a:off x="2743200" y="4499031"/>
              <a:ext cx="731803" cy="307777"/>
            </a:xfrm>
            <a:prstGeom prst="rect">
              <a:avLst/>
            </a:prstGeom>
            <a:noFill/>
          </p:spPr>
          <p:txBody>
            <a:bodyPr wrap="none" rtlCol="0">
              <a:spAutoFit/>
            </a:bodyPr>
            <a:lstStyle/>
            <a:p>
              <a:pPr defTabSz="914400"/>
              <a:r>
                <a:rPr lang="en-US" sz="1400" dirty="0" smtClean="0">
                  <a:solidFill>
                    <a:prstClr val="black"/>
                  </a:solidFill>
                  <a:latin typeface="Calibri"/>
                </a:rPr>
                <a:t>Bottom</a:t>
              </a:r>
              <a:endParaRPr lang="en-US" sz="1400" dirty="0">
                <a:solidFill>
                  <a:prstClr val="black"/>
                </a:solidFill>
                <a:latin typeface="Calibri"/>
              </a:endParaRP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124200"/>
            <a:ext cx="3810000" cy="3072581"/>
          </a:xfrm>
          <a:prstGeom prst="rect">
            <a:avLst/>
          </a:prstGeom>
        </p:spPr>
      </p:pic>
      <p:sp>
        <p:nvSpPr>
          <p:cNvPr id="19" name="TextBox 18"/>
          <p:cNvSpPr txBox="1"/>
          <p:nvPr/>
        </p:nvSpPr>
        <p:spPr>
          <a:xfrm>
            <a:off x="228600" y="4876800"/>
            <a:ext cx="4670502" cy="1015663"/>
          </a:xfrm>
          <a:prstGeom prst="rect">
            <a:avLst/>
          </a:prstGeom>
          <a:noFill/>
        </p:spPr>
        <p:txBody>
          <a:bodyPr wrap="square" rtlCol="0">
            <a:spAutoFit/>
          </a:bodyPr>
          <a:lstStyle/>
          <a:p>
            <a:pPr marL="342900" indent="-342900" defTabSz="914400">
              <a:buFont typeface="Arial" pitchFamily="34" charset="0"/>
              <a:buChar char="•"/>
            </a:pPr>
            <a:r>
              <a:rPr lang="en-US" dirty="0" smtClean="0">
                <a:solidFill>
                  <a:prstClr val="black"/>
                </a:solidFill>
                <a:latin typeface="Calibri"/>
              </a:rPr>
              <a:t>Potential includes effect from both the magnet system and gravity.</a:t>
            </a:r>
          </a:p>
          <a:p>
            <a:pPr marL="342900" indent="-342900" defTabSz="914400">
              <a:buFont typeface="Arial" pitchFamily="34" charset="0"/>
              <a:buChar char="•"/>
            </a:pPr>
            <a:r>
              <a:rPr lang="en-US" dirty="0" smtClean="0">
                <a:solidFill>
                  <a:prstClr val="black"/>
                </a:solidFill>
                <a:latin typeface="Calibri"/>
              </a:rPr>
              <a:t>The trap diameter is 44.55mm.</a:t>
            </a:r>
            <a:endParaRPr lang="en-US" dirty="0">
              <a:solidFill>
                <a:prstClr val="black"/>
              </a:solidFill>
              <a:latin typeface="Calibri"/>
            </a:endParaRPr>
          </a:p>
        </p:txBody>
      </p:sp>
      <p:cxnSp>
        <p:nvCxnSpPr>
          <p:cNvPr id="21" name="Straight Arrow Connector 20"/>
          <p:cNvCxnSpPr/>
          <p:nvPr/>
        </p:nvCxnSpPr>
        <p:spPr>
          <a:xfrm flipH="1" flipV="1">
            <a:off x="4276726" y="3429000"/>
            <a:ext cx="2285992" cy="112871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1143000" y="3429000"/>
            <a:ext cx="5334000" cy="150971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11751" y="1297290"/>
            <a:ext cx="4179849" cy="1754327"/>
          </a:xfrm>
          <a:prstGeom prst="rect">
            <a:avLst/>
          </a:prstGeom>
          <a:noFill/>
        </p:spPr>
        <p:txBody>
          <a:bodyPr wrap="square" rtlCol="0">
            <a:spAutoFit/>
          </a:bodyPr>
          <a:lstStyle/>
          <a:p>
            <a:pPr marL="342900" indent="-342900" defTabSz="914400">
              <a:buFont typeface="Arial" pitchFamily="34" charset="0"/>
              <a:buChar char="•"/>
            </a:pPr>
            <a:r>
              <a:rPr lang="en-US" dirty="0">
                <a:solidFill>
                  <a:prstClr val="black"/>
                </a:solidFill>
                <a:latin typeface="Calibri"/>
              </a:rPr>
              <a:t> </a:t>
            </a:r>
            <a:r>
              <a:rPr lang="en-US" dirty="0" smtClean="0">
                <a:solidFill>
                  <a:prstClr val="black"/>
                </a:solidFill>
                <a:latin typeface="Calibri"/>
              </a:rPr>
              <a:t>Bound the </a:t>
            </a:r>
            <a:r>
              <a:rPr lang="en-US" dirty="0">
                <a:solidFill>
                  <a:prstClr val="black"/>
                </a:solidFill>
                <a:latin typeface="Calibri"/>
              </a:rPr>
              <a:t>ratio of the gravitational mass </a:t>
            </a:r>
            <a:r>
              <a:rPr lang="en-US" dirty="0" smtClean="0">
                <a:solidFill>
                  <a:prstClr val="black"/>
                </a:solidFill>
              </a:rPr>
              <a:t>M</a:t>
            </a:r>
            <a:r>
              <a:rPr lang="en-US" baseline="-25000" dirty="0" smtClean="0">
                <a:solidFill>
                  <a:prstClr val="black"/>
                </a:solidFill>
              </a:rPr>
              <a:t>G </a:t>
            </a:r>
            <a:r>
              <a:rPr lang="en-US" dirty="0" smtClean="0">
                <a:solidFill>
                  <a:prstClr val="black"/>
                </a:solidFill>
                <a:latin typeface="Calibri"/>
              </a:rPr>
              <a:t>to </a:t>
            </a:r>
            <a:r>
              <a:rPr lang="en-US" dirty="0">
                <a:solidFill>
                  <a:prstClr val="black"/>
                </a:solidFill>
                <a:latin typeface="Calibri"/>
              </a:rPr>
              <a:t>the inertial </a:t>
            </a:r>
            <a:r>
              <a:rPr lang="en-US" dirty="0" smtClean="0">
                <a:solidFill>
                  <a:prstClr val="black"/>
                </a:solidFill>
                <a:latin typeface="Calibri"/>
              </a:rPr>
              <a:t>mass of </a:t>
            </a:r>
            <a:r>
              <a:rPr lang="en-US" dirty="0" err="1" smtClean="0">
                <a:solidFill>
                  <a:prstClr val="black"/>
                </a:solidFill>
                <a:latin typeface="Calibri"/>
              </a:rPr>
              <a:t>antihydrogen</a:t>
            </a:r>
            <a:r>
              <a:rPr lang="en-US" dirty="0" smtClean="0">
                <a:solidFill>
                  <a:prstClr val="black"/>
                </a:solidFill>
                <a:latin typeface="Calibri"/>
              </a:rPr>
              <a:t>, M.</a:t>
            </a:r>
          </a:p>
          <a:p>
            <a:pPr marL="342900" indent="-342900" defTabSz="914400">
              <a:buFont typeface="Arial" pitchFamily="34" charset="0"/>
              <a:buChar char="•"/>
            </a:pPr>
            <a:endParaRPr lang="en-US" dirty="0">
              <a:solidFill>
                <a:prstClr val="black"/>
              </a:solidFill>
              <a:latin typeface="Calibri"/>
            </a:endParaRPr>
          </a:p>
          <a:p>
            <a:pPr marL="342900" indent="-342900" defTabSz="914400">
              <a:buFont typeface="Arial" pitchFamily="34" charset="0"/>
              <a:buChar char="•"/>
            </a:pPr>
            <a:r>
              <a:rPr lang="en-US" dirty="0">
                <a:solidFill>
                  <a:prstClr val="black"/>
                </a:solidFill>
                <a:latin typeface="Calibri"/>
              </a:rPr>
              <a:t>“</a:t>
            </a:r>
            <a:r>
              <a:rPr lang="en-US" dirty="0" smtClean="0">
                <a:solidFill>
                  <a:prstClr val="black"/>
                </a:solidFill>
                <a:latin typeface="Calibri"/>
              </a:rPr>
              <a:t>Normal” gravity: M</a:t>
            </a:r>
            <a:r>
              <a:rPr lang="en-US" baseline="-25000" dirty="0" smtClean="0">
                <a:solidFill>
                  <a:prstClr val="black"/>
                </a:solidFill>
                <a:latin typeface="Calibri"/>
              </a:rPr>
              <a:t>G</a:t>
            </a:r>
            <a:r>
              <a:rPr lang="en-US" dirty="0" smtClean="0">
                <a:solidFill>
                  <a:prstClr val="black"/>
                </a:solidFill>
                <a:latin typeface="Calibri"/>
              </a:rPr>
              <a:t>=M </a:t>
            </a:r>
            <a:endParaRPr lang="en-US" dirty="0">
              <a:solidFill>
                <a:prstClr val="black"/>
              </a:solidFill>
              <a:latin typeface="Calibri"/>
            </a:endParaRPr>
          </a:p>
          <a:p>
            <a:pPr defTabSz="914400"/>
            <a:endParaRPr lang="en-US" dirty="0">
              <a:solidFill>
                <a:prstClr val="black"/>
              </a:solidFill>
              <a:latin typeface="Calibri"/>
            </a:endParaRPr>
          </a:p>
        </p:txBody>
      </p:sp>
      <p:sp>
        <p:nvSpPr>
          <p:cNvPr id="13" name="TextBox 12"/>
          <p:cNvSpPr txBox="1"/>
          <p:nvPr/>
        </p:nvSpPr>
        <p:spPr>
          <a:xfrm>
            <a:off x="361052" y="6234545"/>
            <a:ext cx="8618691" cy="246221"/>
          </a:xfrm>
          <a:prstGeom prst="rect">
            <a:avLst/>
          </a:prstGeom>
          <a:noFill/>
        </p:spPr>
        <p:txBody>
          <a:bodyPr wrap="square" rtlCol="0">
            <a:spAutoFit/>
          </a:bodyPr>
          <a:lstStyle/>
          <a:p>
            <a:pPr defTabSz="914400"/>
            <a:r>
              <a:rPr lang="en-US" sz="1000" dirty="0">
                <a:solidFill>
                  <a:prstClr val="black"/>
                </a:solidFill>
                <a:latin typeface="Calibri"/>
              </a:rPr>
              <a:t>ALPHA, </a:t>
            </a:r>
            <a:r>
              <a:rPr lang="en-US" sz="1000" u="sng" dirty="0">
                <a:solidFill>
                  <a:prstClr val="black"/>
                </a:solidFill>
                <a:latin typeface="Calibri"/>
              </a:rPr>
              <a:t>Description and first application of a new technique to measure the gravitational mass of </a:t>
            </a:r>
            <a:r>
              <a:rPr lang="en-US" sz="1000" u="sng" dirty="0" smtClean="0">
                <a:solidFill>
                  <a:prstClr val="black"/>
                </a:solidFill>
                <a:latin typeface="Calibri"/>
              </a:rPr>
              <a:t>antihydrogen</a:t>
            </a:r>
            <a:r>
              <a:rPr lang="en-US" sz="1000" dirty="0" smtClean="0">
                <a:solidFill>
                  <a:prstClr val="black"/>
                </a:solidFill>
                <a:latin typeface="Calibri"/>
              </a:rPr>
              <a:t>, Nature </a:t>
            </a:r>
            <a:r>
              <a:rPr lang="en-US" sz="1000" dirty="0" err="1" smtClean="0">
                <a:solidFill>
                  <a:prstClr val="black"/>
                </a:solidFill>
                <a:latin typeface="Calibri"/>
              </a:rPr>
              <a:t>Comm</a:t>
            </a:r>
            <a:r>
              <a:rPr lang="en-US" sz="1000" dirty="0">
                <a:solidFill>
                  <a:prstClr val="black"/>
                </a:solidFill>
                <a:latin typeface="Calibri"/>
              </a:rPr>
              <a:t> </a:t>
            </a:r>
            <a:r>
              <a:rPr lang="en-US" sz="1000" b="1" dirty="0" smtClean="0">
                <a:solidFill>
                  <a:prstClr val="black"/>
                </a:solidFill>
                <a:latin typeface="Calibri"/>
              </a:rPr>
              <a:t>4</a:t>
            </a:r>
            <a:r>
              <a:rPr lang="en-US" sz="1000" dirty="0" smtClean="0">
                <a:solidFill>
                  <a:prstClr val="black"/>
                </a:solidFill>
                <a:latin typeface="Calibri"/>
              </a:rPr>
              <a:t>, 1785 (2013).</a:t>
            </a:r>
          </a:p>
        </p:txBody>
      </p:sp>
      <p:sp>
        <p:nvSpPr>
          <p:cNvPr id="3" name="Date Placeholder 2"/>
          <p:cNvSpPr>
            <a:spLocks noGrp="1"/>
          </p:cNvSpPr>
          <p:nvPr>
            <p:ph type="dt" sz="half" idx="10"/>
          </p:nvPr>
        </p:nvSpPr>
        <p:spPr/>
        <p:txBody>
          <a:bodyPr/>
          <a:lstStyle/>
          <a:p>
            <a:fld id="{D2A6BD70-74AA-A945-B763-4EBCD059046C}"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spTree>
    <p:extLst>
      <p:ext uri="{BB962C8B-B14F-4D97-AF65-F5344CB8AC3E}">
        <p14:creationId xmlns:p14="http://schemas.microsoft.com/office/powerpoint/2010/main" val="9286629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549153" y="0"/>
            <a:ext cx="8458200" cy="684213"/>
          </a:xfrm>
        </p:spPr>
        <p:txBody>
          <a:bodyPr/>
          <a:lstStyle/>
          <a:p>
            <a:pPr eaLnBrk="1" hangingPunct="1"/>
            <a:r>
              <a:rPr lang="en-US" sz="3200" dirty="0" smtClean="0">
                <a:solidFill>
                  <a:srgbClr val="A50021"/>
                </a:solidFill>
              </a:rPr>
              <a:t>Potential Well After Magnet Shutdown</a:t>
            </a:r>
            <a:endParaRPr lang="en-US" sz="3200"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69" y="1568556"/>
            <a:ext cx="4642456" cy="4272565"/>
          </a:xfrm>
          <a:prstGeom prst="rect">
            <a:avLst/>
          </a:prstGeom>
        </p:spPr>
      </p:pic>
      <p:sp>
        <p:nvSpPr>
          <p:cNvPr id="10" name="TextBox 9"/>
          <p:cNvSpPr txBox="1"/>
          <p:nvPr/>
        </p:nvSpPr>
        <p:spPr>
          <a:xfrm>
            <a:off x="1970269" y="1383890"/>
            <a:ext cx="1231565" cy="369332"/>
          </a:xfrm>
          <a:prstGeom prst="rect">
            <a:avLst/>
          </a:prstGeom>
          <a:noFill/>
        </p:spPr>
        <p:txBody>
          <a:bodyPr wrap="none" rtlCol="0">
            <a:spAutoFit/>
          </a:bodyPr>
          <a:lstStyle/>
          <a:p>
            <a:pPr defTabSz="914400"/>
            <a:r>
              <a:rPr lang="en-US" dirty="0" smtClean="0">
                <a:solidFill>
                  <a:prstClr val="black"/>
                </a:solidFill>
                <a:latin typeface="Calibri"/>
              </a:rPr>
              <a:t>M</a:t>
            </a:r>
            <a:r>
              <a:rPr lang="en-US" baseline="-25000" dirty="0" smtClean="0">
                <a:solidFill>
                  <a:prstClr val="black"/>
                </a:solidFill>
                <a:latin typeface="Calibri"/>
              </a:rPr>
              <a:t>G</a:t>
            </a:r>
            <a:r>
              <a:rPr lang="en-US" dirty="0" smtClean="0">
                <a:solidFill>
                  <a:prstClr val="black"/>
                </a:solidFill>
                <a:latin typeface="Calibri"/>
              </a:rPr>
              <a:t>/M=100</a:t>
            </a:r>
            <a:endParaRPr lang="en-US" dirty="0">
              <a:solidFill>
                <a:prstClr val="black"/>
              </a:solidFill>
              <a:latin typeface="Calibri"/>
            </a:endParaRPr>
          </a:p>
        </p:txBody>
      </p:sp>
      <p:pic>
        <p:nvPicPr>
          <p:cNvPr id="11" name="Picture 10" descr="QuenchCurrents.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9744" y="2069690"/>
            <a:ext cx="3048000" cy="233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H="1" flipV="1">
            <a:off x="4350540" y="2374490"/>
            <a:ext cx="1804986" cy="228600"/>
          </a:xfrm>
          <a:prstGeom prst="straightConnector1">
            <a:avLst/>
          </a:prstGeom>
          <a:ln w="158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388644" y="3237999"/>
            <a:ext cx="2109778" cy="466839"/>
          </a:xfrm>
          <a:prstGeom prst="straightConnector1">
            <a:avLst/>
          </a:prstGeom>
          <a:ln w="158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388644" y="4108038"/>
            <a:ext cx="2705100" cy="838200"/>
          </a:xfrm>
          <a:prstGeom prst="straightConnector1">
            <a:avLst/>
          </a:prstGeom>
          <a:ln w="158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364829" y="3974690"/>
            <a:ext cx="2376481" cy="66680"/>
          </a:xfrm>
          <a:prstGeom prst="straightConnector1">
            <a:avLst/>
          </a:prstGeom>
          <a:ln w="158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9C3832CC-3729-F44E-9BEC-A2C64A0923F1}"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Tree>
    <p:extLst>
      <p:ext uri="{BB962C8B-B14F-4D97-AF65-F5344CB8AC3E}">
        <p14:creationId xmlns:p14="http://schemas.microsoft.com/office/powerpoint/2010/main" val="40684739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731" y="735892"/>
            <a:ext cx="6553199" cy="44169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887" y="735892"/>
            <a:ext cx="6549043" cy="441416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731" y="738808"/>
            <a:ext cx="6548872" cy="4414053"/>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7135831" y="2615288"/>
                <a:ext cx="899798" cy="400110"/>
              </a:xfrm>
              <a:prstGeom prst="rect">
                <a:avLst/>
              </a:prstGeom>
              <a:noFill/>
            </p:spPr>
            <p:txBody>
              <a:bodyPr wrap="none" rtlCol="0">
                <a:spAutoFit/>
              </a:bodyPr>
              <a:lstStyle/>
              <a:p>
                <a:pPr defTabSz="914400"/>
                <a:endParaRPr lang="en-US" dirty="0">
                  <a:solidFill>
                    <a:prstClr val="black"/>
                  </a:solidFill>
                  <a:latin typeface="Calibri"/>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135831" y="2615288"/>
                <a:ext cx="899798" cy="40011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35831" y="3707247"/>
                <a:ext cx="1185133" cy="400110"/>
              </a:xfrm>
              <a:prstGeom prst="rect">
                <a:avLst/>
              </a:prstGeom>
              <a:noFill/>
            </p:spPr>
            <p:txBody>
              <a:bodyPr wrap="none" rtlCol="0">
                <a:spAutoFit/>
              </a:bodyPr>
              <a:lstStyle/>
              <a:p>
                <a:pPr defTabSz="914400"/>
                <a:endParaRPr lang="en-US" dirty="0">
                  <a:solidFill>
                    <a:prstClr val="black"/>
                  </a:solidFill>
                  <a:latin typeface="Calibri"/>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35831" y="3707247"/>
                <a:ext cx="1185133" cy="400110"/>
              </a:xfrm>
              <a:prstGeom prst="rect">
                <a:avLst/>
              </a:prstGeom>
              <a:blipFill rotWithShape="1">
                <a:blip r:embed="rId8"/>
                <a:stretch>
                  <a:fillRect/>
                </a:stretch>
              </a:blipFill>
            </p:spPr>
            <p:txBody>
              <a:bodyPr/>
              <a:lstStyle/>
              <a:p>
                <a:r>
                  <a:rPr lang="en-US">
                    <a:noFill/>
                  </a:rPr>
                  <a:t> </a:t>
                </a:r>
              </a:p>
            </p:txBody>
          </p:sp>
        </mc:Fallback>
      </mc:AlternateContent>
      <p:sp>
        <p:nvSpPr>
          <p:cNvPr id="4" name="TextBox 3"/>
          <p:cNvSpPr txBox="1"/>
          <p:nvPr/>
        </p:nvSpPr>
        <p:spPr>
          <a:xfrm>
            <a:off x="624465" y="5315759"/>
            <a:ext cx="8229601" cy="1631216"/>
          </a:xfrm>
          <a:prstGeom prst="rect">
            <a:avLst/>
          </a:prstGeom>
          <a:noFill/>
        </p:spPr>
        <p:txBody>
          <a:bodyPr wrap="square" rtlCol="0">
            <a:spAutoFit/>
          </a:bodyPr>
          <a:lstStyle/>
          <a:p>
            <a:pPr defTabSz="914400"/>
            <a:r>
              <a:rPr lang="en-US" dirty="0" smtClean="0">
                <a:solidFill>
                  <a:prstClr val="black"/>
                </a:solidFill>
                <a:latin typeface="Calibri"/>
              </a:rPr>
              <a:t>Data Set:</a:t>
            </a:r>
          </a:p>
          <a:p>
            <a:pPr marL="342900" indent="-342900" defTabSz="914400">
              <a:buFont typeface="Arial" pitchFamily="34" charset="0"/>
              <a:buChar char="•"/>
            </a:pPr>
            <a:r>
              <a:rPr lang="en-US" dirty="0" smtClean="0">
                <a:solidFill>
                  <a:prstClr val="black"/>
                </a:solidFill>
                <a:latin typeface="Calibri"/>
              </a:rPr>
              <a:t>All 434 observed antihydrogen atoms in 2010 and 2011 that were held for longer than 400ms.</a:t>
            </a:r>
          </a:p>
          <a:p>
            <a:pPr marL="342900" indent="-342900" defTabSz="914400">
              <a:buFont typeface="Arial" pitchFamily="34" charset="0"/>
              <a:buChar char="•"/>
            </a:pPr>
            <a:r>
              <a:rPr lang="en-US" dirty="0" smtClean="0">
                <a:solidFill>
                  <a:prstClr val="black"/>
                </a:solidFill>
                <a:latin typeface="Calibri"/>
              </a:rPr>
              <a:t>All atoms were in the ground state.</a:t>
            </a:r>
          </a:p>
          <a:p>
            <a:pPr marL="914400" lvl="1" indent="-457200" defTabSz="914400">
              <a:buFont typeface="Arial" pitchFamily="34" charset="0"/>
              <a:buChar char="•"/>
            </a:pPr>
            <a:endParaRPr lang="en-US" dirty="0">
              <a:solidFill>
                <a:prstClr val="black"/>
              </a:solidFill>
              <a:latin typeface="Calibri"/>
            </a:endParaRPr>
          </a:p>
        </p:txBody>
      </p:sp>
      <p:sp>
        <p:nvSpPr>
          <p:cNvPr id="5" name="TextBox 4"/>
          <p:cNvSpPr txBox="1"/>
          <p:nvPr/>
        </p:nvSpPr>
        <p:spPr>
          <a:xfrm>
            <a:off x="811486" y="5051150"/>
            <a:ext cx="3478837" cy="338554"/>
          </a:xfrm>
          <a:prstGeom prst="rect">
            <a:avLst/>
          </a:prstGeom>
          <a:noFill/>
        </p:spPr>
        <p:txBody>
          <a:bodyPr wrap="none" rtlCol="0">
            <a:spAutoFit/>
          </a:bodyPr>
          <a:lstStyle/>
          <a:p>
            <a:pPr defTabSz="914400"/>
            <a:r>
              <a:rPr lang="en-US" sz="1600" dirty="0" smtClean="0">
                <a:solidFill>
                  <a:srgbClr val="008000"/>
                </a:solidFill>
                <a:latin typeface="Calibri"/>
              </a:rPr>
              <a:t>Green dots---simulated annihilations</a:t>
            </a:r>
            <a:endParaRPr lang="en-US" sz="1600" dirty="0">
              <a:solidFill>
                <a:srgbClr val="008000"/>
              </a:solidFill>
              <a:latin typeface="Calibri"/>
            </a:endParaRPr>
          </a:p>
        </p:txBody>
      </p:sp>
      <p:sp>
        <p:nvSpPr>
          <p:cNvPr id="8" name="TextBox 7"/>
          <p:cNvSpPr txBox="1"/>
          <p:nvPr/>
        </p:nvSpPr>
        <p:spPr>
          <a:xfrm>
            <a:off x="4898800" y="5058560"/>
            <a:ext cx="3887603" cy="338554"/>
          </a:xfrm>
          <a:prstGeom prst="rect">
            <a:avLst/>
          </a:prstGeom>
          <a:noFill/>
        </p:spPr>
        <p:txBody>
          <a:bodyPr wrap="none" rtlCol="0">
            <a:spAutoFit/>
          </a:bodyPr>
          <a:lstStyle/>
          <a:p>
            <a:pPr defTabSz="914400"/>
            <a:r>
              <a:rPr lang="en-US" sz="1600" dirty="0" smtClean="0">
                <a:solidFill>
                  <a:srgbClr val="FF0000"/>
                </a:solidFill>
                <a:latin typeface="Calibri"/>
              </a:rPr>
              <a:t>Red circles---434 Observed annihilations</a:t>
            </a:r>
            <a:endParaRPr lang="en-US" sz="1600" dirty="0">
              <a:solidFill>
                <a:srgbClr val="FF0000"/>
              </a:solidFill>
              <a:latin typeface="Calibri"/>
            </a:endParaRPr>
          </a:p>
        </p:txBody>
      </p:sp>
      <p:sp>
        <p:nvSpPr>
          <p:cNvPr id="15" name="Rectangle 2"/>
          <p:cNvSpPr txBox="1">
            <a:spLocks noChangeArrowheads="1"/>
          </p:cNvSpPr>
          <p:nvPr/>
        </p:nvSpPr>
        <p:spPr bwMode="auto">
          <a:xfrm>
            <a:off x="685800" y="0"/>
            <a:ext cx="7772400" cy="684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defTabSz="914400" eaLnBrk="1" hangingPunct="1"/>
            <a:r>
              <a:rPr lang="en-US" sz="2800" kern="0" dirty="0" smtClean="0">
                <a:solidFill>
                  <a:srgbClr val="A50021"/>
                </a:solidFill>
                <a:latin typeface="Calibri"/>
              </a:rPr>
              <a:t>Effect of Gravity on Anti-Atoms in a Diminishing Minimum-B Potential Well</a:t>
            </a:r>
            <a:endParaRPr lang="en-US" sz="2800" kern="0" dirty="0" smtClean="0">
              <a:solidFill>
                <a:srgbClr val="1F497D"/>
              </a:solidFill>
              <a:latin typeface="Calibri"/>
            </a:endParaRPr>
          </a:p>
        </p:txBody>
      </p:sp>
      <p:sp>
        <p:nvSpPr>
          <p:cNvPr id="7" name="Rectangle 6"/>
          <p:cNvSpPr/>
          <p:nvPr/>
        </p:nvSpPr>
        <p:spPr>
          <a:xfrm>
            <a:off x="624465" y="6611779"/>
            <a:ext cx="5279467" cy="246221"/>
          </a:xfrm>
          <a:prstGeom prst="rect">
            <a:avLst/>
          </a:prstGeom>
        </p:spPr>
        <p:txBody>
          <a:bodyPr wrap="square">
            <a:spAutoFit/>
          </a:bodyPr>
          <a:lstStyle/>
          <a:p>
            <a:pPr defTabSz="914400"/>
            <a:r>
              <a:rPr lang="en-US" sz="1000" dirty="0">
                <a:solidFill>
                  <a:prstClr val="black"/>
                </a:solidFill>
                <a:latin typeface="Calibri"/>
              </a:rPr>
              <a:t>ALPHA, </a:t>
            </a:r>
            <a:r>
              <a:rPr lang="en-US" sz="1000" u="sng" dirty="0">
                <a:solidFill>
                  <a:prstClr val="black"/>
                </a:solidFill>
                <a:latin typeface="Calibri"/>
              </a:rPr>
              <a:t>Confinement of antihydrogen for 1000s</a:t>
            </a:r>
            <a:r>
              <a:rPr lang="en-US" sz="1000" dirty="0">
                <a:solidFill>
                  <a:prstClr val="black"/>
                </a:solidFill>
                <a:latin typeface="Calibri"/>
              </a:rPr>
              <a:t>, Nature Physics </a:t>
            </a:r>
            <a:r>
              <a:rPr lang="en-US" sz="1000" b="1" dirty="0">
                <a:solidFill>
                  <a:prstClr val="black"/>
                </a:solidFill>
                <a:latin typeface="Calibri"/>
              </a:rPr>
              <a:t>7,</a:t>
            </a:r>
            <a:r>
              <a:rPr lang="en-US" sz="1000" dirty="0">
                <a:solidFill>
                  <a:prstClr val="black"/>
                </a:solidFill>
                <a:latin typeface="Calibri"/>
              </a:rPr>
              <a:t> 558 (2011).</a:t>
            </a:r>
          </a:p>
        </p:txBody>
      </p:sp>
      <p:sp>
        <p:nvSpPr>
          <p:cNvPr id="13" name="TextBox 12"/>
          <p:cNvSpPr txBox="1"/>
          <p:nvPr/>
        </p:nvSpPr>
        <p:spPr>
          <a:xfrm>
            <a:off x="1970269" y="838200"/>
            <a:ext cx="1231565" cy="369332"/>
          </a:xfrm>
          <a:prstGeom prst="rect">
            <a:avLst/>
          </a:prstGeom>
          <a:noFill/>
        </p:spPr>
        <p:txBody>
          <a:bodyPr wrap="none" rtlCol="0">
            <a:spAutoFit/>
          </a:bodyPr>
          <a:lstStyle/>
          <a:p>
            <a:pPr defTabSz="914400"/>
            <a:r>
              <a:rPr lang="en-US" dirty="0" smtClean="0">
                <a:solidFill>
                  <a:prstClr val="black"/>
                </a:solidFill>
                <a:latin typeface="Calibri"/>
              </a:rPr>
              <a:t>M</a:t>
            </a:r>
            <a:r>
              <a:rPr lang="en-US" baseline="-25000" dirty="0" smtClean="0">
                <a:solidFill>
                  <a:prstClr val="black"/>
                </a:solidFill>
                <a:latin typeface="Calibri"/>
              </a:rPr>
              <a:t>G</a:t>
            </a:r>
            <a:r>
              <a:rPr lang="en-US" dirty="0" smtClean="0">
                <a:solidFill>
                  <a:prstClr val="black"/>
                </a:solidFill>
                <a:latin typeface="Calibri"/>
              </a:rPr>
              <a:t>/M=100</a:t>
            </a:r>
            <a:endParaRPr lang="en-US" dirty="0">
              <a:solidFill>
                <a:prstClr val="black"/>
              </a:solidFill>
              <a:latin typeface="Calibri"/>
            </a:endParaRPr>
          </a:p>
        </p:txBody>
      </p:sp>
      <p:sp>
        <p:nvSpPr>
          <p:cNvPr id="17" name="TextBox 16"/>
          <p:cNvSpPr txBox="1"/>
          <p:nvPr/>
        </p:nvSpPr>
        <p:spPr>
          <a:xfrm>
            <a:off x="7135831" y="3732647"/>
            <a:ext cx="1231565" cy="646331"/>
          </a:xfrm>
          <a:prstGeom prst="rect">
            <a:avLst/>
          </a:prstGeom>
          <a:noFill/>
        </p:spPr>
        <p:txBody>
          <a:bodyPr wrap="none" rtlCol="0">
            <a:spAutoFit/>
          </a:bodyPr>
          <a:lstStyle/>
          <a:p>
            <a:pPr defTabSz="914400"/>
            <a:r>
              <a:rPr lang="en-US" dirty="0">
                <a:solidFill>
                  <a:prstClr val="black"/>
                </a:solidFill>
                <a:latin typeface="Calibri"/>
              </a:rPr>
              <a:t>M</a:t>
            </a:r>
            <a:r>
              <a:rPr lang="en-US" dirty="0" smtClean="0">
                <a:solidFill>
                  <a:prstClr val="black"/>
                </a:solidFill>
                <a:latin typeface="Calibri"/>
              </a:rPr>
              <a:t>ean:</a:t>
            </a:r>
          </a:p>
          <a:p>
            <a:pPr defTabSz="914400"/>
            <a:r>
              <a:rPr lang="en-US" dirty="0" smtClean="0">
                <a:solidFill>
                  <a:prstClr val="black"/>
                </a:solidFill>
                <a:latin typeface="Calibri"/>
              </a:rPr>
              <a:t>M</a:t>
            </a:r>
            <a:r>
              <a:rPr lang="en-US" baseline="-25000" dirty="0" smtClean="0">
                <a:solidFill>
                  <a:prstClr val="black"/>
                </a:solidFill>
                <a:latin typeface="Calibri"/>
              </a:rPr>
              <a:t>G</a:t>
            </a:r>
            <a:r>
              <a:rPr lang="en-US" dirty="0" smtClean="0">
                <a:solidFill>
                  <a:prstClr val="black"/>
                </a:solidFill>
                <a:latin typeface="Calibri"/>
              </a:rPr>
              <a:t>/M=100</a:t>
            </a:r>
            <a:endParaRPr lang="en-US" dirty="0">
              <a:solidFill>
                <a:prstClr val="black"/>
              </a:solidFill>
              <a:latin typeface="Calibri"/>
            </a:endParaRPr>
          </a:p>
        </p:txBody>
      </p:sp>
      <p:sp>
        <p:nvSpPr>
          <p:cNvPr id="18" name="TextBox 17"/>
          <p:cNvSpPr txBox="1"/>
          <p:nvPr/>
        </p:nvSpPr>
        <p:spPr>
          <a:xfrm>
            <a:off x="7137265" y="2666088"/>
            <a:ext cx="997576" cy="646331"/>
          </a:xfrm>
          <a:prstGeom prst="rect">
            <a:avLst/>
          </a:prstGeom>
          <a:noFill/>
        </p:spPr>
        <p:txBody>
          <a:bodyPr wrap="none" rtlCol="0">
            <a:spAutoFit/>
          </a:bodyPr>
          <a:lstStyle/>
          <a:p>
            <a:pPr defTabSz="914400"/>
            <a:r>
              <a:rPr lang="en-US" dirty="0" smtClean="0">
                <a:solidFill>
                  <a:prstClr val="black"/>
                </a:solidFill>
                <a:latin typeface="Calibri"/>
              </a:rPr>
              <a:t>Mean:</a:t>
            </a:r>
          </a:p>
          <a:p>
            <a:pPr defTabSz="914400"/>
            <a:r>
              <a:rPr lang="en-US" dirty="0" smtClean="0">
                <a:solidFill>
                  <a:prstClr val="black"/>
                </a:solidFill>
                <a:latin typeface="Calibri"/>
              </a:rPr>
              <a:t>M</a:t>
            </a:r>
            <a:r>
              <a:rPr lang="en-US" baseline="-25000" dirty="0" smtClean="0">
                <a:solidFill>
                  <a:prstClr val="black"/>
                </a:solidFill>
                <a:latin typeface="Calibri"/>
              </a:rPr>
              <a:t>G</a:t>
            </a:r>
            <a:r>
              <a:rPr lang="en-US" dirty="0" smtClean="0">
                <a:solidFill>
                  <a:prstClr val="black"/>
                </a:solidFill>
                <a:latin typeface="Calibri"/>
              </a:rPr>
              <a:t>/M=1</a:t>
            </a:r>
            <a:endParaRPr lang="en-US" dirty="0">
              <a:solidFill>
                <a:prstClr val="black"/>
              </a:solidFill>
              <a:latin typeface="Calibri"/>
            </a:endParaRPr>
          </a:p>
        </p:txBody>
      </p:sp>
      <p:sp>
        <p:nvSpPr>
          <p:cNvPr id="9" name="Date Placeholder 8"/>
          <p:cNvSpPr>
            <a:spLocks noGrp="1"/>
          </p:cNvSpPr>
          <p:nvPr>
            <p:ph type="dt" sz="half" idx="10"/>
          </p:nvPr>
        </p:nvSpPr>
        <p:spPr/>
        <p:txBody>
          <a:bodyPr/>
          <a:lstStyle/>
          <a:p>
            <a:fld id="{73D2D641-1924-C04A-9199-5EE30654AAB1}"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11" name="Slide Number Placeholder 10"/>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spTree>
    <p:extLst>
      <p:ext uri="{BB962C8B-B14F-4D97-AF65-F5344CB8AC3E}">
        <p14:creationId xmlns:p14="http://schemas.microsoft.com/office/powerpoint/2010/main" val="1253930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8"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731" y="735892"/>
            <a:ext cx="6553199" cy="4416969"/>
          </a:xfrm>
          <a:prstGeom prst="rect">
            <a:avLst/>
          </a:prstGeom>
        </p:spPr>
      </p:pic>
      <p:sp>
        <p:nvSpPr>
          <p:cNvPr id="11" name="TextBox 10"/>
          <p:cNvSpPr txBox="1"/>
          <p:nvPr/>
        </p:nvSpPr>
        <p:spPr>
          <a:xfrm>
            <a:off x="3728289" y="735892"/>
            <a:ext cx="1231565" cy="369332"/>
          </a:xfrm>
          <a:prstGeom prst="rect">
            <a:avLst/>
          </a:prstGeom>
          <a:noFill/>
        </p:spPr>
        <p:txBody>
          <a:bodyPr wrap="none" rtlCol="0">
            <a:spAutoFit/>
          </a:bodyPr>
          <a:lstStyle/>
          <a:p>
            <a:pPr defTabSz="914400"/>
            <a:r>
              <a:rPr lang="en-US" dirty="0" smtClean="0">
                <a:solidFill>
                  <a:prstClr val="black"/>
                </a:solidFill>
                <a:latin typeface="Calibri"/>
              </a:rPr>
              <a:t>M</a:t>
            </a:r>
            <a:r>
              <a:rPr lang="en-US" baseline="-25000" dirty="0" smtClean="0">
                <a:solidFill>
                  <a:prstClr val="black"/>
                </a:solidFill>
                <a:latin typeface="Calibri"/>
              </a:rPr>
              <a:t>G</a:t>
            </a:r>
            <a:r>
              <a:rPr lang="en-US" dirty="0" smtClean="0">
                <a:solidFill>
                  <a:prstClr val="black"/>
                </a:solidFill>
                <a:latin typeface="Calibri"/>
              </a:rPr>
              <a:t>/M=100</a:t>
            </a:r>
            <a:endParaRPr lang="en-US" dirty="0">
              <a:solidFill>
                <a:prstClr val="black"/>
              </a:solidFill>
              <a:latin typeface="Calibri"/>
            </a:endParaRPr>
          </a:p>
        </p:txBody>
      </p:sp>
      <mc:AlternateContent xmlns:mc="http://schemas.openxmlformats.org/markup-compatibility/2006" xmlns:a14="http://schemas.microsoft.com/office/drawing/2010/main">
        <mc:Choice Requires="a14">
          <p:sp>
            <p:nvSpPr>
              <p:cNvPr id="14" name="TextBox 13"/>
              <p:cNvSpPr txBox="1"/>
              <p:nvPr/>
            </p:nvSpPr>
            <p:spPr>
              <a:xfrm>
                <a:off x="7135831" y="2615288"/>
                <a:ext cx="899798" cy="400110"/>
              </a:xfrm>
              <a:prstGeom prst="rect">
                <a:avLst/>
              </a:prstGeom>
              <a:noFill/>
            </p:spPr>
            <p:txBody>
              <a:bodyPr wrap="none" rtlCol="0">
                <a:spAutoFit/>
              </a:bodyPr>
              <a:lstStyle/>
              <a:p>
                <a:pPr defTabSz="914400"/>
                <a:endParaRPr lang="en-US" dirty="0">
                  <a:solidFill>
                    <a:prstClr val="black"/>
                  </a:solidFill>
                  <a:latin typeface="Calibri"/>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135831" y="2615288"/>
                <a:ext cx="899798" cy="40011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35831" y="3707247"/>
                <a:ext cx="1185133" cy="400110"/>
              </a:xfrm>
              <a:prstGeom prst="rect">
                <a:avLst/>
              </a:prstGeom>
              <a:noFill/>
            </p:spPr>
            <p:txBody>
              <a:bodyPr wrap="none" rtlCol="0">
                <a:spAutoFit/>
              </a:bodyPr>
              <a:lstStyle/>
              <a:p>
                <a:pPr defTabSz="914400"/>
                <a:endParaRPr lang="en-US" dirty="0">
                  <a:solidFill>
                    <a:prstClr val="black"/>
                  </a:solidFill>
                  <a:latin typeface="Calibri"/>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35831" y="3707247"/>
                <a:ext cx="1185133" cy="400110"/>
              </a:xfrm>
              <a:prstGeom prst="rect">
                <a:avLst/>
              </a:prstGeom>
              <a:blipFill rotWithShape="1">
                <a:blip r:embed="rId8"/>
                <a:stretch>
                  <a:fillRect/>
                </a:stretch>
              </a:blipFill>
            </p:spPr>
            <p:txBody>
              <a:bodyPr/>
              <a:lstStyle/>
              <a:p>
                <a:r>
                  <a:rPr lang="en-US">
                    <a:noFill/>
                  </a:rPr>
                  <a:t> </a:t>
                </a:r>
              </a:p>
            </p:txBody>
          </p:sp>
        </mc:Fallback>
      </mc:AlternateContent>
      <p:sp>
        <p:nvSpPr>
          <p:cNvPr id="4" name="TextBox 3"/>
          <p:cNvSpPr txBox="1"/>
          <p:nvPr/>
        </p:nvSpPr>
        <p:spPr>
          <a:xfrm>
            <a:off x="455742" y="5420480"/>
            <a:ext cx="8229601" cy="1631216"/>
          </a:xfrm>
          <a:prstGeom prst="rect">
            <a:avLst/>
          </a:prstGeom>
          <a:noFill/>
        </p:spPr>
        <p:txBody>
          <a:bodyPr wrap="square" rtlCol="0">
            <a:spAutoFit/>
          </a:bodyPr>
          <a:lstStyle/>
          <a:p>
            <a:pPr defTabSz="914400"/>
            <a:r>
              <a:rPr lang="en-US" dirty="0" smtClean="0">
                <a:solidFill>
                  <a:prstClr val="black"/>
                </a:solidFill>
                <a:latin typeface="Calibri"/>
              </a:rPr>
              <a:t>Basic Dilemma:</a:t>
            </a:r>
          </a:p>
          <a:p>
            <a:pPr marL="914400" lvl="1" indent="-457200" defTabSz="914400">
              <a:buFont typeface="Arial" pitchFamily="34" charset="0"/>
              <a:buChar char="•"/>
            </a:pPr>
            <a:r>
              <a:rPr lang="en-US" dirty="0" smtClean="0">
                <a:solidFill>
                  <a:prstClr val="black"/>
                </a:solidFill>
                <a:latin typeface="Calibri"/>
              </a:rPr>
              <a:t>The late escaping anti-atoms are most sensitive to gravity…</a:t>
            </a:r>
          </a:p>
          <a:p>
            <a:pPr marL="914400" lvl="1" indent="-457200" defTabSz="914400">
              <a:buFont typeface="Arial" pitchFamily="34" charset="0"/>
              <a:buChar char="•"/>
            </a:pPr>
            <a:r>
              <a:rPr lang="en-US" dirty="0" smtClean="0">
                <a:solidFill>
                  <a:prstClr val="black"/>
                </a:solidFill>
                <a:latin typeface="Calibri"/>
              </a:rPr>
              <a:t>But there are relatively few late escaping particles, so the statistics for these anti-atoms are poor.</a:t>
            </a:r>
          </a:p>
          <a:p>
            <a:pPr marL="914400" lvl="1" indent="-457200" defTabSz="914400">
              <a:buFont typeface="Arial" pitchFamily="34" charset="0"/>
              <a:buChar char="•"/>
            </a:pPr>
            <a:endParaRPr lang="en-US" dirty="0">
              <a:solidFill>
                <a:prstClr val="black"/>
              </a:solidFill>
              <a:latin typeface="Calibri"/>
            </a:endParaRPr>
          </a:p>
        </p:txBody>
      </p:sp>
      <p:sp>
        <p:nvSpPr>
          <p:cNvPr id="5" name="TextBox 4"/>
          <p:cNvSpPr txBox="1"/>
          <p:nvPr/>
        </p:nvSpPr>
        <p:spPr>
          <a:xfrm>
            <a:off x="811486" y="5051150"/>
            <a:ext cx="3478837" cy="338554"/>
          </a:xfrm>
          <a:prstGeom prst="rect">
            <a:avLst/>
          </a:prstGeom>
          <a:noFill/>
        </p:spPr>
        <p:txBody>
          <a:bodyPr wrap="none" rtlCol="0">
            <a:spAutoFit/>
          </a:bodyPr>
          <a:lstStyle/>
          <a:p>
            <a:pPr defTabSz="914400"/>
            <a:r>
              <a:rPr lang="en-US" sz="1600" dirty="0" smtClean="0">
                <a:solidFill>
                  <a:srgbClr val="008000"/>
                </a:solidFill>
                <a:latin typeface="Calibri"/>
              </a:rPr>
              <a:t>Green dots---simulated annihilations</a:t>
            </a:r>
            <a:endParaRPr lang="en-US" sz="1600" dirty="0">
              <a:solidFill>
                <a:srgbClr val="008000"/>
              </a:solidFill>
              <a:latin typeface="Calibri"/>
            </a:endParaRPr>
          </a:p>
        </p:txBody>
      </p:sp>
      <p:sp>
        <p:nvSpPr>
          <p:cNvPr id="8" name="TextBox 7"/>
          <p:cNvSpPr txBox="1"/>
          <p:nvPr/>
        </p:nvSpPr>
        <p:spPr>
          <a:xfrm>
            <a:off x="4898800" y="5058560"/>
            <a:ext cx="3887603" cy="338554"/>
          </a:xfrm>
          <a:prstGeom prst="rect">
            <a:avLst/>
          </a:prstGeom>
          <a:noFill/>
        </p:spPr>
        <p:txBody>
          <a:bodyPr wrap="none" rtlCol="0">
            <a:spAutoFit/>
          </a:bodyPr>
          <a:lstStyle/>
          <a:p>
            <a:pPr defTabSz="914400"/>
            <a:r>
              <a:rPr lang="en-US" sz="1600" dirty="0" smtClean="0">
                <a:solidFill>
                  <a:srgbClr val="FF0000"/>
                </a:solidFill>
                <a:latin typeface="Calibri"/>
              </a:rPr>
              <a:t>Red circles---434 Observed annihilations</a:t>
            </a:r>
            <a:endParaRPr lang="en-US" sz="1600" dirty="0">
              <a:solidFill>
                <a:srgbClr val="FF0000"/>
              </a:solidFill>
              <a:latin typeface="Calibri"/>
            </a:endParaRPr>
          </a:p>
        </p:txBody>
      </p:sp>
      <p:sp>
        <p:nvSpPr>
          <p:cNvPr id="17" name="TextBox 16"/>
          <p:cNvSpPr txBox="1"/>
          <p:nvPr/>
        </p:nvSpPr>
        <p:spPr>
          <a:xfrm>
            <a:off x="455742" y="5420480"/>
            <a:ext cx="8276982" cy="646331"/>
          </a:xfrm>
          <a:prstGeom prst="rect">
            <a:avLst/>
          </a:prstGeom>
          <a:noFill/>
        </p:spPr>
        <p:txBody>
          <a:bodyPr wrap="square" rtlCol="0">
            <a:spAutoFit/>
          </a:bodyPr>
          <a:lstStyle/>
          <a:p>
            <a:pPr defTabSz="914400"/>
            <a:r>
              <a:rPr lang="en-US" dirty="0" smtClean="0">
                <a:solidFill>
                  <a:srgbClr val="003399"/>
                </a:solidFill>
                <a:latin typeface="Calibri"/>
              </a:rPr>
              <a:t>How do we establish that the observed annihilations are not compatible with some assumed ratio of Gravitational to Inertial mass ?</a:t>
            </a:r>
            <a:endParaRPr lang="en-US" dirty="0">
              <a:solidFill>
                <a:srgbClr val="003399"/>
              </a:solidFill>
              <a:latin typeface="Calibri"/>
            </a:endParaRPr>
          </a:p>
        </p:txBody>
      </p:sp>
      <p:sp>
        <p:nvSpPr>
          <p:cNvPr id="15" name="Rectangle 2"/>
          <p:cNvSpPr txBox="1">
            <a:spLocks noChangeArrowheads="1"/>
          </p:cNvSpPr>
          <p:nvPr/>
        </p:nvSpPr>
        <p:spPr bwMode="auto">
          <a:xfrm>
            <a:off x="685800" y="0"/>
            <a:ext cx="7772400" cy="684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defTabSz="914400" eaLnBrk="1" hangingPunct="1"/>
            <a:r>
              <a:rPr lang="en-US" sz="2800" kern="0" smtClean="0">
                <a:solidFill>
                  <a:srgbClr val="A50021"/>
                </a:solidFill>
                <a:latin typeface="Calibri"/>
              </a:rPr>
              <a:t>Effect of Gravity on Anti-Atoms in a Diminishing Minimum-B Potential Well</a:t>
            </a:r>
            <a:endParaRPr lang="en-US" sz="2800" kern="0" dirty="0" smtClean="0">
              <a:solidFill>
                <a:srgbClr val="1F497D"/>
              </a:solidFill>
              <a:latin typeface="Calibri"/>
            </a:endParaRPr>
          </a:p>
        </p:txBody>
      </p:sp>
      <p:sp>
        <p:nvSpPr>
          <p:cNvPr id="3" name="Date Placeholder 2"/>
          <p:cNvSpPr>
            <a:spLocks noGrp="1"/>
          </p:cNvSpPr>
          <p:nvPr>
            <p:ph type="dt" sz="half" idx="10"/>
          </p:nvPr>
        </p:nvSpPr>
        <p:spPr/>
        <p:txBody>
          <a:bodyPr/>
          <a:lstStyle/>
          <a:p>
            <a:fld id="{B9CD9289-3FE4-F74B-B482-987DD5773C4C}" type="datetime1">
              <a:rPr lang="en-US" smtClean="0">
                <a:solidFill>
                  <a:prstClr val="black">
                    <a:tint val="75000"/>
                  </a:prstClr>
                </a:solidFill>
                <a:latin typeface="Calibri"/>
              </a:rPr>
              <a:t>3/30/16</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6C69E47-B208-46DD-B9B6-FEC31780B071}"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Tree>
    <p:extLst>
      <p:ext uri="{BB962C8B-B14F-4D97-AF65-F5344CB8AC3E}">
        <p14:creationId xmlns:p14="http://schemas.microsoft.com/office/powerpoint/2010/main" val="89136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4" grpId="1" build="allAtOnce"/>
      <p:bldP spid="4" grpId="2" build="allAtOnce"/>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sitronEVC Start.TIF"/>
          <p:cNvPicPr>
            <a:picLocks noChangeAspect="1"/>
          </p:cNvPicPr>
          <p:nvPr/>
        </p:nvPicPr>
        <p:blipFill>
          <a:blip r:embed="rId3" cstate="print"/>
          <a:stretch>
            <a:fillRect/>
          </a:stretch>
        </p:blipFill>
        <p:spPr>
          <a:xfrm>
            <a:off x="141105" y="4164550"/>
            <a:ext cx="4274820" cy="2356104"/>
          </a:xfrm>
          <a:prstGeom prst="rect">
            <a:avLst/>
          </a:prstGeom>
        </p:spPr>
      </p:pic>
      <p:pic>
        <p:nvPicPr>
          <p:cNvPr id="9" name="Picture 8" descr="PositronEVC.TIF"/>
          <p:cNvPicPr>
            <a:picLocks noChangeAspect="1"/>
          </p:cNvPicPr>
          <p:nvPr/>
        </p:nvPicPr>
        <p:blipFill>
          <a:blip r:embed="rId4" cstate="print"/>
          <a:stretch>
            <a:fillRect/>
          </a:stretch>
        </p:blipFill>
        <p:spPr>
          <a:xfrm>
            <a:off x="141018" y="4164550"/>
            <a:ext cx="4274820" cy="2356104"/>
          </a:xfrm>
          <a:prstGeom prst="rect">
            <a:avLst/>
          </a:prstGeom>
        </p:spPr>
      </p:pic>
      <p:sp>
        <p:nvSpPr>
          <p:cNvPr id="43010"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dirty="0" smtClean="0">
                <a:solidFill>
                  <a:srgbClr val="990000"/>
                </a:solidFill>
              </a:rPr>
              <a:t>Positron Evaporative Cooling</a:t>
            </a:r>
          </a:p>
        </p:txBody>
      </p:sp>
      <p:sp>
        <p:nvSpPr>
          <p:cNvPr id="6" name="TextBox 5"/>
          <p:cNvSpPr txBox="1"/>
          <p:nvPr/>
        </p:nvSpPr>
        <p:spPr>
          <a:xfrm>
            <a:off x="141018" y="860612"/>
            <a:ext cx="6997507" cy="2862322"/>
          </a:xfrm>
          <a:prstGeom prst="rect">
            <a:avLst/>
          </a:prstGeom>
          <a:noFill/>
        </p:spPr>
        <p:txBody>
          <a:bodyPr wrap="square" rtlCol="0">
            <a:spAutoFit/>
          </a:bodyPr>
          <a:lstStyle/>
          <a:p>
            <a:pPr>
              <a:buFont typeface="Arial" pitchFamily="34" charset="0"/>
              <a:buChar char="•"/>
            </a:pPr>
            <a:r>
              <a:rPr lang="en-US" dirty="0" smtClean="0"/>
              <a:t>To trap antihydrogen, we need to further cool our positron plasmas.</a:t>
            </a:r>
          </a:p>
          <a:p>
            <a:pPr>
              <a:buFont typeface="Arial" pitchFamily="34" charset="0"/>
              <a:buChar char="•"/>
            </a:pPr>
            <a:r>
              <a:rPr lang="en-US" dirty="0" smtClean="0"/>
              <a:t>By making the positron well very shallow on one side, we allow the hottest positrons to escape.</a:t>
            </a:r>
          </a:p>
          <a:p>
            <a:pPr lvl="1">
              <a:buFont typeface="Arial" pitchFamily="34" charset="0"/>
              <a:buChar char="•"/>
            </a:pPr>
            <a:r>
              <a:rPr lang="en-US" dirty="0" smtClean="0"/>
              <a:t>This cools the remaining positrons.</a:t>
            </a:r>
          </a:p>
          <a:p>
            <a:pPr lvl="1">
              <a:buFont typeface="Arial" pitchFamily="34" charset="0"/>
              <a:buChar char="•"/>
            </a:pPr>
            <a:r>
              <a:rPr lang="en-US" dirty="0" smtClean="0"/>
              <a:t>Typically, we can get to sub 50K temperatures.</a:t>
            </a:r>
          </a:p>
          <a:p>
            <a:pPr>
              <a:buFont typeface="Arial" pitchFamily="34" charset="0"/>
              <a:buChar char="•"/>
            </a:pPr>
            <a:r>
              <a:rPr lang="en-US" dirty="0" smtClean="0"/>
              <a:t>This is a temporary effect; after evaporative cooling, the positrons quickly warm back up…Use the cold positrons quickly.</a:t>
            </a:r>
            <a:endParaRPr lang="en-US" dirty="0"/>
          </a:p>
        </p:txBody>
      </p:sp>
      <p:grpSp>
        <p:nvGrpSpPr>
          <p:cNvPr id="12" name="Group 11"/>
          <p:cNvGrpSpPr/>
          <p:nvPr/>
        </p:nvGrpSpPr>
        <p:grpSpPr>
          <a:xfrm>
            <a:off x="4645977" y="3917838"/>
            <a:ext cx="4105408" cy="2940162"/>
            <a:chOff x="4104435" y="3917838"/>
            <a:chExt cx="4105408" cy="2940162"/>
          </a:xfrm>
        </p:grpSpPr>
        <p:pic>
          <p:nvPicPr>
            <p:cNvPr id="7" name="Picture 6" descr="WarmupAfterEVC.png"/>
            <p:cNvPicPr>
              <a:picLocks noChangeAspect="1"/>
            </p:cNvPicPr>
            <p:nvPr/>
          </p:nvPicPr>
          <p:blipFill>
            <a:blip r:embed="rId5" cstate="print"/>
            <a:stretch>
              <a:fillRect/>
            </a:stretch>
          </p:blipFill>
          <p:spPr>
            <a:xfrm>
              <a:off x="4104435" y="3917838"/>
              <a:ext cx="4105408" cy="2736939"/>
            </a:xfrm>
            <a:prstGeom prst="rect">
              <a:avLst/>
            </a:prstGeom>
          </p:spPr>
        </p:pic>
        <p:sp>
          <p:nvSpPr>
            <p:cNvPr id="8" name="TextBox 7"/>
            <p:cNvSpPr txBox="1"/>
            <p:nvPr/>
          </p:nvSpPr>
          <p:spPr>
            <a:xfrm>
              <a:off x="5527221" y="6611779"/>
              <a:ext cx="1688283" cy="246221"/>
            </a:xfrm>
            <a:prstGeom prst="rect">
              <a:avLst/>
            </a:prstGeom>
            <a:noFill/>
          </p:spPr>
          <p:txBody>
            <a:bodyPr wrap="none" rtlCol="0">
              <a:spAutoFit/>
            </a:bodyPr>
            <a:lstStyle/>
            <a:p>
              <a:r>
                <a:rPr lang="en-US" sz="1000" dirty="0" smtClean="0"/>
                <a:t>ALPHA, 2010, preliminary.</a:t>
              </a:r>
              <a:endParaRPr lang="en-US" sz="1000" dirty="0"/>
            </a:p>
          </p:txBody>
        </p:sp>
      </p:grpSp>
      <p:sp>
        <p:nvSpPr>
          <p:cNvPr id="2" name="Slide Number Placeholder 1"/>
          <p:cNvSpPr>
            <a:spLocks noGrp="1"/>
          </p:cNvSpPr>
          <p:nvPr>
            <p:ph type="sldNum" sz="quarter" idx="12"/>
          </p:nvPr>
        </p:nvSpPr>
        <p:spPr/>
        <p:txBody>
          <a:bodyPr/>
          <a:lstStyle/>
          <a:p>
            <a:fld id="{714D140F-FAA0-C545-8974-3212AC45737A}" type="slidenum">
              <a:rPr lang="en-US" smtClean="0"/>
              <a:pPr/>
              <a:t>36</a:t>
            </a:fld>
            <a:endParaRPr lang="en-US"/>
          </a:p>
        </p:txBody>
      </p:sp>
    </p:spTree>
    <p:extLst>
      <p:ext uri="{BB962C8B-B14F-4D97-AF65-F5344CB8AC3E}">
        <p14:creationId xmlns:p14="http://schemas.microsoft.com/office/powerpoint/2010/main" val="2588156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438400" y="0"/>
            <a:ext cx="4267200" cy="533400"/>
          </a:xfrm>
        </p:spPr>
        <p:txBody>
          <a:bodyPr>
            <a:normAutofit fontScale="90000"/>
          </a:bodyPr>
          <a:lstStyle/>
          <a:p>
            <a:pPr eaLnBrk="1" hangingPunct="1"/>
            <a:r>
              <a:rPr lang="en-US" sz="3200" dirty="0" smtClean="0">
                <a:solidFill>
                  <a:srgbClr val="990000"/>
                </a:solidFill>
              </a:rPr>
              <a:t>ALPHA2 Apparatus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17" y="562378"/>
            <a:ext cx="5599170" cy="3204126"/>
          </a:xfrm>
          <a:prstGeom prst="rect">
            <a:avLst/>
          </a:prstGeom>
        </p:spPr>
      </p:pic>
      <p:grpSp>
        <p:nvGrpSpPr>
          <p:cNvPr id="12" name="Group 11"/>
          <p:cNvGrpSpPr/>
          <p:nvPr/>
        </p:nvGrpSpPr>
        <p:grpSpPr>
          <a:xfrm>
            <a:off x="4573587" y="4031109"/>
            <a:ext cx="4268901" cy="1328410"/>
            <a:chOff x="3454400" y="4648200"/>
            <a:chExt cx="5232400" cy="1542789"/>
          </a:xfrm>
        </p:grpSpPr>
        <p:pic>
          <p:nvPicPr>
            <p:cNvPr id="13" name="Picture 10"/>
            <p:cNvPicPr>
              <a:picLocks noChangeAspect="1" noChangeArrowheads="1"/>
            </p:cNvPicPr>
            <p:nvPr/>
          </p:nvPicPr>
          <p:blipFill>
            <a:blip r:embed="rId4" cstate="print"/>
            <a:srcRect/>
            <a:stretch>
              <a:fillRect/>
            </a:stretch>
          </p:blipFill>
          <p:spPr bwMode="auto">
            <a:xfrm>
              <a:off x="3454400" y="4648200"/>
              <a:ext cx="5232400" cy="1542789"/>
            </a:xfrm>
            <a:prstGeom prst="rect">
              <a:avLst/>
            </a:prstGeom>
            <a:noFill/>
            <a:ln w="25400">
              <a:noFill/>
              <a:miter lim="800000"/>
              <a:headEnd/>
              <a:tailEnd/>
            </a:ln>
          </p:spPr>
        </p:pic>
        <p:sp>
          <p:nvSpPr>
            <p:cNvPr id="15" name="TextBox 14"/>
            <p:cNvSpPr txBox="1"/>
            <p:nvPr/>
          </p:nvSpPr>
          <p:spPr>
            <a:xfrm>
              <a:off x="5486400" y="5715000"/>
              <a:ext cx="1422184" cy="261610"/>
            </a:xfrm>
            <a:prstGeom prst="rect">
              <a:avLst/>
            </a:prstGeom>
            <a:noFill/>
          </p:spPr>
          <p:txBody>
            <a:bodyPr wrap="none" rtlCol="0">
              <a:spAutoFit/>
            </a:bodyPr>
            <a:lstStyle/>
            <a:p>
              <a:r>
                <a:rPr lang="en-US" sz="1100" dirty="0" smtClean="0"/>
                <a:t>Positron Accumulator</a:t>
              </a:r>
              <a:endParaRPr lang="en-US" sz="1100" dirty="0"/>
            </a:p>
          </p:txBody>
        </p:sp>
      </p:grpSp>
      <p:grpSp>
        <p:nvGrpSpPr>
          <p:cNvPr id="8" name="Group 7"/>
          <p:cNvGrpSpPr/>
          <p:nvPr/>
        </p:nvGrpSpPr>
        <p:grpSpPr>
          <a:xfrm>
            <a:off x="249329" y="2512193"/>
            <a:ext cx="5391075" cy="4207488"/>
            <a:chOff x="249329" y="2512193"/>
            <a:chExt cx="5391075" cy="4207488"/>
          </a:xfrm>
        </p:grpSpPr>
        <p:pic>
          <p:nvPicPr>
            <p:cNvPr id="4" name="Picture 6" descr="Nested Schematic"/>
            <p:cNvPicPr>
              <a:picLocks noChangeAspect="1" noChangeArrowheads="1"/>
            </p:cNvPicPr>
            <p:nvPr/>
          </p:nvPicPr>
          <p:blipFill>
            <a:blip r:embed="rId5" cstate="print"/>
            <a:srcRect/>
            <a:stretch>
              <a:fillRect/>
            </a:stretch>
          </p:blipFill>
          <p:spPr bwMode="auto">
            <a:xfrm>
              <a:off x="249329" y="4183805"/>
              <a:ext cx="4081463" cy="2027238"/>
            </a:xfrm>
            <a:prstGeom prst="rect">
              <a:avLst/>
            </a:prstGeom>
            <a:noFill/>
            <a:ln w="9525">
              <a:noFill/>
              <a:miter lim="800000"/>
              <a:headEnd/>
              <a:tailEnd/>
            </a:ln>
          </p:spPr>
        </p:pic>
        <p:cxnSp>
          <p:nvCxnSpPr>
            <p:cNvPr id="6" name="Straight Arrow Connector 5"/>
            <p:cNvCxnSpPr/>
            <p:nvPr/>
          </p:nvCxnSpPr>
          <p:spPr>
            <a:xfrm>
              <a:off x="1049154" y="2512193"/>
              <a:ext cx="261150" cy="1615167"/>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032573" y="2512193"/>
              <a:ext cx="836783" cy="1659558"/>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7628" y="6319571"/>
              <a:ext cx="3866892" cy="400110"/>
            </a:xfrm>
            <a:prstGeom prst="rect">
              <a:avLst/>
            </a:prstGeom>
          </p:spPr>
          <p:txBody>
            <a:bodyPr wrap="none">
              <a:spAutoFit/>
            </a:bodyPr>
            <a:lstStyle/>
            <a:p>
              <a:r>
                <a:rPr lang="en-US" dirty="0" smtClean="0"/>
                <a:t>Penning-Malmberg </a:t>
              </a:r>
              <a:r>
                <a:rPr lang="en-US" dirty="0" err="1" smtClean="0"/>
                <a:t>PlasmaTrap</a:t>
              </a:r>
              <a:r>
                <a:rPr lang="en-US" dirty="0" smtClean="0"/>
                <a:t> </a:t>
              </a:r>
              <a:endParaRPr lang="en-US" dirty="0"/>
            </a:p>
          </p:txBody>
        </p:sp>
        <p:cxnSp>
          <p:nvCxnSpPr>
            <p:cNvPr id="16" name="Straight Arrow Connector 15"/>
            <p:cNvCxnSpPr/>
            <p:nvPr/>
          </p:nvCxnSpPr>
          <p:spPr>
            <a:xfrm flipH="1">
              <a:off x="4330793" y="4552749"/>
              <a:ext cx="1309611" cy="718432"/>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8541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88231" y="152400"/>
            <a:ext cx="6991350" cy="457200"/>
          </a:xfrm>
        </p:spPr>
        <p:txBody>
          <a:bodyPr>
            <a:noAutofit/>
          </a:bodyPr>
          <a:lstStyle/>
          <a:p>
            <a:r>
              <a:rPr lang="en-US" sz="2800" dirty="0">
                <a:solidFill>
                  <a:srgbClr val="C00000"/>
                </a:solidFill>
              </a:rPr>
              <a:t>Penning-Malmberg </a:t>
            </a:r>
            <a:r>
              <a:rPr lang="en-US" sz="2800" dirty="0" smtClean="0">
                <a:solidFill>
                  <a:srgbClr val="C00000"/>
                </a:solidFill>
              </a:rPr>
              <a:t>Trap</a:t>
            </a:r>
            <a:endParaRPr lang="en-US" sz="2800" dirty="0">
              <a:solidFill>
                <a:srgbClr val="C00000"/>
              </a:solidFill>
            </a:endParaRPr>
          </a:p>
        </p:txBody>
      </p:sp>
      <p:pic>
        <p:nvPicPr>
          <p:cNvPr id="9219" name="Picture 3" descr="C:\JOEL\TEXT\TALKS\VUGRAPH\Schematic\Single 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413" y="1295400"/>
            <a:ext cx="7138987" cy="3373438"/>
          </a:xfrm>
          <a:prstGeom prst="rect">
            <a:avLst/>
          </a:prstGeom>
          <a:noFill/>
          <a:extLst>
            <a:ext uri="{909E8E84-426E-40dd-AFC4-6F175D3DCCD1}">
              <a14:hiddenFill xmlns:a14="http://schemas.microsoft.com/office/drawing/2010/main">
                <a:solidFill>
                  <a:srgbClr val="FFFFFF"/>
                </a:solidFill>
              </a14:hiddenFill>
            </a:ext>
          </a:extLst>
        </p:spPr>
      </p:pic>
      <p:sp>
        <p:nvSpPr>
          <p:cNvPr id="9224" name="Text Box 8"/>
          <p:cNvSpPr txBox="1">
            <a:spLocks noChangeArrowheads="1"/>
          </p:cNvSpPr>
          <p:nvPr/>
        </p:nvSpPr>
        <p:spPr bwMode="auto">
          <a:xfrm>
            <a:off x="304799" y="4789055"/>
            <a:ext cx="618470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Axial confinement produced by electrostatic well.</a:t>
            </a:r>
          </a:p>
          <a:p>
            <a:r>
              <a:rPr lang="en-US" dirty="0" smtClean="0"/>
              <a:t>Radial confinement produced by axial magnetic field.</a:t>
            </a:r>
          </a:p>
          <a:p>
            <a:r>
              <a:rPr lang="en-US" dirty="0" smtClean="0"/>
              <a:t>Work for single-sign-of-charge plasmas.</a:t>
            </a:r>
            <a:endParaRPr lang="en-US" dirty="0"/>
          </a:p>
        </p:txBody>
      </p:sp>
      <p:sp>
        <p:nvSpPr>
          <p:cNvPr id="2" name="Rectangle 1"/>
          <p:cNvSpPr/>
          <p:nvPr/>
        </p:nvSpPr>
        <p:spPr>
          <a:xfrm>
            <a:off x="304799" y="6523223"/>
            <a:ext cx="4984057" cy="246221"/>
          </a:xfrm>
          <a:prstGeom prst="rect">
            <a:avLst/>
          </a:prstGeom>
        </p:spPr>
        <p:txBody>
          <a:bodyPr wrap="none">
            <a:spAutoFit/>
          </a:bodyPr>
          <a:lstStyle/>
          <a:p>
            <a:r>
              <a:rPr lang="de-DE" sz="1000" dirty="0" smtClean="0"/>
              <a:t>J. H. Malmberg and J.S. deGrassie, </a:t>
            </a:r>
            <a:r>
              <a:rPr lang="de-DE" sz="1000" u="sng" dirty="0" smtClean="0"/>
              <a:t>Properties of Nonneutral Plasma</a:t>
            </a:r>
            <a:r>
              <a:rPr lang="de-DE" sz="1000" dirty="0" smtClean="0"/>
              <a:t>, Phys. Rev. Lett </a:t>
            </a:r>
            <a:r>
              <a:rPr lang="de-DE" sz="1000" b="1" dirty="0" smtClean="0"/>
              <a:t>35</a:t>
            </a:r>
            <a:r>
              <a:rPr lang="de-DE" sz="1000" dirty="0" smtClean="0"/>
              <a:t> 1975.</a:t>
            </a:r>
          </a:p>
        </p:txBody>
      </p:sp>
      <p:grpSp>
        <p:nvGrpSpPr>
          <p:cNvPr id="4" name="Group 3"/>
          <p:cNvGrpSpPr/>
          <p:nvPr/>
        </p:nvGrpSpPr>
        <p:grpSpPr>
          <a:xfrm>
            <a:off x="6553200" y="5029200"/>
            <a:ext cx="1066800" cy="1817189"/>
            <a:chOff x="7696200" y="5042988"/>
            <a:chExt cx="1066800" cy="1817189"/>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042988"/>
              <a:ext cx="1066800" cy="148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96200" y="6460067"/>
              <a:ext cx="995785" cy="400110"/>
            </a:xfrm>
            <a:prstGeom prst="rect">
              <a:avLst/>
            </a:prstGeom>
            <a:noFill/>
          </p:spPr>
          <p:txBody>
            <a:bodyPr wrap="none" rtlCol="0">
              <a:spAutoFit/>
            </a:bodyPr>
            <a:lstStyle/>
            <a:p>
              <a:pPr algn="ctr"/>
              <a:r>
                <a:rPr lang="en-US" sz="1000" dirty="0" smtClean="0"/>
                <a:t>John Malmberg</a:t>
              </a:r>
            </a:p>
            <a:p>
              <a:pPr algn="ctr"/>
              <a:r>
                <a:rPr lang="en-US" sz="1000" dirty="0" smtClean="0"/>
                <a:t>1927-1992</a:t>
              </a:r>
              <a:endParaRPr lang="en-US" sz="1000" dirty="0"/>
            </a:p>
          </p:txBody>
        </p:sp>
      </p:grpSp>
      <p:grpSp>
        <p:nvGrpSpPr>
          <p:cNvPr id="5" name="Group 4"/>
          <p:cNvGrpSpPr/>
          <p:nvPr/>
        </p:nvGrpSpPr>
        <p:grpSpPr>
          <a:xfrm>
            <a:off x="7684679" y="5029200"/>
            <a:ext cx="1298753" cy="1854200"/>
            <a:chOff x="7684679" y="5029200"/>
            <a:chExt cx="1298753" cy="1854200"/>
          </a:xfrm>
        </p:grpSpPr>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5029200"/>
              <a:ext cx="1123313" cy="14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84679" y="6483290"/>
              <a:ext cx="1298753" cy="400110"/>
            </a:xfrm>
            <a:prstGeom prst="rect">
              <a:avLst/>
            </a:prstGeom>
            <a:noFill/>
          </p:spPr>
          <p:txBody>
            <a:bodyPr wrap="none" rtlCol="0">
              <a:spAutoFit/>
            </a:bodyPr>
            <a:lstStyle/>
            <a:p>
              <a:pPr algn="ctr"/>
              <a:r>
                <a:rPr lang="en-US" sz="1000" dirty="0" err="1" smtClean="0"/>
                <a:t>Frans</a:t>
              </a:r>
              <a:r>
                <a:rPr lang="en-US" sz="1000" dirty="0" smtClean="0"/>
                <a:t> Michel Penning</a:t>
              </a:r>
            </a:p>
            <a:p>
              <a:pPr algn="ctr"/>
              <a:r>
                <a:rPr lang="en-US" sz="1000" dirty="0" smtClean="0"/>
                <a:t>1894-1953</a:t>
              </a:r>
              <a:endParaRPr lang="en-US" sz="1000" dirty="0"/>
            </a:p>
          </p:txBody>
        </p:sp>
      </p:grpSp>
    </p:spTree>
    <p:extLst>
      <p:ext uri="{BB962C8B-B14F-4D97-AF65-F5344CB8AC3E}">
        <p14:creationId xmlns:p14="http://schemas.microsoft.com/office/powerpoint/2010/main" val="38710558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6725" y="0"/>
            <a:ext cx="8229600" cy="808038"/>
          </a:xfrm>
        </p:spPr>
        <p:txBody>
          <a:bodyPr/>
          <a:lstStyle/>
          <a:p>
            <a:pPr eaLnBrk="1" hangingPunct="1"/>
            <a:r>
              <a:rPr lang="en-US" dirty="0" smtClean="0">
                <a:solidFill>
                  <a:srgbClr val="990000"/>
                </a:solidFill>
              </a:rPr>
              <a:t>Plasma and Neutral Traps</a:t>
            </a:r>
            <a:endParaRPr lang="en-US" sz="3200" dirty="0" smtClean="0">
              <a:solidFill>
                <a:srgbClr val="990000"/>
              </a:solidFill>
            </a:endParaRPr>
          </a:p>
        </p:txBody>
      </p:sp>
      <p:pic>
        <p:nvPicPr>
          <p:cNvPr id="287746" name="Picture 2" descr="6a00d83451c2d869e20133ecbac165970b-pi (470×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64" y="810902"/>
            <a:ext cx="3252649" cy="4173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0" y="1066800"/>
            <a:ext cx="4922499" cy="2585323"/>
          </a:xfrm>
          <a:prstGeom prst="rect">
            <a:avLst/>
          </a:prstGeom>
          <a:noFill/>
        </p:spPr>
        <p:txBody>
          <a:bodyPr wrap="square" rtlCol="0">
            <a:spAutoFit/>
          </a:bodyPr>
          <a:lstStyle/>
          <a:p>
            <a:pPr marL="342900" indent="-342900">
              <a:buFont typeface="Arial" panose="020B0604020202020204" pitchFamily="34" charset="0"/>
              <a:buChar char="•"/>
            </a:pPr>
            <a:r>
              <a:rPr lang="en-US" dirty="0" smtClean="0"/>
              <a:t>Antimatter can only be confined in a “can” with no material walls.</a:t>
            </a:r>
          </a:p>
          <a:p>
            <a:pPr marL="342900" indent="-342900">
              <a:buFont typeface="Arial" panose="020B0604020202020204" pitchFamily="34" charset="0"/>
              <a:buChar char="•"/>
            </a:pPr>
            <a:r>
              <a:rPr lang="en-US" dirty="0" smtClean="0"/>
              <a:t>Only permitted walls are electric and magnetic fields---plasmas.</a:t>
            </a:r>
          </a:p>
          <a:p>
            <a:pPr marL="342900" indent="-342900">
              <a:buFont typeface="Arial" panose="020B0604020202020204" pitchFamily="34" charset="0"/>
              <a:buChar char="•"/>
            </a:pPr>
            <a:r>
              <a:rPr lang="en-US" dirty="0" smtClean="0"/>
              <a:t>Vacuum requirements:</a:t>
            </a:r>
          </a:p>
          <a:p>
            <a:pPr marL="800100" lvl="1" indent="-342900">
              <a:buFont typeface="Arial" panose="020B0604020202020204" pitchFamily="34" charset="0"/>
              <a:buChar char="•"/>
            </a:pPr>
            <a:r>
              <a:rPr lang="en-US" dirty="0" smtClean="0"/>
              <a:t>ALPHA: 10</a:t>
            </a:r>
            <a:r>
              <a:rPr lang="en-US" baseline="30000" dirty="0" smtClean="0"/>
              <a:t>-14</a:t>
            </a:r>
            <a:r>
              <a:rPr lang="en-US" dirty="0" smtClean="0"/>
              <a:t>torr.</a:t>
            </a:r>
          </a:p>
          <a:p>
            <a:pPr marL="800100" lvl="1" indent="-342900">
              <a:buFont typeface="Arial" panose="020B0604020202020204" pitchFamily="34" charset="0"/>
              <a:buChar char="•"/>
            </a:pPr>
            <a:r>
              <a:rPr lang="en-US" dirty="0" smtClean="0"/>
              <a:t>ATRAP, BASE: 10</a:t>
            </a:r>
            <a:r>
              <a:rPr lang="en-US" baseline="30000" dirty="0" smtClean="0"/>
              <a:t>-18</a:t>
            </a:r>
            <a:r>
              <a:rPr lang="en-US" dirty="0" smtClean="0"/>
              <a:t>torr.</a:t>
            </a:r>
          </a:p>
          <a:p>
            <a:pPr marL="800100" lvl="1" indent="-342900">
              <a:buFont typeface="Arial" panose="020B0604020202020204" pitchFamily="34" charset="0"/>
              <a:buChar char="•"/>
            </a:pPr>
            <a:r>
              <a:rPr lang="en-US" dirty="0" smtClean="0"/>
              <a:t>Vacuums obtained in nearly sealed, cryogenic chambers.</a:t>
            </a:r>
            <a:endParaRPr lang="en-US" dirty="0"/>
          </a:p>
        </p:txBody>
      </p:sp>
      <p:grpSp>
        <p:nvGrpSpPr>
          <p:cNvPr id="8" name="Group 7"/>
          <p:cNvGrpSpPr/>
          <p:nvPr/>
        </p:nvGrpSpPr>
        <p:grpSpPr>
          <a:xfrm>
            <a:off x="531664" y="810902"/>
            <a:ext cx="3252649" cy="4173080"/>
            <a:chOff x="531664" y="810902"/>
            <a:chExt cx="3252649" cy="4173080"/>
          </a:xfrm>
        </p:grpSpPr>
        <p:cxnSp>
          <p:nvCxnSpPr>
            <p:cNvPr id="6" name="Straight Connector 5"/>
            <p:cNvCxnSpPr/>
            <p:nvPr/>
          </p:nvCxnSpPr>
          <p:spPr>
            <a:xfrm>
              <a:off x="531664" y="810902"/>
              <a:ext cx="3252649" cy="4173080"/>
            </a:xfrm>
            <a:prstGeom prst="line">
              <a:avLst/>
            </a:prstGeom>
            <a:ln w="762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31664" y="810902"/>
              <a:ext cx="3252649" cy="4173080"/>
            </a:xfrm>
            <a:prstGeom prst="line">
              <a:avLst/>
            </a:prstGeom>
            <a:ln w="7620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3141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457200" y="916091"/>
            <a:ext cx="8009465" cy="516297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0D56A48C-2E32-A74A-B2F4-7DDFAFB3D00C}" type="datetime1">
              <a:rPr lang="en-US" smtClean="0"/>
              <a:t>3/30/16</a:t>
            </a:fld>
            <a:endParaRPr lang="en-US"/>
          </a:p>
        </p:txBody>
      </p:sp>
      <p:sp>
        <p:nvSpPr>
          <p:cNvPr id="5" name="Slide Number Placeholder 4"/>
          <p:cNvSpPr>
            <a:spLocks noGrp="1"/>
          </p:cNvSpPr>
          <p:nvPr>
            <p:ph type="sldNum" sz="quarter" idx="12"/>
          </p:nvPr>
        </p:nvSpPr>
        <p:spPr/>
        <p:txBody>
          <a:bodyPr/>
          <a:lstStyle/>
          <a:p>
            <a:fld id="{714D140F-FAA0-C545-8974-3212AC45737A}" type="slidenum">
              <a:rPr lang="en-US" smtClean="0"/>
              <a:pPr/>
              <a:t>7</a:t>
            </a:fld>
            <a:endParaRPr lang="en-US"/>
          </a:p>
        </p:txBody>
      </p:sp>
    </p:spTree>
    <p:extLst>
      <p:ext uri="{BB962C8B-B14F-4D97-AF65-F5344CB8AC3E}">
        <p14:creationId xmlns:p14="http://schemas.microsoft.com/office/powerpoint/2010/main" val="655453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2400"/>
            <a:ext cx="8229600" cy="944563"/>
          </a:xfrm>
        </p:spPr>
        <p:txBody>
          <a:bodyPr/>
          <a:lstStyle/>
          <a:p>
            <a:pPr eaLnBrk="1" hangingPunct="1"/>
            <a:r>
              <a:rPr lang="en-US" sz="3200" dirty="0" err="1" smtClean="0">
                <a:solidFill>
                  <a:srgbClr val="990000"/>
                </a:solidFill>
              </a:rPr>
              <a:t>Antihydrogen</a:t>
            </a:r>
            <a:r>
              <a:rPr lang="en-US" sz="3200" dirty="0" smtClean="0">
                <a:solidFill>
                  <a:srgbClr val="990000"/>
                </a:solidFill>
              </a:rPr>
              <a:t> Confinement in the Magnetic Trap</a:t>
            </a:r>
          </a:p>
        </p:txBody>
      </p:sp>
      <p:sp>
        <p:nvSpPr>
          <p:cNvPr id="140292" name="Text Box 4"/>
          <p:cNvSpPr txBox="1">
            <a:spLocks noChangeArrowheads="1"/>
          </p:cNvSpPr>
          <p:nvPr/>
        </p:nvSpPr>
        <p:spPr bwMode="auto">
          <a:xfrm>
            <a:off x="686741" y="628358"/>
            <a:ext cx="7287220" cy="1938992"/>
          </a:xfrm>
          <a:prstGeom prst="rect">
            <a:avLst/>
          </a:prstGeom>
          <a:noFill/>
          <a:ln w="9525">
            <a:noFill/>
            <a:miter lim="800000"/>
            <a:headEnd/>
            <a:tailEnd/>
          </a:ln>
        </p:spPr>
        <p:txBody>
          <a:bodyPr wrap="square">
            <a:spAutoFit/>
          </a:bodyPr>
          <a:lstStyle/>
          <a:p>
            <a:pPr>
              <a:buFontTx/>
              <a:buChar char="•"/>
            </a:pPr>
            <a:r>
              <a:rPr lang="en-US" dirty="0" smtClean="0"/>
              <a:t>Experiments are done on trapped antihydrogen atoms</a:t>
            </a:r>
          </a:p>
          <a:p>
            <a:pPr>
              <a:buFontTx/>
              <a:buChar char="•"/>
            </a:pPr>
            <a:r>
              <a:rPr lang="en-US" dirty="0" smtClean="0"/>
              <a:t>Antihydrogen </a:t>
            </a:r>
            <a:r>
              <a:rPr lang="en-US" dirty="0"/>
              <a:t>has a small magnetic moment.</a:t>
            </a:r>
          </a:p>
          <a:p>
            <a:pPr>
              <a:buFontTx/>
              <a:buChar char="•"/>
            </a:pPr>
            <a:r>
              <a:rPr lang="en-US" dirty="0"/>
              <a:t>Can be confined in a magnetic minimum.</a:t>
            </a:r>
          </a:p>
          <a:p>
            <a:pPr lvl="1">
              <a:buFontTx/>
              <a:buChar char="•"/>
            </a:pPr>
            <a:r>
              <a:rPr lang="en-US" dirty="0"/>
              <a:t>Mirror coils to create an axial minimum.</a:t>
            </a:r>
          </a:p>
          <a:p>
            <a:pPr lvl="1">
              <a:buFontTx/>
              <a:buChar char="•"/>
            </a:pPr>
            <a:r>
              <a:rPr lang="en-US" dirty="0"/>
              <a:t>Multipole (quadrupole, octupole etc.) coils to create a radial minimum.</a:t>
            </a:r>
          </a:p>
        </p:txBody>
      </p:sp>
      <p:sp>
        <p:nvSpPr>
          <p:cNvPr id="25604" name="Rectangle 2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25609" name="TextBox 21"/>
          <p:cNvSpPr txBox="1">
            <a:spLocks noChangeArrowheads="1"/>
          </p:cNvSpPr>
          <p:nvPr/>
        </p:nvSpPr>
        <p:spPr bwMode="auto">
          <a:xfrm>
            <a:off x="2798902" y="6120368"/>
            <a:ext cx="2532063" cy="338137"/>
          </a:xfrm>
          <a:prstGeom prst="rect">
            <a:avLst/>
          </a:prstGeom>
          <a:noFill/>
          <a:ln w="9525">
            <a:noFill/>
            <a:miter lim="800000"/>
            <a:headEnd/>
            <a:tailEnd/>
          </a:ln>
        </p:spPr>
        <p:txBody>
          <a:bodyPr wrap="none">
            <a:spAutoFit/>
          </a:bodyPr>
          <a:lstStyle/>
          <a:p>
            <a:r>
              <a:rPr lang="en-US" sz="1600" dirty="0"/>
              <a:t>Magnetic Field Magnitude</a:t>
            </a:r>
          </a:p>
        </p:txBody>
      </p:sp>
      <p:sp>
        <p:nvSpPr>
          <p:cNvPr id="25606" name="Rectangle 24"/>
          <p:cNvSpPr>
            <a:spLocks noChangeArrowheads="1"/>
          </p:cNvSpPr>
          <p:nvPr/>
        </p:nvSpPr>
        <p:spPr bwMode="auto">
          <a:xfrm>
            <a:off x="0" y="800100"/>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10" name="fajans_octopole.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cstate="print"/>
          <a:stretch>
            <a:fillRect/>
          </a:stretch>
        </p:blipFill>
        <p:spPr>
          <a:xfrm>
            <a:off x="4628226" y="2901518"/>
            <a:ext cx="3048000" cy="1676400"/>
          </a:xfrm>
          <a:prstGeom prst="rect">
            <a:avLst/>
          </a:prstGeom>
        </p:spPr>
      </p:pic>
      <p:pic>
        <p:nvPicPr>
          <p:cNvPr id="11" name="fajans_neutral_trap_v3.wm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cstate="print"/>
          <a:stretch>
            <a:fillRect/>
          </a:stretch>
        </p:blipFill>
        <p:spPr>
          <a:xfrm>
            <a:off x="1515124" y="4593454"/>
            <a:ext cx="6096000" cy="1524000"/>
          </a:xfrm>
          <a:prstGeom prst="rect">
            <a:avLst/>
          </a:prstGeom>
        </p:spPr>
      </p:pic>
      <p:pic>
        <p:nvPicPr>
          <p:cNvPr id="91137" name="Picture 1"/>
          <p:cNvPicPr>
            <a:picLocks noChangeAspect="1" noChangeArrowheads="1"/>
          </p:cNvPicPr>
          <p:nvPr/>
        </p:nvPicPr>
        <p:blipFill>
          <a:blip r:embed="rId10" cstate="print"/>
          <a:srcRect/>
          <a:stretch>
            <a:fillRect/>
          </a:stretch>
        </p:blipFill>
        <p:spPr bwMode="auto">
          <a:xfrm>
            <a:off x="6049624" y="1200983"/>
            <a:ext cx="904975" cy="539041"/>
          </a:xfrm>
          <a:prstGeom prst="rect">
            <a:avLst/>
          </a:prstGeom>
          <a:noFill/>
          <a:ln w="9525">
            <a:noFill/>
            <a:miter lim="800000"/>
            <a:headEnd/>
            <a:tailEnd/>
          </a:ln>
        </p:spPr>
      </p:pic>
      <p:sp>
        <p:nvSpPr>
          <p:cNvPr id="13" name="TextBox 12"/>
          <p:cNvSpPr txBox="1"/>
          <p:nvPr/>
        </p:nvSpPr>
        <p:spPr>
          <a:xfrm>
            <a:off x="377825" y="3026331"/>
            <a:ext cx="2805344" cy="584775"/>
          </a:xfrm>
          <a:prstGeom prst="rect">
            <a:avLst/>
          </a:prstGeom>
          <a:noFill/>
        </p:spPr>
        <p:txBody>
          <a:bodyPr wrap="square" rtlCol="0">
            <a:spAutoFit/>
          </a:bodyPr>
          <a:lstStyle/>
          <a:p>
            <a:r>
              <a:rPr lang="en-US" sz="1600" dirty="0" smtClean="0"/>
              <a:t>Force on a magnet moment from a magnetic gradient:</a:t>
            </a:r>
            <a:endParaRPr lang="en-US" sz="1600" dirty="0"/>
          </a:p>
        </p:txBody>
      </p:sp>
      <p:graphicFrame>
        <p:nvGraphicFramePr>
          <p:cNvPr id="14" name="Object 13"/>
          <p:cNvGraphicFramePr>
            <a:graphicFrameLocks noChangeAspect="1"/>
          </p:cNvGraphicFramePr>
          <p:nvPr>
            <p:extLst>
              <p:ext uri="{D42A27DB-BD31-4B8C-83A1-F6EECF244321}">
                <p14:modId xmlns:p14="http://schemas.microsoft.com/office/powerpoint/2010/main" val="3931746117"/>
              </p:ext>
            </p:extLst>
          </p:nvPr>
        </p:nvGraphicFramePr>
        <p:xfrm>
          <a:off x="2030966" y="3611106"/>
          <a:ext cx="1320800" cy="381000"/>
        </p:xfrm>
        <a:graphic>
          <a:graphicData uri="http://schemas.openxmlformats.org/presentationml/2006/ole">
            <mc:AlternateContent xmlns:mc="http://schemas.openxmlformats.org/markup-compatibility/2006">
              <mc:Choice xmlns:v="urn:schemas-microsoft-com:vml" Requires="v">
                <p:oleObj spid="_x0000_s104674" name="Equation" r:id="rId11" imgW="1320480" imgH="380880" progId="Equation.3">
                  <p:embed/>
                </p:oleObj>
              </mc:Choice>
              <mc:Fallback>
                <p:oleObj name="Equation" r:id="rId11" imgW="1320480" imgH="3808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0966" y="3611106"/>
                        <a:ext cx="13208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14D140F-FAA0-C545-8974-3212AC45737A}" type="slidenum">
              <a:rPr lang="en-US" smtClean="0"/>
              <a:pPr/>
              <a:t>8</a:t>
            </a:fld>
            <a:endParaRPr lang="en-US"/>
          </a:p>
        </p:txBody>
      </p:sp>
    </p:spTree>
    <p:extLst>
      <p:ext uri="{BB962C8B-B14F-4D97-AF65-F5344CB8AC3E}">
        <p14:creationId xmlns:p14="http://schemas.microsoft.com/office/powerpoint/2010/main" val="3897034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0"/>
                                        </p:tgtEl>
                                        <p:attrNameLst>
                                          <p:attrName>style.visibility</p:attrName>
                                        </p:attrNameLst>
                                      </p:cBhvr>
                                      <p:to>
                                        <p:strVal val="hidden"/>
                                      </p:to>
                                    </p:set>
                                    <p:cmd type="call" cmd="stop">
                                      <p:cBhvr>
                                        <p:cTn id="7" dur="1">
                                          <p:stCondLst>
                                            <p:cond delay="0"/>
                                          </p:stCondLst>
                                        </p:cTn>
                                        <p:tgtEl>
                                          <p:spTgt spid="10"/>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0292">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11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0292">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140292">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140292">
                                            <p:txEl>
                                              <p:pRg st="4" end="4"/>
                                            </p:txEl>
                                          </p:spTgt>
                                        </p:tgtEl>
                                        <p:attrNameLst>
                                          <p:attrName>style.visibility</p:attrName>
                                        </p:attrNameLst>
                                      </p:cBhvr>
                                      <p:to>
                                        <p:strVal val="visible"/>
                                      </p:to>
                                    </p:set>
                                  </p:childTnLst>
                                </p:cTn>
                              </p:par>
                              <p:par>
                                <p:cTn id="22" presetID="1" presetClass="mediacall" presetSubtype="0" fill="hold" nodeType="withEffect">
                                  <p:stCondLst>
                                    <p:cond delay="0"/>
                                  </p:stCondLst>
                                  <p:childTnLst>
                                    <p:cmd type="call" cmd="playFrom(0.0)">
                                      <p:cBhvr>
                                        <p:cTn id="23" dur="3470" fill="hold"/>
                                        <p:tgtEl>
                                          <p:spTgt spid="10"/>
                                        </p:tgtEl>
                                      </p:cBhvr>
                                    </p:cmd>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60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1000"/>
                                  </p:stCondLst>
                                  <p:childTnLst>
                                    <p:cmd type="call" cmd="playFrom(0.0)">
                                      <p:cBhvr>
                                        <p:cTn id="38" dur="300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9" repeatCount="indefinite" fill="hold" display="0">
                  <p:stCondLst>
                    <p:cond delay="indefinite"/>
                  </p:stCondLst>
                  <p:endCondLst>
                    <p:cond evt="onNext" delay="0">
                      <p:tgtEl>
                        <p:sldTgt/>
                      </p:tgtEl>
                    </p:cond>
                    <p:cond evt="onPrev" delay="0">
                      <p:tgtEl>
                        <p:sldTgt/>
                      </p:tgtEl>
                    </p:cond>
                  </p:endCondLst>
                </p:cTn>
                <p:tgtEl>
                  <p:spTgt spid="11"/>
                </p:tgtEl>
              </p:cMediaNode>
            </p:video>
            <p:video>
              <p:cMediaNode>
                <p:cTn id="40" repeatCount="indefinite"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140292" grpId="0" build="p" bldLvl="2" autoUpdateAnimBg="0"/>
      <p:bldP spid="2560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4294967295"/>
          </p:nvPr>
        </p:nvSpPr>
        <p:spPr>
          <a:xfrm>
            <a:off x="2765425" y="1154592"/>
            <a:ext cx="2035175" cy="381000"/>
          </a:xfrm>
          <a:prstGeom prst="rect">
            <a:avLst/>
          </a:prstGeom>
        </p:spPr>
        <p:txBody>
          <a:bodyPr>
            <a:normAutofit fontScale="92500" lnSpcReduction="20000"/>
          </a:bodyPr>
          <a:lstStyle/>
          <a:p>
            <a:pPr eaLnBrk="1" hangingPunct="1">
              <a:buNone/>
            </a:pPr>
            <a:r>
              <a:rPr lang="en-US" sz="2400" dirty="0" smtClean="0"/>
              <a:t>Energy Scales:</a:t>
            </a:r>
            <a:r>
              <a:rPr lang="en-US" sz="2000" dirty="0" smtClean="0"/>
              <a:t>	 </a:t>
            </a:r>
          </a:p>
        </p:txBody>
      </p:sp>
      <p:pic>
        <p:nvPicPr>
          <p:cNvPr id="4" name="Picture 3" descr="Creation.TIF"/>
          <p:cNvPicPr>
            <a:picLocks noChangeAspect="1"/>
          </p:cNvPicPr>
          <p:nvPr/>
        </p:nvPicPr>
        <p:blipFill>
          <a:blip r:embed="rId3" cstate="print"/>
          <a:stretch>
            <a:fillRect/>
          </a:stretch>
        </p:blipFill>
        <p:spPr>
          <a:xfrm>
            <a:off x="195246" y="1143000"/>
            <a:ext cx="1729359" cy="2877229"/>
          </a:xfrm>
          <a:prstGeom prst="rect">
            <a:avLst/>
          </a:prstGeom>
        </p:spPr>
      </p:pic>
      <p:grpSp>
        <p:nvGrpSpPr>
          <p:cNvPr id="19" name="Group 18"/>
          <p:cNvGrpSpPr/>
          <p:nvPr/>
        </p:nvGrpSpPr>
        <p:grpSpPr>
          <a:xfrm>
            <a:off x="2710816" y="3052366"/>
            <a:ext cx="4197195" cy="707886"/>
            <a:chOff x="2689971" y="3291089"/>
            <a:chExt cx="4197195" cy="707886"/>
          </a:xfrm>
        </p:grpSpPr>
        <p:sp>
          <p:nvSpPr>
            <p:cNvPr id="14" name="Rectangle 13"/>
            <p:cNvSpPr/>
            <p:nvPr/>
          </p:nvSpPr>
          <p:spPr>
            <a:xfrm>
              <a:off x="2689971" y="3291089"/>
              <a:ext cx="3466012" cy="707886"/>
            </a:xfrm>
            <a:prstGeom prst="rect">
              <a:avLst/>
            </a:prstGeom>
          </p:spPr>
          <p:txBody>
            <a:bodyPr wrap="none">
              <a:spAutoFit/>
            </a:bodyPr>
            <a:lstStyle/>
            <a:p>
              <a:pPr algn="ctr"/>
              <a:r>
                <a:rPr lang="en-US" dirty="0" smtClean="0">
                  <a:solidFill>
                    <a:srgbClr val="FF0000"/>
                  </a:solidFill>
                </a:rPr>
                <a:t>Antiproton Creation Energy </a:t>
              </a:r>
            </a:p>
            <a:p>
              <a:pPr algn="ctr"/>
              <a:r>
                <a:rPr lang="en-US" dirty="0" smtClean="0">
                  <a:solidFill>
                    <a:srgbClr val="0033CC"/>
                  </a:solidFill>
                </a:rPr>
                <a:t>Trap Depth</a:t>
              </a:r>
              <a:endParaRPr lang="en-US" dirty="0"/>
            </a:p>
          </p:txBody>
        </p:sp>
        <p:cxnSp>
          <p:nvCxnSpPr>
            <p:cNvPr id="16" name="Straight Connector 15"/>
            <p:cNvCxnSpPr/>
            <p:nvPr/>
          </p:nvCxnSpPr>
          <p:spPr>
            <a:xfrm>
              <a:off x="2840855" y="3648723"/>
              <a:ext cx="3036162" cy="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074123" y="3459764"/>
              <a:ext cx="813043" cy="400110"/>
            </a:xfrm>
            <a:prstGeom prst="rect">
              <a:avLst/>
            </a:prstGeom>
          </p:spPr>
          <p:txBody>
            <a:bodyPr wrap="none">
              <a:spAutoFit/>
            </a:bodyPr>
            <a:lstStyle/>
            <a:p>
              <a:r>
                <a:rPr lang="en-US" sz="2000" dirty="0" smtClean="0"/>
                <a:t>= 10</a:t>
              </a:r>
              <a:r>
                <a:rPr lang="en-US" sz="2000" baseline="50000" dirty="0" smtClean="0"/>
                <a:t>14</a:t>
              </a:r>
              <a:endParaRPr lang="en-US" sz="2000" dirty="0"/>
            </a:p>
          </p:txBody>
        </p:sp>
      </p:grpSp>
      <p:grpSp>
        <p:nvGrpSpPr>
          <p:cNvPr id="20" name="Group 19"/>
          <p:cNvGrpSpPr/>
          <p:nvPr/>
        </p:nvGrpSpPr>
        <p:grpSpPr>
          <a:xfrm>
            <a:off x="3362777" y="4459069"/>
            <a:ext cx="3263238" cy="646331"/>
            <a:chOff x="3425800" y="3291089"/>
            <a:chExt cx="3263238" cy="646331"/>
          </a:xfrm>
        </p:grpSpPr>
        <p:sp>
          <p:nvSpPr>
            <p:cNvPr id="21" name="Rectangle 20"/>
            <p:cNvSpPr/>
            <p:nvPr/>
          </p:nvSpPr>
          <p:spPr>
            <a:xfrm>
              <a:off x="3425800" y="3291089"/>
              <a:ext cx="1994356" cy="646331"/>
            </a:xfrm>
            <a:prstGeom prst="rect">
              <a:avLst/>
            </a:prstGeom>
          </p:spPr>
          <p:txBody>
            <a:bodyPr wrap="none">
              <a:spAutoFit/>
            </a:bodyPr>
            <a:lstStyle/>
            <a:p>
              <a:pPr algn="ctr"/>
              <a:r>
                <a:rPr lang="en-US" dirty="0" smtClean="0">
                  <a:solidFill>
                    <a:srgbClr val="7030A0"/>
                  </a:solidFill>
                </a:rPr>
                <a:t>Collective Potential </a:t>
              </a:r>
            </a:p>
            <a:p>
              <a:pPr algn="ctr"/>
              <a:r>
                <a:rPr lang="en-US" dirty="0" smtClean="0">
                  <a:solidFill>
                    <a:srgbClr val="0033CC"/>
                  </a:solidFill>
                </a:rPr>
                <a:t>Neutral Trap Depth</a:t>
              </a:r>
              <a:endParaRPr lang="en-US" dirty="0"/>
            </a:p>
          </p:txBody>
        </p:sp>
        <p:cxnSp>
          <p:nvCxnSpPr>
            <p:cNvPr id="22" name="Straight Connector 21"/>
            <p:cNvCxnSpPr/>
            <p:nvPr/>
          </p:nvCxnSpPr>
          <p:spPr>
            <a:xfrm>
              <a:off x="3451758" y="3636959"/>
              <a:ext cx="1937441" cy="27161"/>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449434" y="3441657"/>
              <a:ext cx="1239604" cy="400110"/>
            </a:xfrm>
            <a:prstGeom prst="rect">
              <a:avLst/>
            </a:prstGeom>
          </p:spPr>
          <p:txBody>
            <a:bodyPr wrap="none">
              <a:spAutoFit/>
            </a:bodyPr>
            <a:lstStyle/>
            <a:p>
              <a:r>
                <a:rPr lang="en-US" dirty="0" smtClean="0"/>
                <a:t>= </a:t>
              </a:r>
              <a:r>
                <a:rPr lang="en-US" sz="2000" dirty="0" smtClean="0"/>
                <a:t>10</a:t>
              </a:r>
              <a:r>
                <a:rPr lang="en-US" sz="2000" baseline="50000" dirty="0" smtClean="0"/>
                <a:t>3</a:t>
              </a:r>
              <a:r>
                <a:rPr lang="en-US" sz="2000" dirty="0" smtClean="0"/>
                <a:t> - 10</a:t>
              </a:r>
              <a:r>
                <a:rPr lang="en-US" sz="2000" baseline="50000" dirty="0" smtClean="0"/>
                <a:t>5 </a:t>
              </a:r>
              <a:endParaRPr lang="en-US" dirty="0"/>
            </a:p>
          </p:txBody>
        </p:sp>
      </p:grpSp>
      <p:grpSp>
        <p:nvGrpSpPr>
          <p:cNvPr id="27" name="Group 26"/>
          <p:cNvGrpSpPr/>
          <p:nvPr/>
        </p:nvGrpSpPr>
        <p:grpSpPr>
          <a:xfrm>
            <a:off x="2893180" y="3838508"/>
            <a:ext cx="3880638" cy="707886"/>
            <a:chOff x="2891951" y="3291089"/>
            <a:chExt cx="3880638" cy="707886"/>
          </a:xfrm>
        </p:grpSpPr>
        <p:sp>
          <p:nvSpPr>
            <p:cNvPr id="28" name="Rectangle 27"/>
            <p:cNvSpPr/>
            <p:nvPr/>
          </p:nvSpPr>
          <p:spPr>
            <a:xfrm>
              <a:off x="2891951" y="3291089"/>
              <a:ext cx="3062057" cy="707886"/>
            </a:xfrm>
            <a:prstGeom prst="rect">
              <a:avLst/>
            </a:prstGeom>
          </p:spPr>
          <p:txBody>
            <a:bodyPr wrap="none">
              <a:spAutoFit/>
            </a:bodyPr>
            <a:lstStyle/>
            <a:p>
              <a:pPr algn="ctr"/>
              <a:r>
                <a:rPr lang="en-US" dirty="0" smtClean="0"/>
                <a:t>LHC Energy Increase</a:t>
              </a:r>
            </a:p>
            <a:p>
              <a:pPr algn="ctr"/>
              <a:r>
                <a:rPr lang="en-US" dirty="0" smtClean="0"/>
                <a:t>Free Protons on Creation</a:t>
              </a:r>
              <a:endParaRPr lang="en-US" dirty="0"/>
            </a:p>
          </p:txBody>
        </p:sp>
        <p:cxnSp>
          <p:nvCxnSpPr>
            <p:cNvPr id="29" name="Straight Connector 28"/>
            <p:cNvCxnSpPr/>
            <p:nvPr/>
          </p:nvCxnSpPr>
          <p:spPr>
            <a:xfrm flipV="1">
              <a:off x="2961993" y="3648723"/>
              <a:ext cx="2915024" cy="10386"/>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074123" y="3459764"/>
              <a:ext cx="698466" cy="400110"/>
            </a:xfrm>
            <a:prstGeom prst="rect">
              <a:avLst/>
            </a:prstGeom>
          </p:spPr>
          <p:txBody>
            <a:bodyPr wrap="none">
              <a:spAutoFit/>
            </a:bodyPr>
            <a:lstStyle/>
            <a:p>
              <a:r>
                <a:rPr lang="en-US" dirty="0" smtClean="0"/>
                <a:t>= </a:t>
              </a:r>
              <a:r>
                <a:rPr lang="en-US" sz="2000" dirty="0" smtClean="0"/>
                <a:t>10</a:t>
              </a:r>
              <a:r>
                <a:rPr lang="en-US" sz="2000" baseline="50000" dirty="0" smtClean="0"/>
                <a:t>8</a:t>
              </a:r>
              <a:endParaRPr lang="en-US" sz="2000" dirty="0"/>
            </a:p>
          </p:txBody>
        </p:sp>
      </p:grpSp>
      <p:sp>
        <p:nvSpPr>
          <p:cNvPr id="5" name="Rectangle 4"/>
          <p:cNvSpPr/>
          <p:nvPr/>
        </p:nvSpPr>
        <p:spPr>
          <a:xfrm>
            <a:off x="791559" y="76200"/>
            <a:ext cx="7258868" cy="830997"/>
          </a:xfrm>
          <a:prstGeom prst="rect">
            <a:avLst/>
          </a:prstGeom>
        </p:spPr>
        <p:txBody>
          <a:bodyPr wrap="none">
            <a:spAutoFit/>
          </a:bodyPr>
          <a:lstStyle/>
          <a:p>
            <a:r>
              <a:rPr lang="en-US" sz="2400" dirty="0" smtClean="0">
                <a:solidFill>
                  <a:prstClr val="black"/>
                </a:solidFill>
              </a:rPr>
              <a:t>We create ~</a:t>
            </a:r>
            <a:r>
              <a:rPr lang="en-US" sz="2400" dirty="0">
                <a:solidFill>
                  <a:prstClr val="black"/>
                </a:solidFill>
              </a:rPr>
              <a:t>10,000 from </a:t>
            </a:r>
            <a:r>
              <a:rPr lang="en-US" sz="2400" dirty="0" smtClean="0">
                <a:solidFill>
                  <a:prstClr val="black"/>
                </a:solidFill>
              </a:rPr>
              <a:t>~2x10</a:t>
            </a:r>
            <a:r>
              <a:rPr lang="en-US" sz="2400" baseline="30000" dirty="0" smtClean="0">
                <a:solidFill>
                  <a:prstClr val="black"/>
                </a:solidFill>
              </a:rPr>
              <a:t>4</a:t>
            </a:r>
            <a:r>
              <a:rPr lang="en-US" sz="2400" dirty="0" smtClean="0">
                <a:solidFill>
                  <a:prstClr val="black"/>
                </a:solidFill>
              </a:rPr>
              <a:t> antiprotons </a:t>
            </a:r>
            <a:r>
              <a:rPr lang="en-US" sz="2400" dirty="0">
                <a:solidFill>
                  <a:prstClr val="black"/>
                </a:solidFill>
              </a:rPr>
              <a:t>per attempt</a:t>
            </a:r>
            <a:endParaRPr lang="en-US" sz="2400" dirty="0" smtClean="0">
              <a:solidFill>
                <a:prstClr val="black"/>
              </a:solidFill>
            </a:endParaRPr>
          </a:p>
          <a:p>
            <a:pPr lvl="0"/>
            <a:r>
              <a:rPr lang="en-US" sz="2400" dirty="0" smtClean="0">
                <a:solidFill>
                  <a:prstClr val="black"/>
                </a:solidFill>
              </a:rPr>
              <a:t> Of these, we trap ~</a:t>
            </a:r>
            <a:r>
              <a:rPr lang="en-US" sz="2400" dirty="0">
                <a:solidFill>
                  <a:prstClr val="black"/>
                </a:solidFill>
              </a:rPr>
              <a:t>1-2 </a:t>
            </a:r>
            <a:r>
              <a:rPr lang="en-US" sz="2400" dirty="0" err="1" smtClean="0">
                <a:solidFill>
                  <a:prstClr val="black"/>
                </a:solidFill>
              </a:rPr>
              <a:t>antihydrogen</a:t>
            </a:r>
            <a:r>
              <a:rPr lang="en-US" sz="2400" dirty="0" smtClean="0">
                <a:solidFill>
                  <a:prstClr val="black"/>
                </a:solidFill>
              </a:rPr>
              <a:t> atoms. </a:t>
            </a:r>
            <a:endParaRPr lang="en-US" sz="3600" dirty="0">
              <a:solidFill>
                <a:srgbClr val="FF0000"/>
              </a:solidFill>
            </a:endParaRPr>
          </a:p>
        </p:txBody>
      </p:sp>
      <p:grpSp>
        <p:nvGrpSpPr>
          <p:cNvPr id="3" name="Group 2"/>
          <p:cNvGrpSpPr/>
          <p:nvPr/>
        </p:nvGrpSpPr>
        <p:grpSpPr>
          <a:xfrm>
            <a:off x="1843227" y="2183292"/>
            <a:ext cx="4151546" cy="428656"/>
            <a:chOff x="1843227" y="1905000"/>
            <a:chExt cx="4151546" cy="428656"/>
          </a:xfrm>
        </p:grpSpPr>
        <p:cxnSp>
          <p:nvCxnSpPr>
            <p:cNvPr id="12" name="Straight Arrow Connector 11"/>
            <p:cNvCxnSpPr/>
            <p:nvPr/>
          </p:nvCxnSpPr>
          <p:spPr>
            <a:xfrm flipH="1">
              <a:off x="1843227" y="2118066"/>
              <a:ext cx="1357173" cy="215590"/>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24200" y="1905000"/>
              <a:ext cx="2870573" cy="400110"/>
            </a:xfrm>
            <a:prstGeom prst="rect">
              <a:avLst/>
            </a:prstGeom>
          </p:spPr>
          <p:txBody>
            <a:bodyPr wrap="none">
              <a:spAutoFit/>
            </a:bodyPr>
            <a:lstStyle/>
            <a:p>
              <a:r>
                <a:rPr lang="en-US" sz="2000" dirty="0">
                  <a:solidFill>
                    <a:srgbClr val="7030A0"/>
                  </a:solidFill>
                </a:rPr>
                <a:t>Self-Potential: 30mV-10V </a:t>
              </a:r>
              <a:endParaRPr lang="en-US" sz="2000" dirty="0"/>
            </a:p>
          </p:txBody>
        </p:sp>
      </p:grpSp>
      <p:grpSp>
        <p:nvGrpSpPr>
          <p:cNvPr id="10" name="Group 9"/>
          <p:cNvGrpSpPr/>
          <p:nvPr/>
        </p:nvGrpSpPr>
        <p:grpSpPr>
          <a:xfrm>
            <a:off x="1722268" y="2545182"/>
            <a:ext cx="3916532" cy="644984"/>
            <a:chOff x="1722268" y="2266890"/>
            <a:chExt cx="3916532" cy="644984"/>
          </a:xfrm>
        </p:grpSpPr>
        <p:cxnSp>
          <p:nvCxnSpPr>
            <p:cNvPr id="7" name="Straight Arrow Connector 6"/>
            <p:cNvCxnSpPr/>
            <p:nvPr/>
          </p:nvCxnSpPr>
          <p:spPr>
            <a:xfrm flipH="1">
              <a:off x="1722268" y="2485747"/>
              <a:ext cx="1478132" cy="426127"/>
            </a:xfrm>
            <a:prstGeom prst="straightConnector1">
              <a:avLst/>
            </a:prstGeom>
            <a:ln w="15875">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16568" y="2266890"/>
              <a:ext cx="3022232" cy="400110"/>
            </a:xfrm>
            <a:prstGeom prst="rect">
              <a:avLst/>
            </a:prstGeom>
          </p:spPr>
          <p:txBody>
            <a:bodyPr wrap="none">
              <a:spAutoFit/>
            </a:bodyPr>
            <a:lstStyle/>
            <a:p>
              <a:pPr lvl="1"/>
              <a:r>
                <a:rPr lang="en-US" sz="2000" dirty="0">
                  <a:solidFill>
                    <a:srgbClr val="0033CC"/>
                  </a:solidFill>
                </a:rPr>
                <a:t>Trap Depth: 0.5K or 40</a:t>
              </a:r>
              <a:r>
                <a:rPr lang="el-GR" sz="2000" dirty="0">
                  <a:solidFill>
                    <a:srgbClr val="0033CC"/>
                  </a:solidFill>
                </a:rPr>
                <a:t>μ</a:t>
              </a:r>
              <a:r>
                <a:rPr lang="en-US" sz="2000" dirty="0" err="1">
                  <a:solidFill>
                    <a:srgbClr val="0033CC"/>
                  </a:solidFill>
                </a:rPr>
                <a:t>eV</a:t>
              </a:r>
              <a:endParaRPr lang="en-US" sz="2000" dirty="0">
                <a:solidFill>
                  <a:srgbClr val="FF0000"/>
                </a:solidFill>
              </a:endParaRPr>
            </a:p>
          </p:txBody>
        </p:sp>
      </p:grpSp>
      <p:grpSp>
        <p:nvGrpSpPr>
          <p:cNvPr id="13" name="Group 12"/>
          <p:cNvGrpSpPr/>
          <p:nvPr/>
        </p:nvGrpSpPr>
        <p:grpSpPr>
          <a:xfrm>
            <a:off x="1636091" y="1471474"/>
            <a:ext cx="5679109" cy="605036"/>
            <a:chOff x="1636091" y="1242874"/>
            <a:chExt cx="5679109" cy="605036"/>
          </a:xfrm>
        </p:grpSpPr>
        <p:cxnSp>
          <p:nvCxnSpPr>
            <p:cNvPr id="6" name="Straight Arrow Connector 5"/>
            <p:cNvCxnSpPr/>
            <p:nvPr/>
          </p:nvCxnSpPr>
          <p:spPr>
            <a:xfrm flipH="1" flipV="1">
              <a:off x="1636091" y="1242874"/>
              <a:ext cx="1640509" cy="45276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743200" y="1447800"/>
              <a:ext cx="4572000" cy="400110"/>
            </a:xfrm>
            <a:prstGeom prst="rect">
              <a:avLst/>
            </a:prstGeom>
          </p:spPr>
          <p:txBody>
            <a:bodyPr>
              <a:spAutoFit/>
            </a:bodyPr>
            <a:lstStyle/>
            <a:p>
              <a:pPr lvl="1"/>
              <a:r>
                <a:rPr lang="en-US" sz="2000" dirty="0" smtClean="0">
                  <a:solidFill>
                    <a:srgbClr val="FF0000"/>
                  </a:solidFill>
                </a:rPr>
                <a:t>Antiproton </a:t>
              </a:r>
              <a:r>
                <a:rPr lang="en-US" sz="2000" dirty="0">
                  <a:solidFill>
                    <a:srgbClr val="FF0000"/>
                  </a:solidFill>
                </a:rPr>
                <a:t>Creation Energy: 1.7GeV</a:t>
              </a:r>
              <a:r>
                <a:rPr lang="en-US" sz="2000" dirty="0">
                  <a:solidFill>
                    <a:srgbClr val="7030A0"/>
                  </a:solidFill>
                </a:rPr>
                <a:t> </a:t>
              </a:r>
              <a:endParaRPr lang="en-US" dirty="0"/>
            </a:p>
          </p:txBody>
        </p:sp>
      </p:grpSp>
      <p:sp>
        <p:nvSpPr>
          <p:cNvPr id="8" name="TextBox 7"/>
          <p:cNvSpPr txBox="1"/>
          <p:nvPr/>
        </p:nvSpPr>
        <p:spPr>
          <a:xfrm>
            <a:off x="76200" y="5417403"/>
            <a:ext cx="8915400" cy="830997"/>
          </a:xfrm>
          <a:prstGeom prst="rect">
            <a:avLst/>
          </a:prstGeom>
          <a:noFill/>
        </p:spPr>
        <p:txBody>
          <a:bodyPr wrap="square" rtlCol="0">
            <a:spAutoFit/>
          </a:bodyPr>
          <a:lstStyle/>
          <a:p>
            <a:pPr algn="ctr"/>
            <a:r>
              <a:rPr lang="en-US" sz="2400" dirty="0" smtClean="0"/>
              <a:t>ALPHA’s physics measurement  techniques were enabled by beam and </a:t>
            </a:r>
            <a:r>
              <a:rPr lang="en-US" sz="2400" b="1" i="1" dirty="0" smtClean="0"/>
              <a:t>plasma physics concepts and techniques.</a:t>
            </a:r>
            <a:endParaRPr lang="en-US" sz="2400" b="1" i="1" dirty="0"/>
          </a:p>
        </p:txBody>
      </p:sp>
      <p:sp>
        <p:nvSpPr>
          <p:cNvPr id="15" name="Date Placeholder 14"/>
          <p:cNvSpPr>
            <a:spLocks noGrp="1"/>
          </p:cNvSpPr>
          <p:nvPr>
            <p:ph type="dt" sz="half" idx="10"/>
          </p:nvPr>
        </p:nvSpPr>
        <p:spPr/>
        <p:txBody>
          <a:bodyPr/>
          <a:lstStyle/>
          <a:p>
            <a:fld id="{3AEBB5AF-8A53-A949-A5B2-77B640311AC9}" type="datetime1">
              <a:rPr lang="en-US" smtClean="0"/>
              <a:t>3/30/16</a:t>
            </a:fld>
            <a:endParaRPr lang="en-US"/>
          </a:p>
        </p:txBody>
      </p:sp>
      <p:sp>
        <p:nvSpPr>
          <p:cNvPr id="24" name="Slide Number Placeholder 23"/>
          <p:cNvSpPr>
            <a:spLocks noGrp="1"/>
          </p:cNvSpPr>
          <p:nvPr>
            <p:ph type="sldNum" sz="quarter" idx="12"/>
          </p:nvPr>
        </p:nvSpPr>
        <p:spPr/>
        <p:txBody>
          <a:bodyPr/>
          <a:lstStyle/>
          <a:p>
            <a:fld id="{714D140F-FAA0-C545-8974-3212AC45737A}" type="slidenum">
              <a:rPr lang="en-US" smtClean="0"/>
              <a:pPr/>
              <a:t>9</a:t>
            </a:fld>
            <a:endParaRPr lang="en-US"/>
          </a:p>
        </p:txBody>
      </p:sp>
    </p:spTree>
    <p:extLst>
      <p:ext uri="{BB962C8B-B14F-4D97-AF65-F5344CB8AC3E}">
        <p14:creationId xmlns:p14="http://schemas.microsoft.com/office/powerpoint/2010/main" val="758543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bldLvl="2"/>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Times New Roman"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tx2"/>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Times New Roman" pitchFamily="-105" charset="0"/>
            <a:ea typeface="ＭＳ Ｐゴシック" pitchFamily="-105" charset="-128"/>
            <a:cs typeface="ＭＳ Ｐゴシック" pitchFamily="-105"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32807</TotalTime>
  <Words>3289</Words>
  <Application>Microsoft Macintosh PowerPoint</Application>
  <PresentationFormat>On-screen Show (4:3)</PresentationFormat>
  <Paragraphs>374</Paragraphs>
  <Slides>36</Slides>
  <Notes>30</Notes>
  <HiddenSlides>0</HiddenSlides>
  <MMClips>5</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36</vt:i4>
      </vt:variant>
    </vt:vector>
  </HeadingPairs>
  <TitlesOfParts>
    <vt:vector size="41" baseType="lpstr">
      <vt:lpstr>Office Theme</vt:lpstr>
      <vt:lpstr>4_Office Theme</vt:lpstr>
      <vt:lpstr>1_標準デザイン</vt:lpstr>
      <vt:lpstr>PHOTO-PAINT</vt:lpstr>
      <vt:lpstr>Equation</vt:lpstr>
      <vt:lpstr>The ALPHA Collaboration 16 Institutions, ~40 researchers </vt:lpstr>
      <vt:lpstr>Why Study Antihydrogen?</vt:lpstr>
      <vt:lpstr>Plasma  and beam physics enable this reseach </vt:lpstr>
      <vt:lpstr>ALPHA2 Apparatus</vt:lpstr>
      <vt:lpstr>Penning-Malmberg Trap</vt:lpstr>
      <vt:lpstr>Plasma and Neutral Traps</vt:lpstr>
      <vt:lpstr>PowerPoint Presentation</vt:lpstr>
      <vt:lpstr>Antihydrogen Confinement in the Magnetic Trap</vt:lpstr>
      <vt:lpstr>PowerPoint Presentation</vt:lpstr>
      <vt:lpstr>The Problem</vt:lpstr>
      <vt:lpstr>PowerPoint Presentation</vt:lpstr>
      <vt:lpstr>Antiproton Capture</vt:lpstr>
      <vt:lpstr>Energy Gain on Mixing Injection</vt:lpstr>
      <vt:lpstr>Mixing</vt:lpstr>
      <vt:lpstr>Thermalization after mixing</vt:lpstr>
      <vt:lpstr>Antiproton Oscillations</vt:lpstr>
      <vt:lpstr>Autoresonant Mixing</vt:lpstr>
      <vt:lpstr>Antihydrogen Detection: anti-atoms Annihilate</vt:lpstr>
      <vt:lpstr>PowerPoint Presentation</vt:lpstr>
      <vt:lpstr>PowerPoint Presentation</vt:lpstr>
      <vt:lpstr>PowerPoint Presentation</vt:lpstr>
      <vt:lpstr>PowerPoint Presentation</vt:lpstr>
      <vt:lpstr>PowerPoint Presentation</vt:lpstr>
      <vt:lpstr>Simulated survival probability s as a function of |Q| for the stochastic trials</vt:lpstr>
      <vt:lpstr>PowerPoint Presentation</vt:lpstr>
      <vt:lpstr>Positron Temperature Problem</vt:lpstr>
      <vt:lpstr>Cold Electron Plasma Experiment (CERES) Fajans Lab (Berkeley)</vt:lpstr>
      <vt:lpstr>Cold Electron Experiment (CERES) in Fajans Lab (Berkeley)</vt:lpstr>
      <vt:lpstr>PowerPoint Presentation</vt:lpstr>
      <vt:lpstr>ALPHA-II Electrodes and B-field Coils</vt:lpstr>
      <vt:lpstr>Can ALPHA See the Effects of Gravity?</vt:lpstr>
      <vt:lpstr>Effect of Gravity on the Anti-Atom Trapping Well</vt:lpstr>
      <vt:lpstr>Potential Well After Magnet Shutdown</vt:lpstr>
      <vt:lpstr>PowerPoint Presentation</vt:lpstr>
      <vt:lpstr>PowerPoint Presentation</vt:lpstr>
      <vt:lpstr>Positron Evaporative Cooling</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Antihydrogen AAC2012</dc:title>
  <dc:subject/>
  <dc:creator>JW</dc:creator>
  <cp:keywords/>
  <dc:description/>
  <cp:lastModifiedBy>Jonathan wurtele</cp:lastModifiedBy>
  <cp:revision>978</cp:revision>
  <cp:lastPrinted>2013-03-27T17:16:58Z</cp:lastPrinted>
  <dcterms:created xsi:type="dcterms:W3CDTF">2008-11-21T15:51:05Z</dcterms:created>
  <dcterms:modified xsi:type="dcterms:W3CDTF">2016-03-30T13:52:39Z</dcterms:modified>
  <cp:category/>
</cp:coreProperties>
</file>