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81" r:id="rId5"/>
    <p:sldId id="264" r:id="rId6"/>
    <p:sldId id="282" r:id="rId7"/>
    <p:sldId id="265" r:id="rId8"/>
    <p:sldId id="268" r:id="rId9"/>
    <p:sldId id="280" r:id="rId10"/>
    <p:sldId id="271" r:id="rId11"/>
    <p:sldId id="266" r:id="rId12"/>
    <p:sldId id="267" r:id="rId13"/>
    <p:sldId id="269" r:id="rId14"/>
    <p:sldId id="272" r:id="rId15"/>
    <p:sldId id="270" r:id="rId16"/>
    <p:sldId id="277" r:id="rId17"/>
    <p:sldId id="274" r:id="rId18"/>
    <p:sldId id="273" r:id="rId19"/>
    <p:sldId id="276" r:id="rId20"/>
    <p:sldId id="261" r:id="rId21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003366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1" autoAdjust="0"/>
    <p:restoredTop sz="89269" autoAdjust="0"/>
  </p:normalViewPr>
  <p:slideViewPr>
    <p:cSldViewPr>
      <p:cViewPr varScale="1">
        <p:scale>
          <a:sx n="89" d="100"/>
          <a:sy n="8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844" y="6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A439C5-EF86-4C16-9AA7-066AB2E3D404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AC4ACE5-4660-4BCF-9A6B-EE26925F30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69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C6AD644C-7B22-4CE6-B12C-E663577233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556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4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80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5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7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-4763" y="858838"/>
            <a:ext cx="9148763" cy="60325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3100" baseline="-25000" smtClean="0">
              <a:ea typeface="ＭＳ Ｐゴシック" panose="020B0600070205080204" pitchFamily="34" charset="-128"/>
            </a:endParaRPr>
          </a:p>
        </p:txBody>
      </p:sp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-4763" y="6340475"/>
            <a:ext cx="9148763" cy="60325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3100" baseline="-25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29" name="文本框 2"/>
          <p:cNvSpPr txBox="1">
            <a:spLocks noChangeArrowheads="1"/>
          </p:cNvSpPr>
          <p:nvPr userDrawn="1"/>
        </p:nvSpPr>
        <p:spPr bwMode="auto">
          <a:xfrm>
            <a:off x="784225" y="6413500"/>
            <a:ext cx="828357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0" smtClean="0">
                <a:latin typeface="Calibri" panose="020F0502020204030204" pitchFamily="34" charset="0"/>
              </a:rPr>
              <a:t>G.S. Xu                March 28-30, 2016, PPPL, Princeton, New Jersey, USA                         </a:t>
            </a:r>
            <a:fld id="{003023BA-9D86-4E68-9252-01674A2970A0}" type="slidenum">
              <a:rPr lang="en-US" altLang="zh-CN" b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zh-CN" b="0" smtClean="0">
              <a:latin typeface="Calibri" panose="020F0502020204030204" pitchFamily="34" charset="0"/>
            </a:endParaRPr>
          </a:p>
        </p:txBody>
      </p:sp>
      <p:grpSp>
        <p:nvGrpSpPr>
          <p:cNvPr id="3" name="Group 11"/>
          <p:cNvGrpSpPr>
            <a:grpSpLocks noChangeAspect="1"/>
          </p:cNvGrpSpPr>
          <p:nvPr userDrawn="1"/>
        </p:nvGrpSpPr>
        <p:grpSpPr bwMode="auto">
          <a:xfrm>
            <a:off x="-36513" y="6242050"/>
            <a:ext cx="828676" cy="692150"/>
            <a:chOff x="70" y="163"/>
            <a:chExt cx="594" cy="545"/>
          </a:xfrm>
        </p:grpSpPr>
        <p:pic>
          <p:nvPicPr>
            <p:cNvPr id="1031" name="Picture 20" descr="NM 2-2-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63"/>
              <a:ext cx="40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9"/>
            <p:cNvSpPr txBox="1">
              <a:spLocks noChangeArrowheads="1"/>
            </p:cNvSpPr>
            <p:nvPr userDrawn="1"/>
          </p:nvSpPr>
          <p:spPr bwMode="auto">
            <a:xfrm>
              <a:off x="70" y="441"/>
              <a:ext cx="59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ASIPP</a:t>
              </a:r>
            </a:p>
          </p:txBody>
        </p:sp>
      </p:grpSp>
      <p:sp>
        <p:nvSpPr>
          <p:cNvPr id="1030" name="标题占位符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Calibri" pitchFamily="34" charset="0"/>
          <a:ea typeface="华文中宋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Calibri" pitchFamily="34" charset="0"/>
          <a:ea typeface="华文中宋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Calibri" pitchFamily="34" charset="0"/>
          <a:ea typeface="华文中宋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Calibri" pitchFamily="34" charset="0"/>
          <a:ea typeface="华文中宋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-4763" y="858838"/>
            <a:ext cx="9148763" cy="60325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3100" baseline="-25000" smtClean="0">
              <a:ea typeface="ＭＳ Ｐゴシック" panose="020B0600070205080204" pitchFamily="34" charset="-128"/>
            </a:endParaRPr>
          </a:p>
        </p:txBody>
      </p:sp>
      <p:grpSp>
        <p:nvGrpSpPr>
          <p:cNvPr id="2051" name="Group 11"/>
          <p:cNvGrpSpPr>
            <a:grpSpLocks noChangeAspect="1"/>
          </p:cNvGrpSpPr>
          <p:nvPr/>
        </p:nvGrpSpPr>
        <p:grpSpPr bwMode="auto">
          <a:xfrm>
            <a:off x="-36513" y="6192838"/>
            <a:ext cx="828676" cy="692150"/>
            <a:chOff x="70" y="163"/>
            <a:chExt cx="594" cy="545"/>
          </a:xfrm>
        </p:grpSpPr>
        <p:pic>
          <p:nvPicPr>
            <p:cNvPr id="2057" name="Picture 20" descr="NM 2-2-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63"/>
              <a:ext cx="40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3" name="Text Box 29"/>
            <p:cNvSpPr txBox="1">
              <a:spLocks noChangeArrowheads="1"/>
            </p:cNvSpPr>
            <p:nvPr userDrawn="1"/>
          </p:nvSpPr>
          <p:spPr bwMode="auto">
            <a:xfrm>
              <a:off x="70" y="440"/>
              <a:ext cx="5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MS PGothic" pitchFamily="34" charset="-128"/>
                </a:rPr>
                <a:t>ASIPP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748713" y="6519863"/>
            <a:ext cx="466725" cy="3381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13CE20D2-A1A1-47A1-9D7A-116B714874DF}" type="slidenum">
              <a:rPr kumimoji="1" lang="en-US" altLang="zh-CN" sz="1600" smtClean="0">
                <a:solidFill>
                  <a:srgbClr val="000000"/>
                </a:solidFill>
                <a:latin typeface="Century Gothic" panose="020B0502020202020204" pitchFamily="34" charset="0"/>
                <a:ea typeface="华文中宋" panose="02010600040101010101" pitchFamily="2" charset="-122"/>
              </a:rPr>
              <a:pPr eaLnBrk="1" hangingPunct="1">
                <a:defRPr/>
              </a:pPr>
              <a:t>‹#›</a:t>
            </a:fld>
            <a:endParaRPr kumimoji="1" lang="en-US" altLang="zh-CN" sz="1600" smtClean="0">
              <a:solidFill>
                <a:srgbClr val="000000"/>
              </a:solidFill>
              <a:latin typeface="Century Gothic" panose="020B0502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2053" name="Picture 2056" descr="iland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57"/>
          <p:cNvSpPr>
            <a:spLocks noChangeArrowheads="1"/>
          </p:cNvSpPr>
          <p:nvPr/>
        </p:nvSpPr>
        <p:spPr bwMode="auto">
          <a:xfrm rot="10800000" flipV="1">
            <a:off x="161925" y="5516563"/>
            <a:ext cx="88296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059" tIns="50530" rIns="101059" bIns="5053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Institute of Plasma Physics, Chinese Academy of Sciences</a:t>
            </a:r>
          </a:p>
        </p:txBody>
      </p:sp>
      <p:pic>
        <p:nvPicPr>
          <p:cNvPr id="2055" name="图片 15" descr="http://aappsbulletin.org/img/201408/active_01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41625"/>
            <a:ext cx="399573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460432" y="44626"/>
            <a:ext cx="648072" cy="7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-4763" y="858838"/>
            <a:ext cx="9148763" cy="60325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3100" baseline="-25000" smtClean="0">
              <a:ea typeface="ＭＳ Ｐゴシック" panose="020B0600070205080204" pitchFamily="34" charset="-128"/>
            </a:endParaRPr>
          </a:p>
        </p:txBody>
      </p:sp>
      <p:grpSp>
        <p:nvGrpSpPr>
          <p:cNvPr id="3075" name="Group 11"/>
          <p:cNvGrpSpPr>
            <a:grpSpLocks noChangeAspect="1"/>
          </p:cNvGrpSpPr>
          <p:nvPr/>
        </p:nvGrpSpPr>
        <p:grpSpPr bwMode="auto">
          <a:xfrm>
            <a:off x="-36513" y="6192838"/>
            <a:ext cx="828676" cy="692150"/>
            <a:chOff x="70" y="163"/>
            <a:chExt cx="594" cy="545"/>
          </a:xfrm>
        </p:grpSpPr>
        <p:pic>
          <p:nvPicPr>
            <p:cNvPr id="3080" name="Picture 20" descr="NM 2-2-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163"/>
              <a:ext cx="40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3" name="Text Box 29"/>
            <p:cNvSpPr txBox="1">
              <a:spLocks noChangeArrowheads="1"/>
            </p:cNvSpPr>
            <p:nvPr userDrawn="1"/>
          </p:nvSpPr>
          <p:spPr bwMode="auto">
            <a:xfrm>
              <a:off x="70" y="440"/>
              <a:ext cx="5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MS PGothic" pitchFamily="34" charset="-128"/>
                </a:rPr>
                <a:t>ASIPP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748713" y="6519863"/>
            <a:ext cx="466725" cy="3381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38F65B2C-F951-4608-B525-49152D8F3223}" type="slidenum">
              <a:rPr kumimoji="1" lang="en-US" altLang="zh-CN" sz="1600" smtClean="0">
                <a:solidFill>
                  <a:srgbClr val="000000"/>
                </a:solidFill>
                <a:latin typeface="Century Gothic" panose="020B0502020202020204" pitchFamily="34" charset="0"/>
                <a:ea typeface="华文中宋" panose="02010600040101010101" pitchFamily="2" charset="-122"/>
              </a:rPr>
              <a:pPr eaLnBrk="1" hangingPunct="1">
                <a:defRPr/>
              </a:pPr>
              <a:t>‹#›</a:t>
            </a:fld>
            <a:endParaRPr kumimoji="1" lang="en-US" altLang="zh-CN" sz="1600" smtClean="0">
              <a:solidFill>
                <a:srgbClr val="000000"/>
              </a:solidFill>
              <a:latin typeface="Century Gothic" panose="020B0502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3077" name="内容占位符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10075" r="7298" b="9155"/>
          <a:stretch>
            <a:fillRect/>
          </a:stretch>
        </p:blipFill>
        <p:spPr bwMode="auto">
          <a:xfrm>
            <a:off x="0" y="663575"/>
            <a:ext cx="914876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668338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标题 1"/>
          <p:cNvSpPr txBox="1">
            <a:spLocks/>
          </p:cNvSpPr>
          <p:nvPr userDrawn="1"/>
        </p:nvSpPr>
        <p:spPr bwMode="auto">
          <a:xfrm>
            <a:off x="611188" y="368300"/>
            <a:ext cx="7847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en-US" altLang="zh-C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Happy birthday! Nat </a:t>
            </a:r>
            <a:r>
              <a:rPr kumimoji="1" lang="en-US" altLang="zh-CN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Fisch</a:t>
            </a:r>
            <a:endParaRPr kumimoji="1" lang="en-US" altLang="zh-CN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0.em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2.wmf"/><Relationship Id="rId5" Type="http://schemas.openxmlformats.org/officeDocument/2006/relationships/image" Target="../media/image37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51.pn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5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66800" y="92075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Solved and Unsolved Problems in Plasma Physics</a:t>
            </a:r>
          </a:p>
          <a:p>
            <a:pPr eaLnBrk="1" hangingPunct="1"/>
            <a:r>
              <a:rPr lang="en-US" altLang="zh-CN" sz="2400" dirty="0">
                <a:latin typeface="Calibri" panose="020F0502020204030204" pitchFamily="34" charset="0"/>
              </a:rPr>
              <a:t>----- A symposium in honor of  Prof. Nathaniel J. </a:t>
            </a:r>
            <a:r>
              <a:rPr lang="en-US" altLang="zh-CN" sz="2400" dirty="0" err="1">
                <a:latin typeface="Calibri" panose="020F0502020204030204" pitchFamily="34" charset="0"/>
              </a:rPr>
              <a:t>Fisch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Understanding the L-H Transition in Fusion Plasmas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066800" y="353218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Calibri" panose="020F0502020204030204" pitchFamily="34" charset="0"/>
              </a:rPr>
              <a:t>G.S. Xu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066800" y="464820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Calibri" panose="020F0502020204030204" pitchFamily="34" charset="0"/>
              </a:rPr>
              <a:t>March 28-30, 2016</a:t>
            </a:r>
          </a:p>
          <a:p>
            <a:pPr eaLnBrk="1" hangingPunct="1"/>
            <a:r>
              <a:rPr lang="en-US" altLang="zh-CN" sz="2000">
                <a:latin typeface="Calibri" panose="020F0502020204030204" pitchFamily="34" charset="0"/>
              </a:rPr>
              <a:t>PPPL, Princeton, New Jersey,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800" smtClean="0"/>
              <a:t>When zonal-flow amplitude is much smaller than the mean flow, transition is solely determined by the mean-flow shear</a:t>
            </a:r>
            <a:endParaRPr lang="zh-CN" altLang="en-US" sz="2800" smtClean="0"/>
          </a:p>
        </p:txBody>
      </p:sp>
      <p:sp>
        <p:nvSpPr>
          <p:cNvPr id="7" name="矩形 6"/>
          <p:cNvSpPr/>
          <p:nvPr/>
        </p:nvSpPr>
        <p:spPr>
          <a:xfrm>
            <a:off x="588963" y="5307013"/>
            <a:ext cx="3048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P. Sauter, E. Wolfrum, Nucl. Fusion 52, 012001 (2012)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9188" y="5295900"/>
            <a:ext cx="42148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zh-CN" sz="1600" b="0" dirty="0">
                <a:solidFill>
                  <a:srgbClr val="0000FF"/>
                </a:solidFill>
                <a:latin typeface="+mn-lt"/>
              </a:rPr>
              <a:t>L.M. Shao (my student), PPCF 58, 025004 (2016)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3317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6275"/>
            <a:ext cx="4073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6275"/>
            <a:ext cx="41433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98675"/>
            <a:ext cx="2819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38150" y="1223963"/>
            <a:ext cx="3681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 err="1">
                <a:latin typeface="+mn-lt"/>
                <a:ea typeface="+mn-ea"/>
              </a:rPr>
              <a:t>E</a:t>
            </a:r>
            <a:r>
              <a:rPr lang="en-US" altLang="zh-CN" baseline="-25000" dirty="0" err="1">
                <a:latin typeface="+mn-lt"/>
                <a:ea typeface="+mn-ea"/>
              </a:rPr>
              <a:t>r</a:t>
            </a:r>
            <a:r>
              <a:rPr lang="en-US" altLang="zh-CN" dirty="0">
                <a:latin typeface="+mn-lt"/>
                <a:ea typeface="+mn-ea"/>
              </a:rPr>
              <a:t> minimum does not change with n</a:t>
            </a:r>
            <a:r>
              <a:rPr lang="en-US" altLang="zh-CN" baseline="-25000" dirty="0">
                <a:latin typeface="+mn-lt"/>
                <a:ea typeface="+mn-ea"/>
              </a:rPr>
              <a:t>e</a:t>
            </a:r>
            <a:endParaRPr lang="zh-CN" altLang="en-US" baseline="-25000" dirty="0">
              <a:latin typeface="+mn-lt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68875" y="1223963"/>
            <a:ext cx="4159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err="1">
                <a:latin typeface="+mn-lt"/>
                <a:ea typeface="+mn-ea"/>
              </a:rPr>
              <a:t>E</a:t>
            </a:r>
            <a:r>
              <a:rPr lang="en-US" altLang="zh-CN" baseline="-25000" dirty="0" err="1">
                <a:latin typeface="+mn-lt"/>
                <a:ea typeface="+mn-ea"/>
              </a:rPr>
              <a:t>r</a:t>
            </a:r>
            <a:r>
              <a:rPr lang="en-US" altLang="zh-CN" dirty="0">
                <a:latin typeface="+mn-lt"/>
                <a:ea typeface="+mn-ea"/>
              </a:rPr>
              <a:t> minimum </a:t>
            </a:r>
            <a:r>
              <a:rPr lang="en-US" altLang="zh-CN" dirty="0" smtClean="0">
                <a:latin typeface="+mn-lt"/>
                <a:ea typeface="+mn-ea"/>
              </a:rPr>
              <a:t>is also independent of the heating power </a:t>
            </a:r>
            <a:r>
              <a:rPr lang="en-US" altLang="zh-CN" dirty="0">
                <a:latin typeface="+mn-lt"/>
                <a:ea typeface="+mn-ea"/>
              </a:rPr>
              <a:t>and </a:t>
            </a:r>
            <a:r>
              <a:rPr lang="en-US" altLang="zh-CN" dirty="0" smtClean="0">
                <a:latin typeface="+mn-lt"/>
                <a:ea typeface="+mn-ea"/>
              </a:rPr>
              <a:t>even wall materials</a:t>
            </a:r>
            <a:endParaRPr lang="zh-CN" altLang="en-US" baseline="-25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49350" y="1541463"/>
            <a:ext cx="19256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In ASDEX Upgrade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2800" dirty="0" smtClean="0"/>
              <a:t>Small dithering (not the normal dithering in I-phase) prior to the L-H transition near the power threshold </a:t>
            </a:r>
            <a:r>
              <a:rPr lang="en-US" altLang="zh-CN" sz="2800" dirty="0" smtClean="0">
                <a:sym typeface="Symbol" panose="05050102010706020507" pitchFamily="18" charset="2"/>
              </a:rPr>
              <a:t> zonal flows?</a:t>
            </a:r>
            <a:r>
              <a:rPr lang="en-US" altLang="zh-CN" sz="2800" dirty="0" smtClean="0"/>
              <a:t> </a:t>
            </a:r>
            <a:endParaRPr lang="zh-CN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5494338"/>
            <a:ext cx="4876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zh-CN" sz="1600" b="0" dirty="0">
                <a:solidFill>
                  <a:srgbClr val="0000FF"/>
                </a:solidFill>
                <a:latin typeface="+mn-lt"/>
              </a:rPr>
              <a:t>G.S. Xu, PRL 107, 125001 (2011) </a:t>
            </a:r>
          </a:p>
          <a:p>
            <a:pPr>
              <a:defRPr/>
            </a:pP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“First Evidence of the Role of Zonal Flows for the L-H Transition at Marginal Input Power in the EAST </a:t>
            </a: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Tokamak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”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4340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9963"/>
            <a:ext cx="31242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457575"/>
            <a:ext cx="20177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468688" y="4530725"/>
            <a:ext cx="2895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G.S. Xu, Nucl. Fusion 54, 103002 (2014) 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“Dynamics of L–H transition and I-phase in EAST”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2743200"/>
            <a:ext cx="358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Very weak magnetic perturbations f</a:t>
            </a:r>
            <a:r>
              <a:rPr lang="en-US" altLang="zh-CN" sz="1600" dirty="0">
                <a:latin typeface="+mn-lt"/>
                <a:ea typeface="+mn-ea"/>
                <a:sym typeface="Symbol" panose="05050102010706020507" pitchFamily="18" charset="2"/>
              </a:rPr>
              <a:t>or small dithering </a:t>
            </a:r>
            <a:r>
              <a:rPr lang="en-US" altLang="zh-CN" sz="1600" dirty="0">
                <a:latin typeface="+mn-lt"/>
                <a:ea typeface="+mn-ea"/>
              </a:rPr>
              <a:t>~2kHz</a:t>
            </a:r>
            <a:r>
              <a:rPr lang="en-US" altLang="zh-CN" sz="1600" dirty="0">
                <a:latin typeface="+mn-lt"/>
                <a:ea typeface="+mn-ea"/>
                <a:sym typeface="Symbol" panose="05050102010706020507" pitchFamily="18" charset="2"/>
              </a:rPr>
              <a:t>, |B</a:t>
            </a:r>
            <a:r>
              <a:rPr lang="en-US" altLang="zh-CN" sz="1600" baseline="-25000" dirty="0">
                <a:latin typeface="+mn-lt"/>
                <a:ea typeface="+mn-ea"/>
                <a:sym typeface="Symbol" panose="05050102010706020507" pitchFamily="18" charset="2"/>
              </a:rPr>
              <a:t></a:t>
            </a:r>
            <a:r>
              <a:rPr lang="en-US" altLang="zh-CN" sz="1600" dirty="0">
                <a:latin typeface="+mn-lt"/>
                <a:ea typeface="+mn-ea"/>
                <a:sym typeface="Symbol" panose="05050102010706020507" pitchFamily="18" charset="2"/>
              </a:rPr>
              <a:t>| ~ 0.1 Gauss</a:t>
            </a:r>
            <a:r>
              <a:rPr lang="en-US" altLang="zh-CN" sz="1600" dirty="0">
                <a:latin typeface="+mn-lt"/>
                <a:ea typeface="+mn-ea"/>
              </a:rPr>
              <a:t> </a:t>
            </a:r>
            <a:endParaRPr lang="zh-CN" altLang="en-US" sz="1600" dirty="0">
              <a:latin typeface="+mn-lt"/>
              <a:ea typeface="+mn-ea"/>
            </a:endParaRPr>
          </a:p>
        </p:txBody>
      </p:sp>
      <p:pic>
        <p:nvPicPr>
          <p:cNvPr id="1434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900238"/>
            <a:ext cx="26352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468688" y="976313"/>
            <a:ext cx="2882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The normal </a:t>
            </a:r>
            <a:r>
              <a:rPr lang="en-US" altLang="zh-CN" sz="1600" dirty="0">
                <a:latin typeface="+mn-lt"/>
                <a:ea typeface="+mn-ea"/>
              </a:rPr>
              <a:t>dithering in I-phase has strong n/m = 0/1 magnetic perturbations, </a:t>
            </a:r>
            <a:r>
              <a:rPr lang="en-US" altLang="zh-CN" sz="1600" dirty="0">
                <a:latin typeface="+mn-lt"/>
                <a:sym typeface="Symbol" panose="05050102010706020507" pitchFamily="18" charset="2"/>
              </a:rPr>
              <a:t>|B</a:t>
            </a:r>
            <a:r>
              <a:rPr lang="en-US" altLang="zh-CN" sz="1600" baseline="-25000" dirty="0">
                <a:latin typeface="+mn-lt"/>
                <a:sym typeface="Symbol" panose="05050102010706020507" pitchFamily="18" charset="2"/>
              </a:rPr>
              <a:t></a:t>
            </a:r>
            <a:r>
              <a:rPr lang="en-US" altLang="zh-CN" sz="1600" dirty="0">
                <a:latin typeface="+mn-lt"/>
                <a:sym typeface="Symbol" panose="05050102010706020507" pitchFamily="18" charset="2"/>
              </a:rPr>
              <a:t>| ~ 1 Gauss</a:t>
            </a:r>
            <a:r>
              <a:rPr lang="en-US" altLang="zh-CN" sz="1600" dirty="0">
                <a:latin typeface="+mn-lt"/>
              </a:rPr>
              <a:t> </a:t>
            </a: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57400" y="3476625"/>
            <a:ext cx="17081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Turbulence suppression</a:t>
            </a:r>
          </a:p>
          <a:p>
            <a:pPr>
              <a:defRPr/>
            </a:pPr>
            <a:endParaRPr lang="en-US" altLang="zh-CN" sz="16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Reynolds stress modulation</a:t>
            </a:r>
            <a:endParaRPr lang="zh-CN" altLang="en-US" sz="1600" dirty="0">
              <a:latin typeface="+mn-lt"/>
              <a:ea typeface="+mn-ea"/>
            </a:endParaRPr>
          </a:p>
        </p:txBody>
      </p:sp>
      <p:pic>
        <p:nvPicPr>
          <p:cNvPr id="14347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792288"/>
            <a:ext cx="27924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680200" y="5486400"/>
            <a:ext cx="2387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zh-CN" sz="1600" b="0" dirty="0">
                <a:solidFill>
                  <a:srgbClr val="0000FF"/>
                </a:solidFill>
                <a:latin typeface="+mn-lt"/>
              </a:rPr>
              <a:t>L.M. Shao PHD thesis.</a:t>
            </a:r>
          </a:p>
          <a:p>
            <a:pPr>
              <a:defRPr/>
            </a:pP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S.H. M</a:t>
            </a:r>
            <a:r>
              <a:rPr lang="en-US" altLang="zh-CN" sz="16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ller, Phys. Plasmas 21, 042301 (2014) Fig. 6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7000" y="949325"/>
            <a:ext cx="25812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Small dithering is also observed in ASDEX Upgrade before the I-phase</a:t>
            </a:r>
            <a:endParaRPr lang="zh-CN" altLang="en-US" sz="1600" dirty="0">
              <a:latin typeface="+mn-lt"/>
              <a:ea typeface="+mn-ea"/>
            </a:endParaRPr>
          </a:p>
        </p:txBody>
      </p:sp>
      <p:pic>
        <p:nvPicPr>
          <p:cNvPr id="14350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708400"/>
            <a:ext cx="2649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 flipH="1">
            <a:off x="3468688" y="919163"/>
            <a:ext cx="36512" cy="4872037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269038" y="919163"/>
            <a:ext cx="36512" cy="4872037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688" y="5972175"/>
            <a:ext cx="40624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G.S. Xu, Nucl. Fusion 49, 092002 (2009) in JET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90600"/>
            <a:ext cx="4311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标题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Turbulence transports positive poloidal momentum (ion-dia) out, which enhances the edge mean-flow shear in </a:t>
            </a:r>
            <a:r>
              <a:rPr lang="en-US" altLang="zh-CN" sz="2800" i="1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L</a:t>
            </a:r>
            <a:r>
              <a:rPr lang="en-US" altLang="zh-CN" sz="280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 mode</a:t>
            </a:r>
            <a:endParaRPr lang="zh-CN" altLang="en-US" sz="2800">
              <a:solidFill>
                <a:srgbClr val="0000CC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graphicFrame>
        <p:nvGraphicFramePr>
          <p:cNvPr id="15365" name="Object 286"/>
          <p:cNvGraphicFramePr>
            <a:graphicFrameLocks noChangeAspect="1"/>
          </p:cNvGraphicFramePr>
          <p:nvPr/>
        </p:nvGraphicFramePr>
        <p:xfrm>
          <a:off x="4800600" y="1241425"/>
          <a:ext cx="332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9" name="Equation" r:id="rId4" imgW="1663700" imgH="279400" progId="Equation.DSMT4">
                  <p:embed/>
                </p:oleObj>
              </mc:Choice>
              <mc:Fallback>
                <p:oleObj name="Equation" r:id="rId4" imgW="1663700" imgH="279400" progId="Equation.DSMT4">
                  <p:embed/>
                  <p:pic>
                    <p:nvPicPr>
                      <p:cNvPr id="0" name="Object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41425"/>
                        <a:ext cx="3327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726238" y="990600"/>
            <a:ext cx="1511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Reynolds Stress</a:t>
            </a: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6800" y="4781550"/>
            <a:ext cx="396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Poloidal mean flow on the </a:t>
            </a:r>
            <a:r>
              <a:rPr lang="en-US" altLang="zh-CN" dirty="0" err="1">
                <a:latin typeface="+mn-lt"/>
                <a:ea typeface="+mn-ea"/>
              </a:rPr>
              <a:t>separatrix</a:t>
            </a:r>
            <a:r>
              <a:rPr lang="en-US" altLang="zh-CN" dirty="0">
                <a:latin typeface="+mn-lt"/>
                <a:ea typeface="+mn-ea"/>
              </a:rPr>
              <a:t> is determined by the boundary condition:</a:t>
            </a:r>
            <a:endParaRPr lang="zh-CN" altLang="en-US" dirty="0">
              <a:latin typeface="+mn-lt"/>
              <a:ea typeface="+mn-ea"/>
            </a:endParaRPr>
          </a:p>
        </p:txBody>
      </p:sp>
      <p:graphicFrame>
        <p:nvGraphicFramePr>
          <p:cNvPr id="15368" name="Object 287"/>
          <p:cNvGraphicFramePr>
            <a:graphicFrameLocks noChangeAspect="1"/>
          </p:cNvGraphicFramePr>
          <p:nvPr/>
        </p:nvGraphicFramePr>
        <p:xfrm>
          <a:off x="5292725" y="5427663"/>
          <a:ext cx="299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" name="Equation" r:id="rId6" imgW="1497950" imgH="444307" progId="Equation.DSMT4">
                  <p:embed/>
                </p:oleObj>
              </mc:Choice>
              <mc:Fallback>
                <p:oleObj name="Equation" r:id="rId6" imgW="1497950" imgH="444307" progId="Equation.DSMT4">
                  <p:embed/>
                  <p:pic>
                    <p:nvPicPr>
                      <p:cNvPr id="0" name="Object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27663"/>
                        <a:ext cx="2997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88"/>
          <p:cNvGraphicFramePr>
            <a:graphicFrameLocks noChangeAspect="1"/>
          </p:cNvGraphicFramePr>
          <p:nvPr/>
        </p:nvGraphicFramePr>
        <p:xfrm>
          <a:off x="8610600" y="24638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" name="Equation" r:id="rId8" imgW="241195" imgH="241195" progId="Equation.DSMT4">
                  <p:embed/>
                </p:oleObj>
              </mc:Choice>
              <mc:Fallback>
                <p:oleObj name="Equation" r:id="rId8" imgW="241195" imgH="241195" progId="Equation.DSMT4">
                  <p:embed/>
                  <p:pic>
                    <p:nvPicPr>
                      <p:cNvPr id="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4638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18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46638"/>
            <a:ext cx="19367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70100" y="5086350"/>
            <a:ext cx="228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Measured by a reciprocating Langmuir probe array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15372" name="Picture 299" descr="Fig6_VEVpdpat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454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8001000" y="2590800"/>
            <a:ext cx="457200" cy="228600"/>
          </a:xfrm>
          <a:prstGeom prst="rightArrow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dirty="0"/>
              <a:t>Turbulence-driven mean </a:t>
            </a:r>
            <a:r>
              <a:rPr lang="en-US" altLang="zh-CN" dirty="0" smtClean="0"/>
              <a:t>flow can enhance the edge mean-flow shear, thus trigger the L-H transition</a:t>
            </a:r>
            <a:endParaRPr lang="zh-CN" altLang="en-US" dirty="0"/>
          </a:p>
        </p:txBody>
      </p:sp>
      <p:pic>
        <p:nvPicPr>
          <p:cNvPr id="1638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73856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343400" y="1341438"/>
            <a:ext cx="424815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  <a:ea typeface="+mn-ea"/>
              </a:rPr>
              <a:t>Sometimes, we see the turbulence level, turbulent Reynolds stress, mean flow and mean flow shear increase prior to the L-H transition.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  <a:ea typeface="+mn-ea"/>
              </a:rPr>
              <a:t>How strong can the turbulence-driven mean flow influence the transition threshold? </a:t>
            </a:r>
            <a:r>
              <a:rPr lang="en-US" altLang="zh-CN" sz="2000" dirty="0" smtClean="0">
                <a:latin typeface="+mn-lt"/>
                <a:ea typeface="+mn-ea"/>
              </a:rPr>
              <a:t>We think it </a:t>
            </a:r>
            <a:r>
              <a:rPr lang="en-US" altLang="zh-CN" sz="2000" dirty="0">
                <a:latin typeface="+mn-lt"/>
                <a:ea typeface="+mn-ea"/>
              </a:rPr>
              <a:t>is </a:t>
            </a:r>
            <a:r>
              <a:rPr lang="en-US" altLang="zh-CN" sz="2000" dirty="0" smtClean="0">
                <a:latin typeface="+mn-lt"/>
                <a:ea typeface="+mn-ea"/>
              </a:rPr>
              <a:t>a </a:t>
            </a:r>
            <a:r>
              <a:rPr lang="en-US" altLang="zh-CN" sz="2000" dirty="0">
                <a:latin typeface="+mn-lt"/>
                <a:ea typeface="+mn-ea"/>
              </a:rPr>
              <a:t>problem of the </a:t>
            </a:r>
            <a:r>
              <a:rPr lang="en-US" altLang="zh-CN" sz="2000" dirty="0" smtClean="0">
                <a:latin typeface="+mn-lt"/>
                <a:ea typeface="+mn-ea"/>
              </a:rPr>
              <a:t>relative contribution to the total flow </a:t>
            </a:r>
            <a:r>
              <a:rPr lang="en-US" altLang="zh-CN" sz="2000" dirty="0">
                <a:latin typeface="+mn-lt"/>
                <a:ea typeface="+mn-ea"/>
              </a:rPr>
              <a:t>shear.</a:t>
            </a:r>
          </a:p>
        </p:txBody>
      </p:sp>
      <p:sp>
        <p:nvSpPr>
          <p:cNvPr id="5" name="矩形 4"/>
          <p:cNvSpPr/>
          <p:nvPr/>
        </p:nvSpPr>
        <p:spPr>
          <a:xfrm>
            <a:off x="3967163" y="4800600"/>
            <a:ext cx="52530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zh-CN" sz="1400" b="0" dirty="0">
                <a:solidFill>
                  <a:srgbClr val="0000FF"/>
                </a:solidFill>
                <a:latin typeface="+mn-lt"/>
              </a:rPr>
              <a:t>G.S. Xu, Nucl. Fusion 54, 103002 (2014)</a:t>
            </a:r>
            <a:r>
              <a:rPr lang="en-US" altLang="zh-CN" sz="1400" b="0" dirty="0">
                <a:solidFill>
                  <a:srgbClr val="0000FF"/>
                </a:solidFill>
              </a:rPr>
              <a:t> </a:t>
            </a:r>
            <a:r>
              <a:rPr lang="en-US" altLang="zh-CN" sz="1400" b="0" dirty="0">
                <a:solidFill>
                  <a:srgbClr val="FF0000"/>
                </a:solidFill>
              </a:rPr>
              <a:t>EAST probe</a:t>
            </a:r>
            <a:endParaRPr lang="it-IT" altLang="zh-CN" sz="1400" b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sz="1400" b="0" dirty="0">
                <a:solidFill>
                  <a:srgbClr val="0000FF"/>
                </a:solidFill>
                <a:latin typeface="+mn-lt"/>
              </a:rPr>
              <a:t>P. </a:t>
            </a:r>
            <a:r>
              <a:rPr lang="en-US" altLang="zh-CN" sz="1400" b="0" dirty="0" err="1">
                <a:solidFill>
                  <a:srgbClr val="0000FF"/>
                </a:solidFill>
                <a:latin typeface="+mn-lt"/>
              </a:rPr>
              <a:t>Manz</a:t>
            </a:r>
            <a:r>
              <a:rPr lang="en-US" altLang="zh-CN" sz="1400" b="0" dirty="0">
                <a:solidFill>
                  <a:srgbClr val="0000FF"/>
                </a:solidFill>
                <a:latin typeface="+mn-lt"/>
              </a:rPr>
              <a:t>, G.S. Xu, Phys. Plasmas 19, 072311 (2012) </a:t>
            </a:r>
            <a:r>
              <a:rPr lang="en-US" altLang="zh-CN" sz="1400" b="0" dirty="0">
                <a:solidFill>
                  <a:srgbClr val="FF0000"/>
                </a:solidFill>
                <a:latin typeface="+mn-lt"/>
              </a:rPr>
              <a:t>EAST probe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sz="1400" b="0" dirty="0">
                <a:solidFill>
                  <a:srgbClr val="0000FF"/>
                </a:solidFill>
                <a:latin typeface="+mn-lt"/>
              </a:rPr>
              <a:t>G.R. </a:t>
            </a:r>
            <a:r>
              <a:rPr lang="en-US" altLang="zh-CN" sz="1400" b="0" dirty="0" err="1">
                <a:solidFill>
                  <a:srgbClr val="0000FF"/>
                </a:solidFill>
                <a:latin typeface="+mn-lt"/>
              </a:rPr>
              <a:t>Tynan</a:t>
            </a:r>
            <a:r>
              <a:rPr lang="en-US" altLang="zh-CN" sz="1400" b="0" dirty="0">
                <a:solidFill>
                  <a:srgbClr val="0000FF"/>
                </a:solidFill>
                <a:latin typeface="+mn-lt"/>
              </a:rPr>
              <a:t> et al., </a:t>
            </a:r>
            <a:r>
              <a:rPr lang="it-IT" altLang="zh-CN" sz="1400" b="0" dirty="0">
                <a:solidFill>
                  <a:srgbClr val="0000FF"/>
                </a:solidFill>
                <a:latin typeface="+mn-lt"/>
              </a:rPr>
              <a:t>Nucl. Fusion </a:t>
            </a:r>
            <a:r>
              <a:rPr lang="en-US" altLang="zh-CN" sz="1400" b="0" dirty="0">
                <a:solidFill>
                  <a:srgbClr val="0000FF"/>
                </a:solidFill>
                <a:latin typeface="+mn-lt"/>
              </a:rPr>
              <a:t>53, 073053 (2013) </a:t>
            </a:r>
            <a:r>
              <a:rPr lang="en-US" altLang="zh-CN" sz="1400" b="0" dirty="0">
                <a:solidFill>
                  <a:srgbClr val="FF0000"/>
                </a:solidFill>
                <a:latin typeface="+mn-lt"/>
              </a:rPr>
              <a:t>DIII-D probe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nb-NO" altLang="zh-CN" sz="1400" b="0" dirty="0">
                <a:solidFill>
                  <a:srgbClr val="0000FF"/>
                </a:solidFill>
                <a:latin typeface="+mn-lt"/>
              </a:rPr>
              <a:t>Z. Yan et al., PRL 112, 125002 (2014) </a:t>
            </a:r>
            <a:r>
              <a:rPr lang="nb-NO" altLang="zh-CN" sz="1400" b="0" dirty="0">
                <a:solidFill>
                  <a:srgbClr val="FF0000"/>
                </a:solidFill>
                <a:latin typeface="+mn-lt"/>
              </a:rPr>
              <a:t>DIII-D BES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zh-CN" sz="1400" b="0" dirty="0">
                <a:solidFill>
                  <a:srgbClr val="0000FF"/>
                </a:solidFill>
                <a:latin typeface="+mn-lt"/>
              </a:rPr>
              <a:t>I. Cziegler et al., PPCF 56, 075013 (2014) </a:t>
            </a:r>
            <a:r>
              <a:rPr lang="fr-FR" altLang="zh-CN" sz="1400" b="0" dirty="0">
                <a:solidFill>
                  <a:srgbClr val="FF0000"/>
                </a:solidFill>
                <a:latin typeface="+mn-lt"/>
              </a:rPr>
              <a:t>C-Mod GPI</a:t>
            </a:r>
            <a:endParaRPr lang="zh-CN" altLang="en-US" sz="1400" b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7425" y="5986463"/>
            <a:ext cx="40671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G.S. Xu, Nucl. Fusion 54, 103002 (2014)</a:t>
            </a:r>
          </a:p>
        </p:txBody>
      </p:sp>
      <p:sp>
        <p:nvSpPr>
          <p:cNvPr id="17411" name="标题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ExB flow and flow shear change during the transition</a:t>
            </a:r>
            <a:endParaRPr lang="zh-CN" altLang="en-US" sz="3200">
              <a:solidFill>
                <a:srgbClr val="0000CC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17412" name="Picture 4" descr="C:\Users\ThinkPad User\Desktop\42160sh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31863"/>
            <a:ext cx="37782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733800" y="931863"/>
            <a:ext cx="5181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+mn-lt"/>
              </a:rPr>
              <a:t>Mean </a:t>
            </a:r>
            <a:r>
              <a:rPr lang="en-US" altLang="zh-CN" sz="1600" dirty="0" err="1">
                <a:latin typeface="+mn-lt"/>
              </a:rPr>
              <a:t>ExB</a:t>
            </a:r>
            <a:r>
              <a:rPr lang="en-US" altLang="zh-CN" sz="1600" dirty="0">
                <a:latin typeface="+mn-lt"/>
              </a:rPr>
              <a:t> flow near the </a:t>
            </a:r>
            <a:r>
              <a:rPr lang="en-US" altLang="zh-CN" sz="1600" dirty="0" err="1">
                <a:latin typeface="+mn-lt"/>
              </a:rPr>
              <a:t>separatrix</a:t>
            </a:r>
            <a:r>
              <a:rPr lang="en-US" altLang="zh-CN" sz="1600" dirty="0">
                <a:latin typeface="+mn-lt"/>
              </a:rPr>
              <a:t> changes towards ion-diamagnetic direction</a:t>
            </a:r>
            <a:r>
              <a:rPr lang="en-US" altLang="zh-CN" sz="1600" dirty="0" smtClean="0">
                <a:latin typeface="+mn-lt"/>
              </a:rPr>
              <a:t>, and flow </a:t>
            </a:r>
            <a:r>
              <a:rPr lang="en-US" altLang="zh-CN" sz="1600" dirty="0">
                <a:latin typeface="+mn-lt"/>
              </a:rPr>
              <a:t>shear increases at the same time of turbulence </a:t>
            </a:r>
            <a:r>
              <a:rPr lang="en-US" altLang="zh-CN" sz="1600" dirty="0" smtClean="0">
                <a:latin typeface="+mn-lt"/>
              </a:rPr>
              <a:t>suppression.</a:t>
            </a:r>
            <a:endParaRPr lang="en-US" altLang="zh-CN" sz="1600" dirty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latin typeface="+mn-lt"/>
              </a:rPr>
              <a:t>Since the </a:t>
            </a:r>
            <a:r>
              <a:rPr lang="en-US" altLang="zh-CN" sz="1600" dirty="0">
                <a:latin typeface="+mn-lt"/>
              </a:rPr>
              <a:t>turbulence-driven mean flow will disappear when the turbulence is </a:t>
            </a:r>
            <a:r>
              <a:rPr lang="en-US" altLang="zh-CN" sz="1600" dirty="0" smtClean="0">
                <a:latin typeface="+mn-lt"/>
              </a:rPr>
              <a:t>suppressed, and the pressure gradient increases near the </a:t>
            </a:r>
            <a:r>
              <a:rPr lang="en-US" altLang="zh-CN" sz="1600" dirty="0" err="1" smtClean="0">
                <a:latin typeface="+mn-lt"/>
              </a:rPr>
              <a:t>separatrix</a:t>
            </a:r>
            <a:r>
              <a:rPr lang="en-US" altLang="zh-CN" sz="1600" dirty="0" smtClean="0">
                <a:latin typeface="+mn-lt"/>
              </a:rPr>
              <a:t>. This </a:t>
            </a:r>
            <a:r>
              <a:rPr lang="en-US" altLang="zh-CN" sz="1600" dirty="0">
                <a:latin typeface="+mn-lt"/>
              </a:rPr>
              <a:t>may lead to the recovery of the turbulence </a:t>
            </a:r>
            <a:r>
              <a:rPr lang="en-US" altLang="zh-CN" sz="1600" dirty="0" smtClean="0">
                <a:latin typeface="+mn-lt"/>
              </a:rPr>
              <a:t>level and the formation </a:t>
            </a:r>
            <a:r>
              <a:rPr lang="en-US" altLang="zh-CN" sz="1600" dirty="0">
                <a:latin typeface="+mn-lt"/>
              </a:rPr>
              <a:t>of </a:t>
            </a:r>
            <a:r>
              <a:rPr lang="en-US" altLang="zh-CN" sz="1600" dirty="0" smtClean="0">
                <a:latin typeface="+mn-lt"/>
              </a:rPr>
              <a:t>the Limit-Cycle </a:t>
            </a:r>
            <a:r>
              <a:rPr lang="en-US" altLang="zh-CN" sz="1600" dirty="0">
                <a:latin typeface="+mn-lt"/>
              </a:rPr>
              <a:t>Oscillation </a:t>
            </a:r>
            <a:r>
              <a:rPr lang="en-US" altLang="zh-CN" sz="1600" dirty="0" smtClean="0">
                <a:latin typeface="+mn-lt"/>
              </a:rPr>
              <a:t>(LCOs).</a:t>
            </a:r>
            <a:endParaRPr lang="en-US" altLang="zh-CN" sz="1600" dirty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latin typeface="+mn-lt"/>
              </a:rPr>
              <a:t>Since the turbulence is suppressed, the </a:t>
            </a:r>
            <a:r>
              <a:rPr lang="en-US" altLang="zh-CN" sz="1600" dirty="0">
                <a:latin typeface="+mn-lt"/>
              </a:rPr>
              <a:t>diamagnetic mean </a:t>
            </a:r>
            <a:r>
              <a:rPr lang="en-US" altLang="zh-CN" sz="1600" dirty="0" smtClean="0">
                <a:latin typeface="+mn-lt"/>
              </a:rPr>
              <a:t>flow </a:t>
            </a:r>
            <a:r>
              <a:rPr lang="en-US" altLang="zh-CN" sz="1600" dirty="0">
                <a:latin typeface="+mn-lt"/>
              </a:rPr>
              <a:t>b</a:t>
            </a:r>
            <a:r>
              <a:rPr lang="en-US" altLang="zh-CN" sz="1600" dirty="0" smtClean="0">
                <a:latin typeface="+mn-lt"/>
              </a:rPr>
              <a:t>uilds up, and finally locks </a:t>
            </a:r>
            <a:r>
              <a:rPr lang="en-US" altLang="zh-CN" sz="1600" dirty="0">
                <a:latin typeface="+mn-lt"/>
              </a:rPr>
              <a:t>in the </a:t>
            </a:r>
            <a:r>
              <a:rPr lang="en-US" altLang="zh-CN" sz="1600" i="1" dirty="0">
                <a:latin typeface="+mn-lt"/>
              </a:rPr>
              <a:t>H</a:t>
            </a:r>
            <a:r>
              <a:rPr lang="en-US" altLang="zh-CN" sz="1600" dirty="0">
                <a:latin typeface="+mn-lt"/>
              </a:rPr>
              <a:t> mode.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+mn-lt"/>
              </a:rPr>
              <a:t>If the diamagnetic mean flow cannot immediately take over (pressure gradient </a:t>
            </a:r>
            <a:r>
              <a:rPr lang="en-US" altLang="zh-CN" sz="1600" dirty="0" smtClean="0">
                <a:latin typeface="+mn-lt"/>
              </a:rPr>
              <a:t>increase is very slow </a:t>
            </a:r>
            <a:r>
              <a:rPr lang="en-US" altLang="zh-CN" sz="1600" dirty="0">
                <a:latin typeface="+mn-lt"/>
              </a:rPr>
              <a:t>in </a:t>
            </a:r>
            <a:r>
              <a:rPr lang="en-US" altLang="zh-CN" sz="1600" dirty="0" smtClean="0">
                <a:latin typeface="+mn-lt"/>
              </a:rPr>
              <a:t>marginal </a:t>
            </a:r>
            <a:r>
              <a:rPr lang="en-US" altLang="zh-CN" sz="1600" dirty="0">
                <a:latin typeface="+mn-lt"/>
              </a:rPr>
              <a:t>power case), </a:t>
            </a:r>
            <a:r>
              <a:rPr lang="en-US" altLang="zh-CN" sz="1600" dirty="0" smtClean="0">
                <a:latin typeface="+mn-lt"/>
              </a:rPr>
              <a:t>a </a:t>
            </a:r>
            <a:r>
              <a:rPr lang="en-US" altLang="zh-CN" sz="1600" dirty="0" smtClean="0"/>
              <a:t>LCO </a:t>
            </a:r>
            <a:r>
              <a:rPr lang="en-US" altLang="zh-CN" sz="1600" dirty="0" smtClean="0">
                <a:latin typeface="+mn-lt"/>
              </a:rPr>
              <a:t>will </a:t>
            </a:r>
            <a:r>
              <a:rPr lang="en-US" altLang="zh-CN" sz="1600" dirty="0">
                <a:latin typeface="+mn-lt"/>
              </a:rPr>
              <a:t>appear.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85050" y="4953000"/>
            <a:ext cx="1731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rgbClr val="0000FF"/>
                </a:solidFill>
                <a:latin typeface="+mn-lt"/>
                <a:ea typeface="+mn-ea"/>
              </a:rPr>
              <a:t>3</a:t>
            </a:r>
            <a:r>
              <a:rPr lang="en-US" altLang="zh-CN" b="0" dirty="0">
                <a:solidFill>
                  <a:srgbClr val="0000FF"/>
                </a:solidFill>
                <a:latin typeface="+mn-lt"/>
                <a:ea typeface="+mn-ea"/>
                <a:sym typeface="Symbol" panose="05050102010706020507" pitchFamily="18" charset="2"/>
              </a:rPr>
              <a:t></a:t>
            </a:r>
            <a:r>
              <a:rPr lang="en-US" altLang="zh-CN" b="0" dirty="0">
                <a:solidFill>
                  <a:srgbClr val="0000FF"/>
                </a:solidFill>
                <a:latin typeface="+mn-lt"/>
                <a:ea typeface="+mn-ea"/>
              </a:rPr>
              <a:t>4 probe array in EAST</a:t>
            </a:r>
            <a:endParaRPr lang="zh-CN" altLang="en-US" b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40" y="4704200"/>
            <a:ext cx="1698773" cy="134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Understanding the Limit-Cycle Oscillations in I-phase</a:t>
            </a:r>
            <a:endParaRPr lang="zh-CN" altLang="en-US" sz="3200">
              <a:solidFill>
                <a:srgbClr val="0000CC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2971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76701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5181600" y="5638800"/>
            <a:ext cx="396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A.H. Nielsen, G.S. Xu, Phys. Lett. A 379, 3097 (2015)</a:t>
            </a:r>
          </a:p>
          <a:p>
            <a:r>
              <a:rPr lang="fr-FR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J. Juul Rasmussen, PPCF 58, 014031 (2015)</a:t>
            </a:r>
          </a:p>
          <a:p>
            <a:r>
              <a:rPr lang="en-US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B. Li, Phys. Plasmas 22, 112304 (2015)</a:t>
            </a:r>
            <a:endParaRPr lang="zh-CN" altLang="en-US" sz="1400" b="0">
              <a:solidFill>
                <a:srgbClr val="0000FF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1363" y="930275"/>
            <a:ext cx="2451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</a:rPr>
              <a:t>HESEL code modeling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09600" y="587375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G.S. Xu, </a:t>
            </a:r>
            <a:r>
              <a:rPr lang="it-IT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Nucl. Fusion 54, 013007 (2014)</a:t>
            </a:r>
          </a:p>
          <a:p>
            <a:r>
              <a:rPr lang="pt-BR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L.M. Shao, G.S. Xu, </a:t>
            </a:r>
            <a:r>
              <a:rPr lang="fr-FR" altLang="zh-CN" sz="1400" b="0">
                <a:solidFill>
                  <a:srgbClr val="0000F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PPCF 55, 105006 (2013)</a:t>
            </a:r>
            <a:endParaRPr lang="zh-CN" altLang="en-US" sz="1400" b="0">
              <a:solidFill>
                <a:srgbClr val="0000FF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" y="930275"/>
            <a:ext cx="29352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+mn-ea"/>
              </a:rPr>
              <a:t>GPI measurement in EAST</a:t>
            </a:r>
            <a:endParaRPr lang="zh-CN" altLang="en-US" sz="2000" dirty="0">
              <a:latin typeface="+mn-lt"/>
              <a:ea typeface="+mn-ea"/>
            </a:endParaRPr>
          </a:p>
        </p:txBody>
      </p:sp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840288"/>
            <a:ext cx="252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09888" y="4679950"/>
            <a:ext cx="2787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generalized </a:t>
            </a:r>
            <a:r>
              <a:rPr lang="en-GB" dirty="0" err="1">
                <a:latin typeface="+mn-lt"/>
              </a:rPr>
              <a:t>vorticity</a:t>
            </a: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– from polarization current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221288"/>
            <a:ext cx="55260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+mn-lt"/>
              </a:rPr>
              <a:t>This term is essential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for setting up and sustaining the “mean flow”, which locks in the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5344" y="3238257"/>
            <a:ext cx="31242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altLang="zh-CN" sz="1600" dirty="0">
                <a:latin typeface="+mn-lt"/>
                <a:ea typeface="+mn-ea"/>
              </a:rPr>
              <a:t>Successfully reproduce the L-I-H transition and back transition using a </a:t>
            </a:r>
            <a:r>
              <a:rPr lang="en-US" altLang="zh-CN" sz="1600" dirty="0" smtClean="0">
                <a:latin typeface="+mn-lt"/>
                <a:ea typeface="+mn-ea"/>
              </a:rPr>
              <a:t>4-field </a:t>
            </a:r>
            <a:r>
              <a:rPr lang="en-US" altLang="zh-CN" sz="1600" dirty="0">
                <a:latin typeface="+mn-lt"/>
                <a:ea typeface="+mn-ea"/>
              </a:rPr>
              <a:t>2D </a:t>
            </a:r>
            <a:r>
              <a:rPr lang="en-US" altLang="zh-CN" sz="1600" dirty="0" smtClean="0">
                <a:latin typeface="+mn-lt"/>
                <a:ea typeface="+mn-ea"/>
              </a:rPr>
              <a:t>drift-MHD </a:t>
            </a:r>
            <a:r>
              <a:rPr lang="en-US" altLang="zh-CN" sz="1600" dirty="0">
                <a:latin typeface="+mn-lt"/>
                <a:ea typeface="+mn-ea"/>
              </a:rPr>
              <a:t>code.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sz="1600" dirty="0">
                <a:latin typeface="+mn-lt"/>
                <a:ea typeface="+mn-ea"/>
              </a:rPr>
              <a:t>Recovers the transition power threshold as well as the decrease in power threshold switching from single to double null configuration observed in the EAST experiments.</a:t>
            </a:r>
            <a:endParaRPr lang="zh-CN" altLang="en-US" sz="1600" dirty="0">
              <a:latin typeface="+mn-lt"/>
              <a:ea typeface="+mn-ea"/>
            </a:endParaRPr>
          </a:p>
        </p:txBody>
      </p:sp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949325"/>
            <a:ext cx="32527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6702" r="13602" b="10057"/>
          <a:stretch>
            <a:fillRect/>
          </a:stretch>
        </p:blipFill>
        <p:spPr bwMode="auto">
          <a:xfrm>
            <a:off x="5915025" y="1041400"/>
            <a:ext cx="15414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33600" y="4737101"/>
            <a:ext cx="776288" cy="541338"/>
          </a:xfrm>
          <a:prstGeom prst="rect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1916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zh-CN" sz="3200" dirty="0" smtClean="0">
                <a:latin typeface="+mj-lt"/>
              </a:rPr>
              <a:t>How does flow shear suppresses the turbulence?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3200" dirty="0">
                <a:latin typeface="+mj-lt"/>
              </a:rPr>
              <a:t>Physics behind the “</a:t>
            </a:r>
            <a:r>
              <a:rPr lang="en-US" altLang="zh-CN" sz="3200" dirty="0" smtClean="0">
                <a:latin typeface="+mj-lt"/>
              </a:rPr>
              <a:t>Waltz’s </a:t>
            </a:r>
            <a:r>
              <a:rPr lang="en-US" altLang="zh-CN" sz="3200" dirty="0">
                <a:latin typeface="+mj-lt"/>
              </a:rPr>
              <a:t>quench rule</a:t>
            </a:r>
            <a:r>
              <a:rPr lang="en-US" altLang="zh-CN" sz="3200" dirty="0" smtClean="0">
                <a:latin typeface="+mj-lt"/>
              </a:rPr>
              <a:t>” </a:t>
            </a:r>
            <a:r>
              <a:rPr lang="en-US" altLang="zh-CN" sz="3200" dirty="0" smtClean="0">
                <a:latin typeface="+mj-lt"/>
                <a:sym typeface="Symbol"/>
              </a:rPr>
              <a:t></a:t>
            </a:r>
            <a:r>
              <a:rPr lang="en-US" altLang="zh-CN" sz="3200" baseline="-25000" dirty="0" smtClean="0">
                <a:latin typeface="+mj-lt"/>
                <a:sym typeface="Symbol"/>
              </a:rPr>
              <a:t>EB</a:t>
            </a:r>
            <a:r>
              <a:rPr lang="en-US" altLang="zh-CN" sz="3200" dirty="0" smtClean="0">
                <a:latin typeface="+mj-lt"/>
                <a:sym typeface="Symbol"/>
              </a:rPr>
              <a:t> &gt; </a:t>
            </a:r>
            <a:r>
              <a:rPr lang="en-US" altLang="zh-CN" sz="3200" baseline="-25000" dirty="0" err="1" smtClean="0">
                <a:latin typeface="+mj-lt"/>
                <a:sym typeface="Symbol"/>
              </a:rPr>
              <a:t>lin,max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287338" y="25257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k</a:t>
            </a:r>
            <a:r>
              <a:rPr lang="en-US" altLang="zh-CN" baseline="-25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 spectral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shift and 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tilt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of 2D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eddy structure due to breaking down of the ballooning symmetry 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in a torus by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the flow shear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scatter turbulence energy to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the high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k</a:t>
            </a:r>
            <a:r>
              <a:rPr lang="en-US" altLang="zh-CN" baseline="-25000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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region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460" name="Object 96"/>
          <p:cNvGraphicFramePr>
            <a:graphicFrameLocks noChangeAspect="1"/>
          </p:cNvGraphicFramePr>
          <p:nvPr/>
        </p:nvGraphicFramePr>
        <p:xfrm>
          <a:off x="3657600" y="3195638"/>
          <a:ext cx="51165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Equation" r:id="rId3" imgW="3009900" imgH="279400" progId="Equation.DSMT4">
                  <p:embed/>
                </p:oleObj>
              </mc:Choice>
              <mc:Fallback>
                <p:oleObj name="Equation" r:id="rId3" imgW="3009900" imgH="2794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95638"/>
                        <a:ext cx="51165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93688" y="5943600"/>
            <a:ext cx="487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altLang="zh-CN" sz="1600" b="0" dirty="0">
                <a:solidFill>
                  <a:srgbClr val="0000FF"/>
                </a:solidFill>
                <a:latin typeface="+mn-lt"/>
              </a:rPr>
              <a:t>G.M. Staebler, Phys. Rev. Lett. 110, 055003 (2013)</a:t>
            </a:r>
            <a:endParaRPr lang="fr-FR" altLang="zh-CN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946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195638"/>
            <a:ext cx="300831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88" y="990600"/>
            <a:ext cx="89519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n-lt"/>
              </a:rPr>
              <a:t>Turbulence suppression in experiments </a:t>
            </a:r>
            <a:r>
              <a:rPr lang="en-US" altLang="zh-CN" dirty="0" smtClean="0">
                <a:latin typeface="+mn-lt"/>
              </a:rPr>
              <a:t>usually occurs </a:t>
            </a:r>
            <a:r>
              <a:rPr lang="en-US" altLang="zh-CN" dirty="0">
                <a:latin typeface="+mn-lt"/>
              </a:rPr>
              <a:t>very fast (typically ~ 100 </a:t>
            </a:r>
            <a:r>
              <a:rPr lang="en-US" altLang="zh-CN" dirty="0">
                <a:latin typeface="+mn-lt"/>
                <a:sym typeface="Symbol"/>
              </a:rPr>
              <a:t>s</a:t>
            </a:r>
            <a:r>
              <a:rPr lang="en-US" altLang="zh-CN" dirty="0">
                <a:latin typeface="+mn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Shear decorrelation of </a:t>
            </a:r>
            <a:r>
              <a:rPr lang="en-US" altLang="zh-CN" dirty="0" err="1">
                <a:latin typeface="+mn-lt"/>
                <a:ea typeface="+mn-ea"/>
              </a:rPr>
              <a:t>Shaing</a:t>
            </a:r>
            <a:r>
              <a:rPr lang="en-US" altLang="zh-CN" dirty="0">
                <a:latin typeface="+mn-lt"/>
                <a:ea typeface="+mn-ea"/>
              </a:rPr>
              <a:t> or </a:t>
            </a:r>
            <a:r>
              <a:rPr lang="en-US" altLang="zh-CN" dirty="0" err="1">
                <a:latin typeface="+mn-lt"/>
                <a:ea typeface="+mn-ea"/>
              </a:rPr>
              <a:t>Biglari</a:t>
            </a:r>
            <a:r>
              <a:rPr lang="en-US" altLang="zh-CN" dirty="0">
                <a:latin typeface="+mn-lt"/>
                <a:ea typeface="+mn-ea"/>
              </a:rPr>
              <a:t>                             needs a significant increase </a:t>
            </a:r>
            <a:r>
              <a:rPr lang="en-US" altLang="zh-CN" dirty="0" smtClean="0">
                <a:latin typeface="+mn-lt"/>
                <a:ea typeface="+mn-ea"/>
              </a:rPr>
              <a:t>of </a:t>
            </a:r>
            <a:r>
              <a:rPr lang="en-US" altLang="zh-CN" dirty="0">
                <a:latin typeface="+mn-lt"/>
                <a:ea typeface="+mn-ea"/>
              </a:rPr>
              <a:t>the mean flow shear in a very short time scale to suppress the turbulence at the transition.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However, mean flow change prior to the transition is usually small 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sym typeface="Symbol"/>
              </a:rPr>
              <a:t> causality problem?</a:t>
            </a:r>
            <a:endParaRPr lang="en-US" altLang="zh-CN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35088"/>
            <a:ext cx="129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546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6775" y="37338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Model reproduces the fast L-H transition and LCOs in I-phase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6775" y="5740400"/>
            <a:ext cx="30829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PPCF 57, 014025 (2015)</a:t>
            </a:r>
          </a:p>
          <a:p>
            <a:pPr>
              <a:defRPr/>
            </a:pP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Nucl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. Fusion 55, 073008 (2015)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9468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448175"/>
            <a:ext cx="3143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work\2014\shearflow\paper\20141119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90600"/>
            <a:ext cx="3511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First direct observation of L-H transition mediated by turbulence k</a:t>
            </a:r>
            <a:r>
              <a:rPr lang="en-US" altLang="zh-CN" sz="3200" baseline="-25000" dirty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r</a:t>
            </a:r>
            <a:r>
              <a:rPr lang="en-US" altLang="zh-CN" sz="3200" dirty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 spectral shift and eddy tilting in EAST</a:t>
            </a:r>
            <a:endParaRPr lang="zh-CN" altLang="en-US" sz="3200" dirty="0">
              <a:solidFill>
                <a:srgbClr val="0000CC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66825"/>
            <a:ext cx="2249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96013" y="5946775"/>
            <a:ext cx="2844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altLang="zh-CN" sz="1600" b="0" dirty="0">
                <a:solidFill>
                  <a:srgbClr val="0000FF"/>
                </a:solidFill>
                <a:latin typeface="+mn-lt"/>
              </a:rPr>
              <a:t>G.S. Xu, PRL 116, 095002 (2016)</a:t>
            </a:r>
            <a:endParaRPr lang="fr-FR" altLang="zh-CN" sz="16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66825"/>
            <a:ext cx="187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6125" y="919163"/>
            <a:ext cx="3586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Reciprocating Langmuir probe array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20488" name="Picture 3" descr="D:\work\2014\shearflow\paper\20141119\Fig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9588"/>
            <a:ext cx="35147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8525" y="4876800"/>
            <a:ext cx="1895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Eddy tilt increase as approaching the L-H transition.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8525" y="3124200"/>
            <a:ext cx="18954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Shift accelerates at the transition, accompanied by turbulence suppression. 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Calibri" pitchFamily="34" charset="0"/>
                <a:ea typeface="华文中宋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Introduction of the “L-H transition”</a:t>
            </a:r>
            <a:endParaRPr lang="zh-CN" altLang="en-US" dirty="0" smtClean="0"/>
          </a:p>
        </p:txBody>
      </p:sp>
      <p:pic>
        <p:nvPicPr>
          <p:cNvPr id="4" name="Picture 13" descr="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14400"/>
            <a:ext cx="3009272" cy="54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269163" y="4090394"/>
            <a:ext cx="587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6513513" y="2969619"/>
            <a:ext cx="317500" cy="1782762"/>
          </a:xfrm>
          <a:custGeom>
            <a:avLst/>
            <a:gdLst>
              <a:gd name="T0" fmla="*/ 0 w 539"/>
              <a:gd name="T1" fmla="*/ 0 h 1754"/>
              <a:gd name="T2" fmla="*/ 194 w 539"/>
              <a:gd name="T3" fmla="*/ 204 h 1754"/>
              <a:gd name="T4" fmla="*/ 330 w 539"/>
              <a:gd name="T5" fmla="*/ 633 h 1754"/>
              <a:gd name="T6" fmla="*/ 424 w 539"/>
              <a:gd name="T7" fmla="*/ 1178 h 1754"/>
              <a:gd name="T8" fmla="*/ 477 w 539"/>
              <a:gd name="T9" fmla="*/ 1654 h 1754"/>
              <a:gd name="T10" fmla="*/ 461 w 539"/>
              <a:gd name="T11" fmla="*/ 1738 h 1754"/>
              <a:gd name="T12" fmla="*/ 11 w 539"/>
              <a:gd name="T13" fmla="*/ 1749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1754">
                <a:moveTo>
                  <a:pt x="0" y="0"/>
                </a:moveTo>
                <a:cubicBezTo>
                  <a:pt x="69" y="49"/>
                  <a:pt x="139" y="98"/>
                  <a:pt x="194" y="204"/>
                </a:cubicBezTo>
                <a:cubicBezTo>
                  <a:pt x="249" y="310"/>
                  <a:pt x="292" y="471"/>
                  <a:pt x="330" y="633"/>
                </a:cubicBezTo>
                <a:cubicBezTo>
                  <a:pt x="368" y="795"/>
                  <a:pt x="400" y="1008"/>
                  <a:pt x="424" y="1178"/>
                </a:cubicBezTo>
                <a:cubicBezTo>
                  <a:pt x="448" y="1348"/>
                  <a:pt x="471" y="1561"/>
                  <a:pt x="477" y="1654"/>
                </a:cubicBezTo>
                <a:cubicBezTo>
                  <a:pt x="483" y="1747"/>
                  <a:pt x="539" y="1722"/>
                  <a:pt x="461" y="1738"/>
                </a:cubicBezTo>
                <a:cubicBezTo>
                  <a:pt x="383" y="1754"/>
                  <a:pt x="105" y="1747"/>
                  <a:pt x="11" y="1749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43313" y="2115544"/>
            <a:ext cx="3154362" cy="2662237"/>
            <a:chOff x="2430" y="856"/>
            <a:chExt cx="1987" cy="167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30" y="856"/>
              <a:ext cx="1987" cy="1677"/>
            </a:xfrm>
            <a:custGeom>
              <a:avLst/>
              <a:gdLst>
                <a:gd name="T0" fmla="*/ 0 w 1536"/>
                <a:gd name="T1" fmla="*/ 0 h 1296"/>
                <a:gd name="T2" fmla="*/ 0 w 1536"/>
                <a:gd name="T3" fmla="*/ 1296 h 1296"/>
                <a:gd name="T4" fmla="*/ 1536 w 1536"/>
                <a:gd name="T5" fmla="*/ 1296 h 1296"/>
                <a:gd name="T6" fmla="*/ 1488 w 1536"/>
                <a:gd name="T7" fmla="*/ 912 h 1296"/>
                <a:gd name="T8" fmla="*/ 1392 w 1536"/>
                <a:gd name="T9" fmla="*/ 672 h 1296"/>
                <a:gd name="T10" fmla="*/ 1200 w 1536"/>
                <a:gd name="T11" fmla="*/ 528 h 1296"/>
                <a:gd name="T12" fmla="*/ 960 w 1536"/>
                <a:gd name="T13" fmla="*/ 384 h 1296"/>
                <a:gd name="T14" fmla="*/ 768 w 1536"/>
                <a:gd name="T15" fmla="*/ 288 h 1296"/>
                <a:gd name="T16" fmla="*/ 432 w 1536"/>
                <a:gd name="T17" fmla="*/ 144 h 1296"/>
                <a:gd name="T18" fmla="*/ 0 w 1536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6" h="1296">
                  <a:moveTo>
                    <a:pt x="0" y="0"/>
                  </a:moveTo>
                  <a:lnTo>
                    <a:pt x="0" y="1296"/>
                  </a:lnTo>
                  <a:lnTo>
                    <a:pt x="1536" y="1296"/>
                  </a:lnTo>
                  <a:lnTo>
                    <a:pt x="1488" y="912"/>
                  </a:lnTo>
                  <a:lnTo>
                    <a:pt x="1392" y="672"/>
                  </a:lnTo>
                  <a:lnTo>
                    <a:pt x="1200" y="528"/>
                  </a:lnTo>
                  <a:lnTo>
                    <a:pt x="960" y="384"/>
                  </a:lnTo>
                  <a:lnTo>
                    <a:pt x="768" y="288"/>
                  </a:lnTo>
                  <a:lnTo>
                    <a:pt x="43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50999"/>
              </a:srgbClr>
            </a:solidFill>
            <a:ln w="190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455" y="882"/>
              <a:ext cx="1954" cy="1630"/>
            </a:xfrm>
            <a:custGeom>
              <a:avLst/>
              <a:gdLst>
                <a:gd name="T0" fmla="*/ 0 w 2029"/>
                <a:gd name="T1" fmla="*/ 0 h 1691"/>
                <a:gd name="T2" fmla="*/ 534 w 2029"/>
                <a:gd name="T3" fmla="*/ 161 h 1691"/>
                <a:gd name="T4" fmla="*/ 1159 w 2029"/>
                <a:gd name="T5" fmla="*/ 414 h 1691"/>
                <a:gd name="T6" fmla="*/ 1700 w 2029"/>
                <a:gd name="T7" fmla="*/ 744 h 1691"/>
                <a:gd name="T8" fmla="*/ 1932 w 2029"/>
                <a:gd name="T9" fmla="*/ 1025 h 1691"/>
                <a:gd name="T10" fmla="*/ 2009 w 2029"/>
                <a:gd name="T11" fmla="*/ 1401 h 1691"/>
                <a:gd name="T12" fmla="*/ 2029 w 2029"/>
                <a:gd name="T13" fmla="*/ 1691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9" h="1691">
                  <a:moveTo>
                    <a:pt x="0" y="0"/>
                  </a:moveTo>
                  <a:cubicBezTo>
                    <a:pt x="90" y="27"/>
                    <a:pt x="341" y="92"/>
                    <a:pt x="534" y="161"/>
                  </a:cubicBezTo>
                  <a:cubicBezTo>
                    <a:pt x="727" y="230"/>
                    <a:pt x="965" y="317"/>
                    <a:pt x="1159" y="414"/>
                  </a:cubicBezTo>
                  <a:cubicBezTo>
                    <a:pt x="1353" y="511"/>
                    <a:pt x="1571" y="642"/>
                    <a:pt x="1700" y="744"/>
                  </a:cubicBezTo>
                  <a:cubicBezTo>
                    <a:pt x="1829" y="846"/>
                    <a:pt x="1881" y="916"/>
                    <a:pt x="1932" y="1025"/>
                  </a:cubicBezTo>
                  <a:cubicBezTo>
                    <a:pt x="1983" y="1134"/>
                    <a:pt x="1993" y="1290"/>
                    <a:pt x="2009" y="1401"/>
                  </a:cubicBezTo>
                  <a:cubicBezTo>
                    <a:pt x="2025" y="1512"/>
                    <a:pt x="2025" y="1631"/>
                    <a:pt x="2029" y="1691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130" y="1399"/>
              <a:ext cx="7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H-Mode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617913" y="2936281"/>
            <a:ext cx="3179762" cy="1841500"/>
            <a:chOff x="1907" y="1263"/>
            <a:chExt cx="1549" cy="897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20" y="1296"/>
              <a:ext cx="1536" cy="864"/>
            </a:xfrm>
            <a:custGeom>
              <a:avLst/>
              <a:gdLst>
                <a:gd name="T0" fmla="*/ 0 w 1536"/>
                <a:gd name="T1" fmla="*/ 0 h 864"/>
                <a:gd name="T2" fmla="*/ 0 w 1536"/>
                <a:gd name="T3" fmla="*/ 864 h 864"/>
                <a:gd name="T4" fmla="*/ 1536 w 1536"/>
                <a:gd name="T5" fmla="*/ 864 h 864"/>
                <a:gd name="T6" fmla="*/ 1392 w 1536"/>
                <a:gd name="T7" fmla="*/ 727 h 864"/>
                <a:gd name="T8" fmla="*/ 1275 w 1536"/>
                <a:gd name="T9" fmla="*/ 617 h 864"/>
                <a:gd name="T10" fmla="*/ 1083 w 1536"/>
                <a:gd name="T11" fmla="*/ 466 h 864"/>
                <a:gd name="T12" fmla="*/ 919 w 1536"/>
                <a:gd name="T13" fmla="*/ 357 h 864"/>
                <a:gd name="T14" fmla="*/ 658 w 1536"/>
                <a:gd name="T15" fmla="*/ 219 h 864"/>
                <a:gd name="T16" fmla="*/ 391 w 1536"/>
                <a:gd name="T17" fmla="*/ 103 h 864"/>
                <a:gd name="T18" fmla="*/ 0 w 1536"/>
                <a:gd name="T1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6" h="864">
                  <a:moveTo>
                    <a:pt x="0" y="0"/>
                  </a:moveTo>
                  <a:lnTo>
                    <a:pt x="0" y="864"/>
                  </a:lnTo>
                  <a:lnTo>
                    <a:pt x="1536" y="864"/>
                  </a:lnTo>
                  <a:lnTo>
                    <a:pt x="1392" y="727"/>
                  </a:lnTo>
                  <a:lnTo>
                    <a:pt x="1275" y="617"/>
                  </a:lnTo>
                  <a:lnTo>
                    <a:pt x="1083" y="466"/>
                  </a:lnTo>
                  <a:lnTo>
                    <a:pt x="919" y="357"/>
                  </a:lnTo>
                  <a:lnTo>
                    <a:pt x="658" y="219"/>
                  </a:lnTo>
                  <a:lnTo>
                    <a:pt x="391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50999"/>
              </a:srgbClr>
            </a:solidFill>
            <a:ln w="190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907" y="1263"/>
              <a:ext cx="1538" cy="894"/>
            </a:xfrm>
            <a:custGeom>
              <a:avLst/>
              <a:gdLst>
                <a:gd name="T0" fmla="*/ 2072 w 2072"/>
                <a:gd name="T1" fmla="*/ 1184 h 1184"/>
                <a:gd name="T2" fmla="*/ 1544 w 2072"/>
                <a:gd name="T3" fmla="*/ 704 h 1184"/>
                <a:gd name="T4" fmla="*/ 872 w 2072"/>
                <a:gd name="T5" fmla="*/ 320 h 1184"/>
                <a:gd name="T6" fmla="*/ 200 w 2072"/>
                <a:gd name="T7" fmla="*/ 80 h 1184"/>
                <a:gd name="T8" fmla="*/ 8 w 2072"/>
                <a:gd name="T9" fmla="*/ 32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2" h="1184">
                  <a:moveTo>
                    <a:pt x="2072" y="1184"/>
                  </a:moveTo>
                  <a:cubicBezTo>
                    <a:pt x="1908" y="1016"/>
                    <a:pt x="1744" y="848"/>
                    <a:pt x="1544" y="704"/>
                  </a:cubicBezTo>
                  <a:cubicBezTo>
                    <a:pt x="1344" y="560"/>
                    <a:pt x="1096" y="424"/>
                    <a:pt x="872" y="320"/>
                  </a:cubicBezTo>
                  <a:cubicBezTo>
                    <a:pt x="648" y="216"/>
                    <a:pt x="344" y="128"/>
                    <a:pt x="200" y="80"/>
                  </a:cubicBezTo>
                  <a:cubicBezTo>
                    <a:pt x="56" y="32"/>
                    <a:pt x="0" y="0"/>
                    <a:pt x="8" y="32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150" y="1559"/>
              <a:ext cx="55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20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L-Mode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559175" y="1747244"/>
            <a:ext cx="3695700" cy="3478807"/>
            <a:chOff x="1872" y="672"/>
            <a:chExt cx="1800" cy="1694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915" y="2144"/>
              <a:ext cx="17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921" y="727"/>
              <a:ext cx="1" cy="14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709" y="2186"/>
              <a:ext cx="3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CC"/>
                </a:buClr>
              </a:pPr>
              <a:r>
                <a:rPr kumimoji="0" lang="en-GB" b="1">
                  <a:solidFill>
                    <a:schemeClr val="tx1"/>
                  </a:solidFill>
                  <a:latin typeface="Century Gothic" panose="020B0502020202020204" pitchFamily="34" charset="0"/>
                  <a:cs typeface="Arial" pitchFamily="34" charset="0"/>
                </a:rPr>
                <a:t>r/a</a:t>
              </a:r>
              <a:endParaRPr kumimoji="0" lang="en-US" altLang="zh-CN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975" y="672"/>
              <a:ext cx="160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CC"/>
                </a:buClr>
              </a:pPr>
              <a:r>
                <a:rPr kumimoji="0" lang="en-GB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itchFamily="34" charset="0"/>
                </a:rPr>
                <a:t>Plasma pressure</a:t>
              </a:r>
              <a:endParaRPr kumimoji="0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121"/>
              <a:ext cx="18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CC"/>
                </a:buClr>
              </a:pPr>
              <a:r>
                <a:rPr kumimoji="0"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itchFamily="34" charset="0"/>
                </a:rPr>
                <a:t>0                                         1</a:t>
              </a:r>
              <a:endParaRPr kumimoji="0"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491288" y="3377606"/>
            <a:ext cx="2485147" cy="1377950"/>
            <a:chOff x="4224" y="1651"/>
            <a:chExt cx="1475" cy="868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224" y="1651"/>
              <a:ext cx="186" cy="868"/>
            </a:xfrm>
            <a:custGeom>
              <a:avLst/>
              <a:gdLst>
                <a:gd name="T0" fmla="*/ 0 w 144"/>
                <a:gd name="T1" fmla="*/ 48 h 672"/>
                <a:gd name="T2" fmla="*/ 96 w 144"/>
                <a:gd name="T3" fmla="*/ 192 h 672"/>
                <a:gd name="T4" fmla="*/ 123 w 144"/>
                <a:gd name="T5" fmla="*/ 384 h 672"/>
                <a:gd name="T6" fmla="*/ 144 w 144"/>
                <a:gd name="T7" fmla="*/ 672 h 672"/>
                <a:gd name="T8" fmla="*/ 0 w 144"/>
                <a:gd name="T9" fmla="*/ 672 h 672"/>
                <a:gd name="T10" fmla="*/ 0 w 144"/>
                <a:gd name="T11" fmla="*/ 0 h 672"/>
                <a:gd name="T12" fmla="*/ 0 w 144"/>
                <a:gd name="T13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72">
                  <a:moveTo>
                    <a:pt x="0" y="48"/>
                  </a:moveTo>
                  <a:lnTo>
                    <a:pt x="96" y="192"/>
                  </a:lnTo>
                  <a:lnTo>
                    <a:pt x="123" y="384"/>
                  </a:lnTo>
                  <a:lnTo>
                    <a:pt x="144" y="672"/>
                  </a:lnTo>
                  <a:lnTo>
                    <a:pt x="0" y="67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00">
                <a:alpha val="60001"/>
              </a:srgbClr>
            </a:soli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387" y="2046"/>
              <a:ext cx="13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kumimoji="0" lang="en-GB" sz="2000" b="1" dirty="0" smtClean="0">
                  <a:solidFill>
                    <a:srgbClr val="FF6600"/>
                  </a:solidFill>
                  <a:latin typeface="Century Gothic" panose="020B0502020202020204" pitchFamily="34" charset="0"/>
                  <a:cs typeface="Arial" pitchFamily="34" charset="0"/>
                </a:rPr>
                <a:t>Transport Barrier</a:t>
              </a:r>
              <a:endParaRPr kumimoji="0" lang="en-US" altLang="zh-CN" sz="2000" b="1" dirty="0">
                <a:solidFill>
                  <a:srgbClr val="FF66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Picture 25" descr="te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0715" r="41429" b="34523"/>
          <a:stretch>
            <a:fillRect/>
          </a:stretch>
        </p:blipFill>
        <p:spPr bwMode="auto">
          <a:xfrm>
            <a:off x="663575" y="1809156"/>
            <a:ext cx="190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31"/>
          <p:cNvSpPr>
            <a:spLocks/>
          </p:cNvSpPr>
          <p:nvPr/>
        </p:nvSpPr>
        <p:spPr bwMode="auto">
          <a:xfrm>
            <a:off x="1806575" y="3387131"/>
            <a:ext cx="5029200" cy="1393825"/>
          </a:xfrm>
          <a:custGeom>
            <a:avLst/>
            <a:gdLst>
              <a:gd name="T0" fmla="*/ 440 w 3168"/>
              <a:gd name="T1" fmla="*/ 0 h 878"/>
              <a:gd name="T2" fmla="*/ 3168 w 3168"/>
              <a:gd name="T3" fmla="*/ 878 h 878"/>
              <a:gd name="T4" fmla="*/ 1204 w 3168"/>
              <a:gd name="T5" fmla="*/ 878 h 878"/>
              <a:gd name="T6" fmla="*/ 0 w 3168"/>
              <a:gd name="T7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8" h="878">
                <a:moveTo>
                  <a:pt x="440" y="0"/>
                </a:moveTo>
                <a:lnTo>
                  <a:pt x="3168" y="878"/>
                </a:lnTo>
                <a:lnTo>
                  <a:pt x="1204" y="878"/>
                </a:lnTo>
                <a:lnTo>
                  <a:pt x="0" y="0"/>
                </a:lnTo>
              </a:path>
            </a:pathLst>
          </a:custGeom>
          <a:solidFill>
            <a:schemeClr val="folHlink">
              <a:alpha val="53999"/>
            </a:schemeClr>
          </a:solidFill>
          <a:ln w="9525" cap="flat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7" b="40032"/>
          <a:stretch/>
        </p:blipFill>
        <p:spPr bwMode="auto">
          <a:xfrm>
            <a:off x="5699461" y="977669"/>
            <a:ext cx="3444539" cy="184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5765451" y="5983718"/>
            <a:ext cx="3210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zh-CN" sz="1600" b="0" dirty="0">
                <a:solidFill>
                  <a:srgbClr val="0000FF"/>
                </a:solidFill>
                <a:latin typeface="+mn-lt"/>
              </a:rPr>
              <a:t>F. Wagner et al., PRL 49, 1408 (1982)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7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 smtClean="0"/>
              <a:t>Two central questions</a:t>
            </a:r>
            <a:endParaRPr lang="zh-CN" altLang="en-US" dirty="0" smtClean="0"/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911304" y="2382560"/>
            <a:ext cx="732139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ts val="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Mechanism for turbulence quick suppression 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800"/>
              </a:spcBef>
              <a:buFont typeface="+mj-lt"/>
              <a:buAutoNum type="arabicPeriod"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altLang="zh-CN" sz="2800" dirty="0" smtClean="0">
                <a:latin typeface="Calibri" panose="020F0502020204030204" pitchFamily="34" charset="0"/>
              </a:rPr>
              <a:t>Mechanism </a:t>
            </a:r>
            <a:r>
              <a:rPr lang="en-US" altLang="zh-CN" sz="2800" dirty="0">
                <a:latin typeface="Calibri" panose="020F0502020204030204" pitchFamily="34" charset="0"/>
              </a:rPr>
              <a:t>for the </a:t>
            </a:r>
            <a:r>
              <a:rPr lang="en-US" altLang="zh-CN" sz="2800" dirty="0" smtClean="0">
                <a:latin typeface="Calibri" panose="020F0502020204030204" pitchFamily="34" charset="0"/>
              </a:rPr>
              <a:t>sheared-flow </a:t>
            </a:r>
            <a:r>
              <a:rPr lang="en-US" altLang="zh-CN" sz="2800" dirty="0">
                <a:latin typeface="Calibri" panose="020F0502020204030204" pitchFamily="34" charset="0"/>
              </a:rPr>
              <a:t>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 smtClean="0"/>
              <a:t>Mechanism for turbulence quick suppression</a:t>
            </a: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291835" y="990600"/>
            <a:ext cx="8945782" cy="52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>
              <a:lnSpc>
                <a:spcPts val="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Mean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flow bifurcation + shear decorrelation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bifurcation of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momentum equilibrium</a:t>
            </a:r>
          </a:p>
          <a:p>
            <a:pPr indent="0">
              <a:lnSpc>
                <a:spcPts val="4000"/>
              </a:lnSpc>
              <a:spcBef>
                <a:spcPts val="1200"/>
              </a:spcBef>
            </a:pPr>
            <a:r>
              <a:rPr lang="en-US" altLang="zh-CN" dirty="0" smtClean="0">
                <a:solidFill>
                  <a:srgbClr val="FF00FF"/>
                </a:solidFill>
                <a:latin typeface="Calibri" panose="020F0502020204030204" pitchFamily="34" charset="0"/>
              </a:rPr>
              <a:t>Stringer 1969, Itoh, </a:t>
            </a:r>
            <a:r>
              <a:rPr lang="en-US" altLang="zh-CN" dirty="0" err="1" smtClean="0">
                <a:solidFill>
                  <a:srgbClr val="FF00FF"/>
                </a:solidFill>
                <a:latin typeface="Calibri" panose="020F0502020204030204" pitchFamily="34" charset="0"/>
              </a:rPr>
              <a:t>Shaing</a:t>
            </a:r>
            <a:r>
              <a:rPr lang="en-US" altLang="zh-CN" dirty="0" smtClean="0">
                <a:solidFill>
                  <a:srgbClr val="FF00FF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err="1" smtClean="0">
                <a:solidFill>
                  <a:srgbClr val="FF00FF"/>
                </a:solidFill>
                <a:latin typeface="Calibri" panose="020F0502020204030204" pitchFamily="34" charset="0"/>
              </a:rPr>
              <a:t>Biglari</a:t>
            </a:r>
            <a:r>
              <a:rPr lang="en-US" altLang="zh-CN" dirty="0" smtClean="0">
                <a:solidFill>
                  <a:srgbClr val="FF00FF"/>
                </a:solidFill>
                <a:latin typeface="Calibri" panose="020F0502020204030204" pitchFamily="34" charset="0"/>
              </a:rPr>
              <a:t>, Hinton</a:t>
            </a:r>
          </a:p>
          <a:p>
            <a:pPr>
              <a:lnSpc>
                <a:spcPts val="4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Inverse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cascade to zonal flows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prompt increase of energy transfer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through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indent="0">
              <a:lnSpc>
                <a:spcPts val="4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Diamond  </a:t>
            </a:r>
            <a:r>
              <a:rPr lang="en-US" altLang="zh-CN" dirty="0">
                <a:latin typeface="Calibri" panose="020F0502020204030204" pitchFamily="34" charset="0"/>
                <a:sym typeface="Symbol" panose="05050102010706020507" pitchFamily="18" charset="2"/>
              </a:rPr>
              <a:t>predator-prey model</a:t>
            </a:r>
            <a:endParaRPr lang="en-US" altLang="zh-CN" dirty="0">
              <a:latin typeface="Calibri" panose="020F0502020204030204" pitchFamily="34" charset="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k</a:t>
            </a:r>
            <a:r>
              <a:rPr lang="en-US" altLang="zh-CN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 spectrum shift and tilt of eddy structure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scatter turbulence energy to high k</a:t>
            </a:r>
            <a:r>
              <a:rPr lang="en-US" altLang="zh-CN" baseline="-25000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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region</a:t>
            </a:r>
            <a:endParaRPr lang="en-US" altLang="zh-CN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indent="0">
              <a:lnSpc>
                <a:spcPts val="4000"/>
              </a:lnSpc>
              <a:spcBef>
                <a:spcPts val="1200"/>
              </a:spcBef>
            </a:pPr>
            <a:r>
              <a:rPr lang="en-US" altLang="zh-CN" dirty="0" err="1">
                <a:solidFill>
                  <a:srgbClr val="FF00FF"/>
                </a:solidFill>
                <a:latin typeface="Calibri" panose="020F0502020204030204" pitchFamily="34" charset="0"/>
              </a:rPr>
              <a:t>Staebler</a:t>
            </a: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</a:rPr>
              <a:t>, Waltz quench rule</a:t>
            </a:r>
          </a:p>
          <a:p>
            <a:pPr>
              <a:lnSpc>
                <a:spcPts val="4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</a:rPr>
              <a:t>Across instability boundary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 resistive drift-ballooning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mode turbulence in </a:t>
            </a:r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mode</a:t>
            </a:r>
          </a:p>
          <a:p>
            <a:pPr indent="0">
              <a:lnSpc>
                <a:spcPts val="4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</a:rPr>
              <a:t>Rogers, </a:t>
            </a:r>
            <a:r>
              <a:rPr lang="en-US" altLang="zh-CN" dirty="0" err="1" smtClean="0">
                <a:solidFill>
                  <a:srgbClr val="FF00FF"/>
                </a:solidFill>
                <a:latin typeface="Calibri" panose="020F0502020204030204" pitchFamily="34" charset="0"/>
              </a:rPr>
              <a:t>Bourdelle</a:t>
            </a:r>
            <a:endParaRPr lang="en-US" altLang="zh-CN" dirty="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27" y="1660088"/>
            <a:ext cx="1571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02" y="1645800"/>
            <a:ext cx="10001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0752" y="1993463"/>
            <a:ext cx="8159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S-curve</a:t>
            </a:r>
          </a:p>
        </p:txBody>
      </p:sp>
      <p:graphicFrame>
        <p:nvGraphicFramePr>
          <p:cNvPr id="7175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345603"/>
              </p:ext>
            </p:extLst>
          </p:nvPr>
        </p:nvGraphicFramePr>
        <p:xfrm>
          <a:off x="3613150" y="4464488"/>
          <a:ext cx="45148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5" imgW="3009900" imgH="279400" progId="Equation.DSMT4">
                  <p:embed/>
                </p:oleObj>
              </mc:Choice>
              <mc:Fallback>
                <p:oleObj name="Equation" r:id="rId5" imgW="3009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4464488"/>
                        <a:ext cx="45148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3101975"/>
            <a:ext cx="45545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90244"/>
            <a:ext cx="1373444" cy="8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7229" y="5537282"/>
            <a:ext cx="14144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</a:rPr>
              <a:t>Edge plasma phase space</a:t>
            </a:r>
          </a:p>
        </p:txBody>
      </p:sp>
      <p:pic>
        <p:nvPicPr>
          <p:cNvPr id="717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77" y="1645800"/>
            <a:ext cx="1006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58389" y="1788675"/>
            <a:ext cx="858838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</a:rPr>
              <a:t>Stringer</a:t>
            </a:r>
            <a:endParaRPr lang="zh-CN" altLang="en-US" sz="1600" dirty="0">
              <a:latin typeface="+mn-lt"/>
            </a:endParaRPr>
          </a:p>
        </p:txBody>
      </p:sp>
      <p:pic>
        <p:nvPicPr>
          <p:cNvPr id="7181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7" y="4280338"/>
            <a:ext cx="8493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92893"/>
              </p:ext>
            </p:extLst>
          </p:nvPr>
        </p:nvGraphicFramePr>
        <p:xfrm>
          <a:off x="8041574" y="2430025"/>
          <a:ext cx="88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11" imgW="444240" imgH="253800" progId="Equation.DSMT4">
                  <p:embed/>
                </p:oleObj>
              </mc:Choice>
              <mc:Fallback>
                <p:oleObj name="Equation" r:id="rId11" imgW="444240" imgH="253800" progId="Equation.DSMT4">
                  <p:embed/>
                  <p:pic>
                    <p:nvPicPr>
                      <p:cNvPr id="0" name="Object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574" y="2430025"/>
                        <a:ext cx="889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3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 smtClean="0"/>
              <a:t>Mechanism for the sheared-flow generation</a:t>
            </a:r>
            <a:endParaRPr lang="zh-CN" altLang="en-US" dirty="0" smtClean="0"/>
          </a:p>
        </p:txBody>
      </p:sp>
      <p:graphicFrame>
        <p:nvGraphicFramePr>
          <p:cNvPr id="8195" name="Object 610"/>
          <p:cNvGraphicFramePr>
            <a:graphicFrameLocks noChangeAspect="1"/>
          </p:cNvGraphicFramePr>
          <p:nvPr/>
        </p:nvGraphicFramePr>
        <p:xfrm>
          <a:off x="3290888" y="952500"/>
          <a:ext cx="3365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3" imgW="1346200" imgH="431800" progId="Equation.DSMT4">
                  <p:embed/>
                </p:oleObj>
              </mc:Choice>
              <mc:Fallback>
                <p:oleObj name="Equation" r:id="rId3" imgW="1346200" imgH="431800" progId="Equation.DSMT4">
                  <p:embed/>
                  <p:pic>
                    <p:nvPicPr>
                      <p:cNvPr id="0" name="Object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952500"/>
                        <a:ext cx="3365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文本框 4"/>
          <p:cNvSpPr txBox="1">
            <a:spLocks noChangeArrowheads="1"/>
          </p:cNvSpPr>
          <p:nvPr/>
        </p:nvSpPr>
        <p:spPr bwMode="auto">
          <a:xfrm>
            <a:off x="914400" y="1282700"/>
            <a:ext cx="240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FF"/>
                </a:solidFill>
                <a:latin typeface="Calibri" panose="020F0502020204030204" pitchFamily="34" charset="0"/>
              </a:rPr>
              <a:t>Radial force balance:</a:t>
            </a:r>
            <a:endParaRPr lang="zh-CN" altLang="en-US" sz="2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12" idx="3"/>
          </p:cNvCxnSpPr>
          <p:nvPr/>
        </p:nvCxnSpPr>
        <p:spPr>
          <a:xfrm flipV="1">
            <a:off x="4251325" y="1657350"/>
            <a:ext cx="1920875" cy="409892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9" idx="3"/>
          </p:cNvCxnSpPr>
          <p:nvPr/>
        </p:nvCxnSpPr>
        <p:spPr>
          <a:xfrm flipV="1">
            <a:off x="3629025" y="1905000"/>
            <a:ext cx="866775" cy="153987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20650" y="4279900"/>
            <a:ext cx="1295400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Total</a:t>
            </a:r>
          </a:p>
          <a:p>
            <a:pPr algn="ctr">
              <a:defRPr/>
            </a:pPr>
            <a:r>
              <a:rPr lang="en-US" altLang="zh-CN" sz="2000" dirty="0"/>
              <a:t>E</a:t>
            </a:r>
            <a:r>
              <a:rPr lang="en-US" altLang="zh-CN" sz="2000" dirty="0">
                <a:sym typeface="Symbol" panose="05050102010706020507" pitchFamily="18" charset="2"/>
              </a:rPr>
              <a:t></a:t>
            </a:r>
            <a:r>
              <a:rPr lang="en-US" altLang="zh-CN" sz="2000" dirty="0"/>
              <a:t>B flows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2057400" y="3124200"/>
            <a:ext cx="15716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Diamagnetic mean flow</a:t>
            </a:r>
            <a:endParaRPr lang="zh-CN" altLang="en-US" sz="2000" dirty="0"/>
          </a:p>
        </p:txBody>
      </p:sp>
      <p:sp>
        <p:nvSpPr>
          <p:cNvPr id="10" name="圆角矩形 9"/>
          <p:cNvSpPr/>
          <p:nvPr/>
        </p:nvSpPr>
        <p:spPr>
          <a:xfrm>
            <a:off x="2057400" y="3894138"/>
            <a:ext cx="2286000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Neoclassical-driven mean flow</a:t>
            </a:r>
            <a:endParaRPr lang="zh-CN" altLang="en-US" sz="2000" dirty="0"/>
          </a:p>
        </p:txBody>
      </p:sp>
      <p:sp>
        <p:nvSpPr>
          <p:cNvPr id="11" name="圆角矩形 10"/>
          <p:cNvSpPr/>
          <p:nvPr/>
        </p:nvSpPr>
        <p:spPr>
          <a:xfrm>
            <a:off x="2057400" y="4664075"/>
            <a:ext cx="21939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Turbulence-driven mean flow</a:t>
            </a:r>
            <a:endParaRPr lang="zh-CN" altLang="en-US" sz="2000" dirty="0"/>
          </a:p>
        </p:txBody>
      </p:sp>
      <p:sp>
        <p:nvSpPr>
          <p:cNvPr id="12" name="圆角矩形 11"/>
          <p:cNvSpPr/>
          <p:nvPr/>
        </p:nvSpPr>
        <p:spPr>
          <a:xfrm>
            <a:off x="2057400" y="5435600"/>
            <a:ext cx="2193925" cy="639763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>
                <a:solidFill>
                  <a:srgbClr val="FFFF00"/>
                </a:solidFill>
              </a:rPr>
              <a:t>Turbulence-driven zonal flows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600200" y="3444875"/>
            <a:ext cx="381000" cy="2311400"/>
          </a:xfrm>
          <a:prstGeom prst="leftBrac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cxnSp>
        <p:nvCxnSpPr>
          <p:cNvPr id="19" name="直接箭头连接符 18"/>
          <p:cNvCxnSpPr>
            <a:stCxn id="11" idx="3"/>
          </p:cNvCxnSpPr>
          <p:nvPr/>
        </p:nvCxnSpPr>
        <p:spPr>
          <a:xfrm flipV="1">
            <a:off x="4251325" y="1657350"/>
            <a:ext cx="1309688" cy="3327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3"/>
          </p:cNvCxnSpPr>
          <p:nvPr/>
        </p:nvCxnSpPr>
        <p:spPr>
          <a:xfrm flipV="1">
            <a:off x="4343400" y="1600200"/>
            <a:ext cx="1112838" cy="26146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829300" y="3119438"/>
            <a:ext cx="3314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</a:rPr>
              <a:t>In the </a:t>
            </a:r>
            <a:r>
              <a:rPr lang="en-US" altLang="zh-CN" i="1" dirty="0">
                <a:latin typeface="+mn-lt"/>
              </a:rPr>
              <a:t>H-</a:t>
            </a:r>
            <a:r>
              <a:rPr lang="en-US" altLang="zh-CN" dirty="0">
                <a:latin typeface="+mn-lt"/>
              </a:rPr>
              <a:t>mode </a:t>
            </a:r>
            <a:r>
              <a:rPr lang="en-US" altLang="zh-CN" dirty="0" smtClean="0">
                <a:latin typeface="+mn-lt"/>
              </a:rPr>
              <a:t>pedestal, </a:t>
            </a:r>
            <a:r>
              <a:rPr lang="en-US" altLang="zh-CN" dirty="0">
                <a:latin typeface="+mn-lt"/>
              </a:rPr>
              <a:t>the diamagnetic mean flow dominates. However, </a:t>
            </a:r>
            <a:r>
              <a:rPr lang="en-US" altLang="zh-CN" dirty="0" smtClean="0">
                <a:latin typeface="+mn-lt"/>
              </a:rPr>
              <a:t>in the </a:t>
            </a:r>
            <a:r>
              <a:rPr lang="en-US" altLang="zh-CN" i="1" dirty="0">
                <a:latin typeface="+mn-lt"/>
              </a:rPr>
              <a:t>L</a:t>
            </a:r>
            <a:r>
              <a:rPr lang="en-US" altLang="zh-CN" dirty="0">
                <a:latin typeface="+mn-lt"/>
              </a:rPr>
              <a:t> mode they may be comparable.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8208" name="Object 611"/>
          <p:cNvGraphicFramePr>
            <a:graphicFrameLocks noChangeAspect="1"/>
          </p:cNvGraphicFramePr>
          <p:nvPr/>
        </p:nvGraphicFramePr>
        <p:xfrm>
          <a:off x="6553200" y="22860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5" imgW="748975" imgH="431613" progId="Equation.DSMT4">
                  <p:embed/>
                </p:oleObj>
              </mc:Choice>
              <mc:Fallback>
                <p:oleObj name="Equation" r:id="rId5" imgW="748975" imgH="431613" progId="Equation.DSMT4">
                  <p:embed/>
                  <p:pic>
                    <p:nvPicPr>
                      <p:cNvPr id="0" name="Object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1498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612"/>
          <p:cNvGraphicFramePr>
            <a:graphicFrameLocks noChangeAspect="1"/>
          </p:cNvGraphicFramePr>
          <p:nvPr/>
        </p:nvGraphicFramePr>
        <p:xfrm>
          <a:off x="6180138" y="4365625"/>
          <a:ext cx="24114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7" imgW="1206500" imgH="419100" progId="Equation.DSMT4">
                  <p:embed/>
                </p:oleObj>
              </mc:Choice>
              <mc:Fallback>
                <p:oleObj name="Equation" r:id="rId7" imgW="1206500" imgH="419100" progId="Equation.DSMT4">
                  <p:embed/>
                  <p:pic>
                    <p:nvPicPr>
                      <p:cNvPr id="0" name="Object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4365625"/>
                        <a:ext cx="24114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5868988" y="5138738"/>
            <a:ext cx="31384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</a:rPr>
              <a:t>determined by neoclassical and turbulent poloidal and toroidal momentum transport.</a:t>
            </a:r>
            <a:endParaRPr lang="zh-CN" altLang="en-US" dirty="0">
              <a:latin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38813" y="2266950"/>
            <a:ext cx="3305175" cy="2025650"/>
          </a:xfrm>
          <a:prstGeom prst="rect">
            <a:avLst/>
          </a:prstGeom>
          <a:ln w="25400">
            <a:solidFill>
              <a:srgbClr val="00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43" name="矩形 42"/>
          <p:cNvSpPr/>
          <p:nvPr/>
        </p:nvSpPr>
        <p:spPr>
          <a:xfrm>
            <a:off x="5738813" y="4389438"/>
            <a:ext cx="3305175" cy="1666875"/>
          </a:xfrm>
          <a:prstGeom prst="rect">
            <a:avLst/>
          </a:prstGeom>
          <a:ln w="25400">
            <a:solidFill>
              <a:srgbClr val="00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/>
              <a:t>Momentum transport and boundary conditions</a:t>
            </a:r>
            <a:endParaRPr lang="zh-CN" altLang="en-US" sz="3200" smtClean="0"/>
          </a:p>
        </p:txBody>
      </p:sp>
      <p:sp>
        <p:nvSpPr>
          <p:cNvPr id="4" name="矩形 3"/>
          <p:cNvSpPr/>
          <p:nvPr/>
        </p:nvSpPr>
        <p:spPr>
          <a:xfrm>
            <a:off x="3581400" y="5986463"/>
            <a:ext cx="55626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V. </a:t>
            </a: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Rhozhansky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 and M. </a:t>
            </a: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Tendler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, Phys. Fluids B4, 1877 (1992)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9188" y="2819400"/>
            <a:ext cx="4214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X.Q. Wu, G.S. Xu, Nucl. Fusion 55, 053029 (2015)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9221" name="Object 347"/>
          <p:cNvGraphicFramePr>
            <a:graphicFrameLocks noChangeAspect="1"/>
          </p:cNvGraphicFramePr>
          <p:nvPr/>
        </p:nvGraphicFramePr>
        <p:xfrm>
          <a:off x="152400" y="1208088"/>
          <a:ext cx="833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Equation" r:id="rId3" imgW="4165600" imgH="279400" progId="Equation.DSMT4">
                  <p:embed/>
                </p:oleObj>
              </mc:Choice>
              <mc:Fallback>
                <p:oleObj name="Equation" r:id="rId3" imgW="4165600" imgH="279400" progId="Equation.DSMT4">
                  <p:embed/>
                  <p:pic>
                    <p:nvPicPr>
                      <p:cNvPr id="0" name="Object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8088"/>
                        <a:ext cx="833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1971675" y="1887538"/>
            <a:ext cx="15716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Turbulent transport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3886200" y="1887538"/>
            <a:ext cx="15716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Neoclassical transport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657600" y="1208088"/>
            <a:ext cx="3505200" cy="558800"/>
          </a:xfrm>
          <a:prstGeom prst="rect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1" name="矩形 10"/>
          <p:cNvSpPr/>
          <p:nvPr/>
        </p:nvSpPr>
        <p:spPr>
          <a:xfrm>
            <a:off x="2085975" y="1208088"/>
            <a:ext cx="1343025" cy="558800"/>
          </a:xfrm>
          <a:prstGeom prst="rect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2" name="文本框 11"/>
          <p:cNvSpPr txBox="1"/>
          <p:nvPr/>
        </p:nvSpPr>
        <p:spPr>
          <a:xfrm>
            <a:off x="5562600" y="1752600"/>
            <a:ext cx="358140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 err="1">
                <a:latin typeface="+mn-lt"/>
              </a:rPr>
              <a:t>Poloidal</a:t>
            </a:r>
            <a:r>
              <a:rPr lang="en-US" altLang="zh-CN" sz="1600" dirty="0">
                <a:latin typeface="+mn-lt"/>
              </a:rPr>
              <a:t> neoclassical stress is strong due to the very strong magnetic pumping.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 err="1">
                <a:latin typeface="+mn-lt"/>
              </a:rPr>
              <a:t>Toroidal</a:t>
            </a:r>
            <a:r>
              <a:rPr lang="en-US" altLang="zh-CN" sz="1600" dirty="0">
                <a:latin typeface="+mn-lt"/>
              </a:rPr>
              <a:t> neoclassical stress is relatively weak, however, can shift the threshold.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619500"/>
            <a:ext cx="3808413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conditions: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zh-CN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in the SOL is positive due to sheath;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Poloidal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 flow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near the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separatrix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significantly deviates from neoclassical;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 viscous boundary layer is needed inside the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separatrix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to transition from the SOL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poloidal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flow to the neoclassical solution in the core.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228" name="Object 348"/>
          <p:cNvGraphicFramePr>
            <a:graphicFrameLocks noChangeAspect="1"/>
          </p:cNvGraphicFramePr>
          <p:nvPr/>
        </p:nvGraphicFramePr>
        <p:xfrm>
          <a:off x="7488238" y="3429000"/>
          <a:ext cx="13906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0" name="Object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3429000"/>
                        <a:ext cx="13906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001838" y="892175"/>
            <a:ext cx="1511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Reynolds Stress</a:t>
            </a:r>
            <a:endParaRPr lang="zh-CN" altLang="en-US" sz="1600" dirty="0">
              <a:latin typeface="+mn-lt"/>
              <a:ea typeface="+mn-ea"/>
            </a:endParaRPr>
          </a:p>
        </p:txBody>
      </p:sp>
      <p:pic>
        <p:nvPicPr>
          <p:cNvPr id="9230" name="Picture 18" descr="Fig6_VEVpdpat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140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Fig6_VEVpdpa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140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标题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z="3200" smtClean="0"/>
              <a:t>Momentum transport and boundary conditions</a:t>
            </a:r>
            <a:endParaRPr lang="zh-CN" altLang="en-US" sz="3200" smtClean="0"/>
          </a:p>
        </p:txBody>
      </p:sp>
      <p:sp>
        <p:nvSpPr>
          <p:cNvPr id="5" name="文本框 4"/>
          <p:cNvSpPr txBox="1"/>
          <p:nvPr/>
        </p:nvSpPr>
        <p:spPr>
          <a:xfrm>
            <a:off x="4929188" y="2819400"/>
            <a:ext cx="4214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X.Q. Wu, G.S. Xu, Nucl. Fusion 55, 053029 (2015)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52400" y="1208088"/>
          <a:ext cx="833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4" imgW="4165600" imgH="279400" progId="Equation.DSMT4">
                  <p:embed/>
                </p:oleObj>
              </mc:Choice>
              <mc:Fallback>
                <p:oleObj name="Equation" r:id="rId4" imgW="41656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8088"/>
                        <a:ext cx="833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1971675" y="1887538"/>
            <a:ext cx="15716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Turbulent transport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3886200" y="1887538"/>
            <a:ext cx="1571625" cy="64135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dirty="0"/>
              <a:t>Neoclassical transport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657600" y="1208088"/>
            <a:ext cx="3505200" cy="558800"/>
          </a:xfrm>
          <a:prstGeom prst="rect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1" name="矩形 10"/>
          <p:cNvSpPr/>
          <p:nvPr/>
        </p:nvSpPr>
        <p:spPr>
          <a:xfrm>
            <a:off x="2085975" y="1208088"/>
            <a:ext cx="1343025" cy="558800"/>
          </a:xfrm>
          <a:prstGeom prst="rect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  <p:sp>
        <p:nvSpPr>
          <p:cNvPr id="12" name="文本框 11"/>
          <p:cNvSpPr txBox="1"/>
          <p:nvPr/>
        </p:nvSpPr>
        <p:spPr>
          <a:xfrm>
            <a:off x="5562600" y="1752600"/>
            <a:ext cx="358140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 err="1">
                <a:latin typeface="+mn-lt"/>
              </a:rPr>
              <a:t>Poloidal</a:t>
            </a:r>
            <a:r>
              <a:rPr lang="en-US" altLang="zh-CN" sz="1600" dirty="0">
                <a:latin typeface="+mn-lt"/>
              </a:rPr>
              <a:t> neoclassical stress is strong due to the very strong magnetic pumping.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600" dirty="0" err="1">
                <a:latin typeface="+mn-lt"/>
              </a:rPr>
              <a:t>Toroidal</a:t>
            </a:r>
            <a:r>
              <a:rPr lang="en-US" altLang="zh-CN" sz="1600" dirty="0">
                <a:latin typeface="+mn-lt"/>
              </a:rPr>
              <a:t> neoclassical stress is relatively weak, however, can shift the threshold.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619500"/>
            <a:ext cx="3808413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conditions: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zh-CN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in the SOL is positive due to sheath;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Poloidal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flow near the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separatrix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significantly deviates from neoclassical;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 viscous boundary layer is needed inside the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separatrix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to transition from the SOL 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poloidal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flow to the neoclassical solution in the core.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7488238" y="3429000"/>
          <a:ext cx="13906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3429000"/>
                        <a:ext cx="13906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001838" y="892175"/>
            <a:ext cx="1511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lt"/>
                <a:ea typeface="+mn-ea"/>
              </a:rPr>
              <a:t>Reynolds Stress</a:t>
            </a: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0254" name="Freeform 15"/>
          <p:cNvSpPr>
            <a:spLocks/>
          </p:cNvSpPr>
          <p:nvPr/>
        </p:nvSpPr>
        <p:spPr bwMode="auto">
          <a:xfrm>
            <a:off x="762000" y="4152900"/>
            <a:ext cx="3505200" cy="901700"/>
          </a:xfrm>
          <a:custGeom>
            <a:avLst/>
            <a:gdLst>
              <a:gd name="T0" fmla="*/ 0 w 2208"/>
              <a:gd name="T1" fmla="*/ 2147483646 h 568"/>
              <a:gd name="T2" fmla="*/ 2147483646 w 2208"/>
              <a:gd name="T3" fmla="*/ 2147483646 h 568"/>
              <a:gd name="T4" fmla="*/ 2147483646 w 2208"/>
              <a:gd name="T5" fmla="*/ 2147483646 h 568"/>
              <a:gd name="T6" fmla="*/ 2147483646 w 2208"/>
              <a:gd name="T7" fmla="*/ 2147483646 h 568"/>
              <a:gd name="T8" fmla="*/ 2147483646 w 2208"/>
              <a:gd name="T9" fmla="*/ 2147483646 h 568"/>
              <a:gd name="T10" fmla="*/ 2147483646 w 2208"/>
              <a:gd name="T11" fmla="*/ 2147483646 h 568"/>
              <a:gd name="T12" fmla="*/ 2147483646 w 2208"/>
              <a:gd name="T13" fmla="*/ 2147483646 h 568"/>
              <a:gd name="T14" fmla="*/ 2147483646 w 2208"/>
              <a:gd name="T15" fmla="*/ 2147483646 h 568"/>
              <a:gd name="T16" fmla="*/ 2147483646 w 2208"/>
              <a:gd name="T17" fmla="*/ 2147483646 h 568"/>
              <a:gd name="T18" fmla="*/ 2147483646 w 2208"/>
              <a:gd name="T19" fmla="*/ 2147483646 h 568"/>
              <a:gd name="T20" fmla="*/ 2147483646 w 2208"/>
              <a:gd name="T21" fmla="*/ 2147483646 h 568"/>
              <a:gd name="T22" fmla="*/ 2147483646 w 2208"/>
              <a:gd name="T23" fmla="*/ 2147483646 h 568"/>
              <a:gd name="T24" fmla="*/ 2147483646 w 2208"/>
              <a:gd name="T25" fmla="*/ 2147483646 h 568"/>
              <a:gd name="T26" fmla="*/ 2147483646 w 2208"/>
              <a:gd name="T27" fmla="*/ 2147483646 h 568"/>
              <a:gd name="T28" fmla="*/ 2147483646 w 2208"/>
              <a:gd name="T29" fmla="*/ 2147483646 h 568"/>
              <a:gd name="T30" fmla="*/ 2147483646 w 2208"/>
              <a:gd name="T31" fmla="*/ 2147483646 h 568"/>
              <a:gd name="T32" fmla="*/ 2147483646 w 2208"/>
              <a:gd name="T33" fmla="*/ 2147483646 h 568"/>
              <a:gd name="T34" fmla="*/ 2147483646 w 2208"/>
              <a:gd name="T35" fmla="*/ 2147483646 h 568"/>
              <a:gd name="T36" fmla="*/ 2147483646 w 2208"/>
              <a:gd name="T37" fmla="*/ 2147483646 h 568"/>
              <a:gd name="T38" fmla="*/ 2147483646 w 2208"/>
              <a:gd name="T39" fmla="*/ 2147483646 h 568"/>
              <a:gd name="T40" fmla="*/ 2147483646 w 2208"/>
              <a:gd name="T41" fmla="*/ 2147483646 h 568"/>
              <a:gd name="T42" fmla="*/ 2147483646 w 2208"/>
              <a:gd name="T43" fmla="*/ 2147483646 h 568"/>
              <a:gd name="T44" fmla="*/ 2147483646 w 2208"/>
              <a:gd name="T45" fmla="*/ 2147483646 h 568"/>
              <a:gd name="T46" fmla="*/ 2147483646 w 2208"/>
              <a:gd name="T47" fmla="*/ 2147483646 h 568"/>
              <a:gd name="T48" fmla="*/ 2147483646 w 2208"/>
              <a:gd name="T49" fmla="*/ 2147483646 h 568"/>
              <a:gd name="T50" fmla="*/ 2147483646 w 2208"/>
              <a:gd name="T51" fmla="*/ 2147483646 h 568"/>
              <a:gd name="T52" fmla="*/ 2147483646 w 2208"/>
              <a:gd name="T53" fmla="*/ 2147483646 h 568"/>
              <a:gd name="T54" fmla="*/ 2147483646 w 2208"/>
              <a:gd name="T55" fmla="*/ 2147483646 h 568"/>
              <a:gd name="T56" fmla="*/ 2147483646 w 2208"/>
              <a:gd name="T57" fmla="*/ 2147483646 h 5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08" h="568">
                <a:moveTo>
                  <a:pt x="0" y="120"/>
                </a:moveTo>
                <a:cubicBezTo>
                  <a:pt x="12" y="64"/>
                  <a:pt x="24" y="8"/>
                  <a:pt x="48" y="24"/>
                </a:cubicBezTo>
                <a:cubicBezTo>
                  <a:pt x="72" y="40"/>
                  <a:pt x="120" y="216"/>
                  <a:pt x="144" y="216"/>
                </a:cubicBezTo>
                <a:cubicBezTo>
                  <a:pt x="168" y="216"/>
                  <a:pt x="160" y="24"/>
                  <a:pt x="192" y="24"/>
                </a:cubicBezTo>
                <a:cubicBezTo>
                  <a:pt x="224" y="24"/>
                  <a:pt x="304" y="208"/>
                  <a:pt x="336" y="216"/>
                </a:cubicBezTo>
                <a:cubicBezTo>
                  <a:pt x="368" y="224"/>
                  <a:pt x="352" y="72"/>
                  <a:pt x="384" y="72"/>
                </a:cubicBezTo>
                <a:cubicBezTo>
                  <a:pt x="416" y="72"/>
                  <a:pt x="480" y="216"/>
                  <a:pt x="528" y="216"/>
                </a:cubicBezTo>
                <a:cubicBezTo>
                  <a:pt x="576" y="216"/>
                  <a:pt x="640" y="64"/>
                  <a:pt x="672" y="72"/>
                </a:cubicBezTo>
                <a:cubicBezTo>
                  <a:pt x="704" y="80"/>
                  <a:pt x="696" y="264"/>
                  <a:pt x="720" y="264"/>
                </a:cubicBezTo>
                <a:cubicBezTo>
                  <a:pt x="744" y="264"/>
                  <a:pt x="784" y="72"/>
                  <a:pt x="816" y="72"/>
                </a:cubicBezTo>
                <a:cubicBezTo>
                  <a:pt x="848" y="72"/>
                  <a:pt x="880" y="264"/>
                  <a:pt x="912" y="264"/>
                </a:cubicBezTo>
                <a:cubicBezTo>
                  <a:pt x="944" y="264"/>
                  <a:pt x="984" y="56"/>
                  <a:pt x="1008" y="72"/>
                </a:cubicBezTo>
                <a:cubicBezTo>
                  <a:pt x="1032" y="88"/>
                  <a:pt x="1032" y="352"/>
                  <a:pt x="1056" y="360"/>
                </a:cubicBezTo>
                <a:cubicBezTo>
                  <a:pt x="1080" y="368"/>
                  <a:pt x="1112" y="120"/>
                  <a:pt x="1152" y="120"/>
                </a:cubicBezTo>
                <a:cubicBezTo>
                  <a:pt x="1192" y="120"/>
                  <a:pt x="1264" y="360"/>
                  <a:pt x="1296" y="360"/>
                </a:cubicBezTo>
                <a:cubicBezTo>
                  <a:pt x="1328" y="360"/>
                  <a:pt x="1304" y="104"/>
                  <a:pt x="1344" y="120"/>
                </a:cubicBezTo>
                <a:cubicBezTo>
                  <a:pt x="1384" y="136"/>
                  <a:pt x="1496" y="448"/>
                  <a:pt x="1536" y="456"/>
                </a:cubicBezTo>
                <a:cubicBezTo>
                  <a:pt x="1576" y="464"/>
                  <a:pt x="1552" y="160"/>
                  <a:pt x="1584" y="168"/>
                </a:cubicBezTo>
                <a:cubicBezTo>
                  <a:pt x="1616" y="176"/>
                  <a:pt x="1688" y="496"/>
                  <a:pt x="1728" y="504"/>
                </a:cubicBezTo>
                <a:cubicBezTo>
                  <a:pt x="1768" y="512"/>
                  <a:pt x="1800" y="208"/>
                  <a:pt x="1824" y="216"/>
                </a:cubicBezTo>
                <a:cubicBezTo>
                  <a:pt x="1848" y="224"/>
                  <a:pt x="1856" y="536"/>
                  <a:pt x="1872" y="552"/>
                </a:cubicBezTo>
                <a:cubicBezTo>
                  <a:pt x="1888" y="568"/>
                  <a:pt x="1896" y="320"/>
                  <a:pt x="1920" y="312"/>
                </a:cubicBezTo>
                <a:cubicBezTo>
                  <a:pt x="1944" y="304"/>
                  <a:pt x="2000" y="504"/>
                  <a:pt x="2016" y="504"/>
                </a:cubicBezTo>
                <a:cubicBezTo>
                  <a:pt x="2032" y="504"/>
                  <a:pt x="2000" y="320"/>
                  <a:pt x="2016" y="312"/>
                </a:cubicBezTo>
                <a:cubicBezTo>
                  <a:pt x="2032" y="304"/>
                  <a:pt x="2096" y="480"/>
                  <a:pt x="2112" y="456"/>
                </a:cubicBezTo>
                <a:cubicBezTo>
                  <a:pt x="2128" y="432"/>
                  <a:pt x="2104" y="200"/>
                  <a:pt x="2112" y="168"/>
                </a:cubicBezTo>
                <a:cubicBezTo>
                  <a:pt x="2120" y="136"/>
                  <a:pt x="2152" y="288"/>
                  <a:pt x="2160" y="264"/>
                </a:cubicBezTo>
                <a:cubicBezTo>
                  <a:pt x="2168" y="240"/>
                  <a:pt x="2152" y="48"/>
                  <a:pt x="2160" y="24"/>
                </a:cubicBezTo>
                <a:cubicBezTo>
                  <a:pt x="2168" y="0"/>
                  <a:pt x="2200" y="104"/>
                  <a:pt x="2208" y="120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2066925" y="4724400"/>
            <a:ext cx="113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FF00FF"/>
                </a:solidFill>
                <a:latin typeface="Times New Roman" panose="02020603050405020304" pitchFamily="18" charset="0"/>
              </a:rPr>
              <a:t>Zonal-flow</a:t>
            </a:r>
            <a:endParaRPr lang="zh-CN" altLang="en-US" sz="16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 flipH="1">
            <a:off x="2286000" y="4419600"/>
            <a:ext cx="3810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81400" y="5986463"/>
            <a:ext cx="55626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V. </a:t>
            </a: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Rhozhansky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 and M. </a:t>
            </a:r>
            <a:r>
              <a:rPr lang="en-US" altLang="zh-CN" sz="1600" b="0" dirty="0" err="1">
                <a:solidFill>
                  <a:srgbClr val="0000FF"/>
                </a:solidFill>
                <a:latin typeface="+mn-lt"/>
              </a:rPr>
              <a:t>Tendler</a:t>
            </a:r>
            <a:r>
              <a:rPr lang="en-US" altLang="zh-CN" sz="1600" b="0" dirty="0">
                <a:solidFill>
                  <a:srgbClr val="0000FF"/>
                </a:solidFill>
                <a:latin typeface="+mn-lt"/>
              </a:rPr>
              <a:t>, Phys. Fluids B4, 1877 (1992)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933450"/>
            <a:ext cx="29194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48200" y="5988050"/>
            <a:ext cx="4495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zh-CN" sz="1600" b="0" dirty="0">
                <a:solidFill>
                  <a:srgbClr val="0000FF"/>
                </a:solidFill>
                <a:latin typeface="+mn-lt"/>
              </a:rPr>
              <a:t>J. Kim, Plasma Phys. Control. Fusion 36, A183 (1994)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400" y="5988050"/>
            <a:ext cx="42148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zh-CN" sz="1600" b="0" dirty="0">
                <a:solidFill>
                  <a:srgbClr val="0000FF"/>
                </a:solidFill>
                <a:latin typeface="+mn-lt"/>
              </a:rPr>
              <a:t>X.Q. Wu, G.S. Xu, Nucl. Fusion 55, 053029 (2015)</a:t>
            </a:r>
            <a:endParaRPr lang="zh-CN" altLang="en-US" sz="1600" b="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11269" name="Object 201"/>
          <p:cNvGraphicFramePr>
            <a:graphicFrameLocks noChangeAspect="1"/>
          </p:cNvGraphicFramePr>
          <p:nvPr/>
        </p:nvGraphicFramePr>
        <p:xfrm>
          <a:off x="249238" y="933450"/>
          <a:ext cx="24177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name="Equation" r:id="rId4" imgW="1612900" imgH="444500" progId="Equation.DSMT4">
                  <p:embed/>
                </p:oleObj>
              </mc:Choice>
              <mc:Fallback>
                <p:oleObj name="Equation" r:id="rId4" imgW="1612900" imgH="444500" progId="Equation.DSMT4">
                  <p:embed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933450"/>
                        <a:ext cx="241776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07437"/>
              </p:ext>
            </p:extLst>
          </p:nvPr>
        </p:nvGraphicFramePr>
        <p:xfrm>
          <a:off x="247650" y="3238500"/>
          <a:ext cx="2190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name="Equation" r:id="rId6" imgW="1459866" imgH="431613" progId="Equation.DSMT4">
                  <p:embed/>
                </p:oleObj>
              </mc:Choice>
              <mc:Fallback>
                <p:oleObj name="Equation" r:id="rId6" imgW="1459866" imgH="431613" progId="Equation.DSMT4">
                  <p:embed/>
                  <p:pic>
                    <p:nvPicPr>
                      <p:cNvPr id="0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238500"/>
                        <a:ext cx="21907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588" y="3787775"/>
            <a:ext cx="28971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</a:rPr>
              <a:t>Edge </a:t>
            </a:r>
            <a:r>
              <a:rPr lang="en-US" altLang="zh-CN" dirty="0" err="1">
                <a:latin typeface="+mn-lt"/>
                <a:ea typeface="+mn-ea"/>
              </a:rPr>
              <a:t>E</a:t>
            </a:r>
            <a:r>
              <a:rPr lang="en-US" altLang="zh-CN" baseline="-25000" dirty="0" err="1">
                <a:latin typeface="+mn-lt"/>
                <a:ea typeface="+mn-ea"/>
              </a:rPr>
              <a:t>r</a:t>
            </a:r>
            <a:r>
              <a:rPr lang="en-US" altLang="zh-CN" dirty="0">
                <a:latin typeface="+mn-lt"/>
                <a:ea typeface="+mn-ea"/>
              </a:rPr>
              <a:t> becomes more negative in </a:t>
            </a:r>
            <a:r>
              <a:rPr lang="en-US" altLang="zh-CN" i="1" dirty="0">
                <a:latin typeface="+mn-lt"/>
                <a:ea typeface="+mn-ea"/>
              </a:rPr>
              <a:t>H</a:t>
            </a:r>
            <a:r>
              <a:rPr lang="en-US" altLang="zh-CN" dirty="0">
                <a:latin typeface="+mn-lt"/>
                <a:ea typeface="+mn-ea"/>
              </a:rPr>
              <a:t> mode mainly due to significant increase of the diamagnetic mean flow. However, its boundary value on the </a:t>
            </a:r>
            <a:r>
              <a:rPr lang="en-US" altLang="zh-CN" dirty="0" err="1">
                <a:latin typeface="+mn-lt"/>
                <a:ea typeface="+mn-ea"/>
              </a:rPr>
              <a:t>separatrix</a:t>
            </a:r>
            <a:r>
              <a:rPr lang="en-US" altLang="zh-CN" dirty="0">
                <a:latin typeface="+mn-lt"/>
                <a:ea typeface="+mn-ea"/>
              </a:rPr>
              <a:t> is still clamped </a:t>
            </a:r>
            <a:r>
              <a:rPr lang="en-US" altLang="zh-CN" dirty="0" smtClean="0">
                <a:latin typeface="+mn-lt"/>
                <a:ea typeface="+mn-ea"/>
              </a:rPr>
              <a:t>at a </a:t>
            </a:r>
            <a:r>
              <a:rPr lang="en-US" altLang="zh-CN" dirty="0">
                <a:latin typeface="+mn-lt"/>
                <a:ea typeface="+mn-ea"/>
              </a:rPr>
              <a:t>positive value due to sheath in the SOL.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50" y="1570038"/>
            <a:ext cx="2990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latin typeface="+mn-lt"/>
                <a:ea typeface="+mn-ea"/>
              </a:rPr>
              <a:t>Mainly due </a:t>
            </a:r>
            <a:r>
              <a:rPr lang="en-US" altLang="zh-CN" dirty="0">
                <a:latin typeface="+mn-lt"/>
                <a:ea typeface="+mn-ea"/>
              </a:rPr>
              <a:t>to </a:t>
            </a:r>
            <a:r>
              <a:rPr lang="en-US" altLang="zh-CN" dirty="0" smtClean="0">
                <a:latin typeface="+mn-lt"/>
                <a:ea typeface="+mn-ea"/>
              </a:rPr>
              <a:t>the boundary </a:t>
            </a:r>
            <a:r>
              <a:rPr lang="en-US" altLang="zh-CN" dirty="0">
                <a:latin typeface="+mn-lt"/>
                <a:ea typeface="+mn-ea"/>
              </a:rPr>
              <a:t>condition </a:t>
            </a:r>
            <a:r>
              <a:rPr lang="en-US" altLang="zh-CN" dirty="0" smtClean="0">
                <a:latin typeface="+mn-lt"/>
                <a:ea typeface="+mn-ea"/>
              </a:rPr>
              <a:t>change, i.e., significant </a:t>
            </a:r>
            <a:r>
              <a:rPr lang="en-US" altLang="zh-CN" dirty="0">
                <a:latin typeface="+mn-lt"/>
                <a:ea typeface="+mn-ea"/>
              </a:rPr>
              <a:t>increase of the pressure gradient and diamagnetic mean </a:t>
            </a:r>
            <a:r>
              <a:rPr lang="en-US" altLang="zh-CN" dirty="0" smtClean="0">
                <a:latin typeface="+mn-lt"/>
                <a:ea typeface="+mn-ea"/>
              </a:rPr>
              <a:t>flow on the </a:t>
            </a:r>
            <a:r>
              <a:rPr lang="en-US" altLang="zh-CN" dirty="0" err="1" smtClean="0">
                <a:latin typeface="+mn-lt"/>
                <a:ea typeface="+mn-ea"/>
              </a:rPr>
              <a:t>separatrix</a:t>
            </a:r>
            <a:r>
              <a:rPr lang="en-US" altLang="zh-CN" dirty="0" smtClean="0">
                <a:latin typeface="+mn-lt"/>
                <a:ea typeface="+mn-ea"/>
              </a:rPr>
              <a:t>. </a:t>
            </a: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11273" name="标题 1"/>
          <p:cNvSpPr txBox="1">
            <a:spLocks/>
          </p:cNvSpPr>
          <p:nvPr/>
        </p:nvSpPr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The poloidal mean flow increases </a:t>
            </a:r>
            <a:r>
              <a:rPr lang="en-US" altLang="zh-CN" sz="2800" dirty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in the </a:t>
            </a:r>
            <a:r>
              <a:rPr lang="en-US" altLang="zh-CN" sz="2800" dirty="0" smtClean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ion-diamagnetic </a:t>
            </a:r>
            <a:r>
              <a:rPr lang="en-US" altLang="zh-CN" sz="2800" dirty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direction at the plasma edge across the L-H </a:t>
            </a:r>
            <a:r>
              <a:rPr lang="en-US" altLang="zh-CN" sz="2800" dirty="0" smtClean="0">
                <a:solidFill>
                  <a:srgbClr val="0000CC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transition</a:t>
            </a:r>
            <a:endParaRPr lang="zh-CN" altLang="en-US" sz="2800" dirty="0">
              <a:solidFill>
                <a:srgbClr val="0000CC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828800"/>
            <a:ext cx="793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+mn-ea"/>
              </a:rPr>
              <a:t>DIII-D</a:t>
            </a:r>
            <a:endParaRPr lang="zh-CN" altLang="en-US" sz="2000" dirty="0">
              <a:latin typeface="+mn-lt"/>
              <a:ea typeface="+mn-ea"/>
            </a:endParaRPr>
          </a:p>
        </p:txBody>
      </p:sp>
      <p:pic>
        <p:nvPicPr>
          <p:cNvPr id="11275" name="Picture 213" descr="Fig5_vpvpneoL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98550"/>
            <a:ext cx="2743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14" descr="p13_VEL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94088"/>
            <a:ext cx="29718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6919913" y="1235075"/>
            <a:ext cx="1516062" cy="1524000"/>
          </a:xfrm>
          <a:custGeom>
            <a:avLst/>
            <a:gdLst>
              <a:gd name="connsiteX0" fmla="*/ 0 w 1515762"/>
              <a:gd name="connsiteY0" fmla="*/ 1524000 h 1524000"/>
              <a:gd name="connsiteX1" fmla="*/ 263611 w 1515762"/>
              <a:gd name="connsiteY1" fmla="*/ 1482810 h 1524000"/>
              <a:gd name="connsiteX2" fmla="*/ 560173 w 1515762"/>
              <a:gd name="connsiteY2" fmla="*/ 1482810 h 1524000"/>
              <a:gd name="connsiteX3" fmla="*/ 906162 w 1515762"/>
              <a:gd name="connsiteY3" fmla="*/ 1392194 h 1524000"/>
              <a:gd name="connsiteX4" fmla="*/ 1227438 w 1515762"/>
              <a:gd name="connsiteY4" fmla="*/ 741405 h 1524000"/>
              <a:gd name="connsiteX5" fmla="*/ 1515762 w 1515762"/>
              <a:gd name="connsiteY5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5762" h="1524000">
                <a:moveTo>
                  <a:pt x="0" y="1524000"/>
                </a:moveTo>
                <a:cubicBezTo>
                  <a:pt x="85124" y="1506837"/>
                  <a:pt x="170249" y="1489675"/>
                  <a:pt x="263611" y="1482810"/>
                </a:cubicBezTo>
                <a:cubicBezTo>
                  <a:pt x="356973" y="1475945"/>
                  <a:pt x="453081" y="1497913"/>
                  <a:pt x="560173" y="1482810"/>
                </a:cubicBezTo>
                <a:cubicBezTo>
                  <a:pt x="667265" y="1467707"/>
                  <a:pt x="794951" y="1515761"/>
                  <a:pt x="906162" y="1392194"/>
                </a:cubicBezTo>
                <a:cubicBezTo>
                  <a:pt x="1017373" y="1268627"/>
                  <a:pt x="1125838" y="973437"/>
                  <a:pt x="1227438" y="741405"/>
                </a:cubicBezTo>
                <a:cubicBezTo>
                  <a:pt x="1329038" y="509373"/>
                  <a:pt x="1463589" y="126313"/>
                  <a:pt x="1515762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904038" y="1746250"/>
            <a:ext cx="1524000" cy="1069975"/>
          </a:xfrm>
          <a:custGeom>
            <a:avLst/>
            <a:gdLst>
              <a:gd name="connsiteX0" fmla="*/ 0 w 1524000"/>
              <a:gd name="connsiteY0" fmla="*/ 1046205 h 1070053"/>
              <a:gd name="connsiteX1" fmla="*/ 304800 w 1524000"/>
              <a:gd name="connsiteY1" fmla="*/ 930875 h 1070053"/>
              <a:gd name="connsiteX2" fmla="*/ 576649 w 1524000"/>
              <a:gd name="connsiteY2" fmla="*/ 1037967 h 1070053"/>
              <a:gd name="connsiteX3" fmla="*/ 906162 w 1524000"/>
              <a:gd name="connsiteY3" fmla="*/ 1062681 h 1070053"/>
              <a:gd name="connsiteX4" fmla="*/ 1260389 w 1524000"/>
              <a:gd name="connsiteY4" fmla="*/ 922637 h 1070053"/>
              <a:gd name="connsiteX5" fmla="*/ 1524000 w 1524000"/>
              <a:gd name="connsiteY5" fmla="*/ 0 h 107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1070053">
                <a:moveTo>
                  <a:pt x="0" y="1046205"/>
                </a:moveTo>
                <a:cubicBezTo>
                  <a:pt x="104346" y="989226"/>
                  <a:pt x="208692" y="932248"/>
                  <a:pt x="304800" y="930875"/>
                </a:cubicBezTo>
                <a:cubicBezTo>
                  <a:pt x="400908" y="929502"/>
                  <a:pt x="476422" y="1015999"/>
                  <a:pt x="576649" y="1037967"/>
                </a:cubicBezTo>
                <a:cubicBezTo>
                  <a:pt x="676876" y="1059935"/>
                  <a:pt x="792205" y="1081903"/>
                  <a:pt x="906162" y="1062681"/>
                </a:cubicBezTo>
                <a:cubicBezTo>
                  <a:pt x="1020119" y="1043459"/>
                  <a:pt x="1157416" y="1099751"/>
                  <a:pt x="1260389" y="922637"/>
                </a:cubicBezTo>
                <a:cubicBezTo>
                  <a:pt x="1363362" y="745523"/>
                  <a:pt x="1482811" y="146908"/>
                  <a:pt x="1524000" y="0"/>
                </a:cubicBezTo>
              </a:path>
            </a:pathLst>
          </a:custGeom>
          <a:noFill/>
          <a:ln w="28575">
            <a:solidFill>
              <a:srgbClr val="00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935788" y="3863975"/>
            <a:ext cx="1500187" cy="1524000"/>
          </a:xfrm>
          <a:custGeom>
            <a:avLst/>
            <a:gdLst>
              <a:gd name="connsiteX0" fmla="*/ 0 w 1499287"/>
              <a:gd name="connsiteY0" fmla="*/ 304800 h 1593105"/>
              <a:gd name="connsiteX1" fmla="*/ 288325 w 1499287"/>
              <a:gd name="connsiteY1" fmla="*/ 502508 h 1593105"/>
              <a:gd name="connsiteX2" fmla="*/ 560173 w 1499287"/>
              <a:gd name="connsiteY2" fmla="*/ 716692 h 1593105"/>
              <a:gd name="connsiteX3" fmla="*/ 897925 w 1499287"/>
              <a:gd name="connsiteY3" fmla="*/ 939113 h 1593105"/>
              <a:gd name="connsiteX4" fmla="*/ 1103871 w 1499287"/>
              <a:gd name="connsiteY4" fmla="*/ 1293340 h 1593105"/>
              <a:gd name="connsiteX5" fmla="*/ 1219200 w 1499287"/>
              <a:gd name="connsiteY5" fmla="*/ 1524000 h 1593105"/>
              <a:gd name="connsiteX6" fmla="*/ 1499287 w 1499287"/>
              <a:gd name="connsiteY6" fmla="*/ 0 h 1593105"/>
              <a:gd name="connsiteX0" fmla="*/ 0 w 1499287"/>
              <a:gd name="connsiteY0" fmla="*/ 304800 h 1578540"/>
              <a:gd name="connsiteX1" fmla="*/ 288325 w 1499287"/>
              <a:gd name="connsiteY1" fmla="*/ 502508 h 1578540"/>
              <a:gd name="connsiteX2" fmla="*/ 560173 w 1499287"/>
              <a:gd name="connsiteY2" fmla="*/ 716692 h 1578540"/>
              <a:gd name="connsiteX3" fmla="*/ 897925 w 1499287"/>
              <a:gd name="connsiteY3" fmla="*/ 939113 h 1578540"/>
              <a:gd name="connsiteX4" fmla="*/ 1103871 w 1499287"/>
              <a:gd name="connsiteY4" fmla="*/ 1293340 h 1578540"/>
              <a:gd name="connsiteX5" fmla="*/ 1260389 w 1499287"/>
              <a:gd name="connsiteY5" fmla="*/ 1507524 h 1578540"/>
              <a:gd name="connsiteX6" fmla="*/ 1499287 w 1499287"/>
              <a:gd name="connsiteY6" fmla="*/ 0 h 1578540"/>
              <a:gd name="connsiteX0" fmla="*/ 0 w 1499287"/>
              <a:gd name="connsiteY0" fmla="*/ 304800 h 1542619"/>
              <a:gd name="connsiteX1" fmla="*/ 288325 w 1499287"/>
              <a:gd name="connsiteY1" fmla="*/ 502508 h 1542619"/>
              <a:gd name="connsiteX2" fmla="*/ 560173 w 1499287"/>
              <a:gd name="connsiteY2" fmla="*/ 716692 h 1542619"/>
              <a:gd name="connsiteX3" fmla="*/ 897925 w 1499287"/>
              <a:gd name="connsiteY3" fmla="*/ 939113 h 1542619"/>
              <a:gd name="connsiteX4" fmla="*/ 1103871 w 1499287"/>
              <a:gd name="connsiteY4" fmla="*/ 1293340 h 1542619"/>
              <a:gd name="connsiteX5" fmla="*/ 1219199 w 1499287"/>
              <a:gd name="connsiteY5" fmla="*/ 1466335 h 1542619"/>
              <a:gd name="connsiteX6" fmla="*/ 1499287 w 1499287"/>
              <a:gd name="connsiteY6" fmla="*/ 0 h 1542619"/>
              <a:gd name="connsiteX0" fmla="*/ 0 w 1499287"/>
              <a:gd name="connsiteY0" fmla="*/ 304800 h 1542619"/>
              <a:gd name="connsiteX1" fmla="*/ 288325 w 1499287"/>
              <a:gd name="connsiteY1" fmla="*/ 502508 h 1542619"/>
              <a:gd name="connsiteX2" fmla="*/ 560173 w 1499287"/>
              <a:gd name="connsiteY2" fmla="*/ 716692 h 1542619"/>
              <a:gd name="connsiteX3" fmla="*/ 897925 w 1499287"/>
              <a:gd name="connsiteY3" fmla="*/ 939113 h 1542619"/>
              <a:gd name="connsiteX4" fmla="*/ 1103871 w 1499287"/>
              <a:gd name="connsiteY4" fmla="*/ 1293340 h 1542619"/>
              <a:gd name="connsiteX5" fmla="*/ 1227437 w 1499287"/>
              <a:gd name="connsiteY5" fmla="*/ 1466335 h 1542619"/>
              <a:gd name="connsiteX6" fmla="*/ 1499287 w 1499287"/>
              <a:gd name="connsiteY6" fmla="*/ 0 h 1542619"/>
              <a:gd name="connsiteX0" fmla="*/ 0 w 1499287"/>
              <a:gd name="connsiteY0" fmla="*/ 304800 h 1460185"/>
              <a:gd name="connsiteX1" fmla="*/ 288325 w 1499287"/>
              <a:gd name="connsiteY1" fmla="*/ 502508 h 1460185"/>
              <a:gd name="connsiteX2" fmla="*/ 560173 w 1499287"/>
              <a:gd name="connsiteY2" fmla="*/ 716692 h 1460185"/>
              <a:gd name="connsiteX3" fmla="*/ 897925 w 1499287"/>
              <a:gd name="connsiteY3" fmla="*/ 939113 h 1460185"/>
              <a:gd name="connsiteX4" fmla="*/ 1103871 w 1499287"/>
              <a:gd name="connsiteY4" fmla="*/ 1293340 h 1460185"/>
              <a:gd name="connsiteX5" fmla="*/ 1276864 w 1499287"/>
              <a:gd name="connsiteY5" fmla="*/ 1367481 h 1460185"/>
              <a:gd name="connsiteX6" fmla="*/ 1499287 w 1499287"/>
              <a:gd name="connsiteY6" fmla="*/ 0 h 1460185"/>
              <a:gd name="connsiteX0" fmla="*/ 0 w 1499287"/>
              <a:gd name="connsiteY0" fmla="*/ 304800 h 1507525"/>
              <a:gd name="connsiteX1" fmla="*/ 288325 w 1499287"/>
              <a:gd name="connsiteY1" fmla="*/ 502508 h 1507525"/>
              <a:gd name="connsiteX2" fmla="*/ 560173 w 1499287"/>
              <a:gd name="connsiteY2" fmla="*/ 716692 h 1507525"/>
              <a:gd name="connsiteX3" fmla="*/ 897925 w 1499287"/>
              <a:gd name="connsiteY3" fmla="*/ 939113 h 1507525"/>
              <a:gd name="connsiteX4" fmla="*/ 1103871 w 1499287"/>
              <a:gd name="connsiteY4" fmla="*/ 1293340 h 1507525"/>
              <a:gd name="connsiteX5" fmla="*/ 1268627 w 1499287"/>
              <a:gd name="connsiteY5" fmla="*/ 1425146 h 1507525"/>
              <a:gd name="connsiteX6" fmla="*/ 1499287 w 1499287"/>
              <a:gd name="connsiteY6" fmla="*/ 0 h 1507525"/>
              <a:gd name="connsiteX0" fmla="*/ 0 w 1499287"/>
              <a:gd name="connsiteY0" fmla="*/ 304800 h 1511104"/>
              <a:gd name="connsiteX1" fmla="*/ 288325 w 1499287"/>
              <a:gd name="connsiteY1" fmla="*/ 502508 h 1511104"/>
              <a:gd name="connsiteX2" fmla="*/ 560173 w 1499287"/>
              <a:gd name="connsiteY2" fmla="*/ 716692 h 1511104"/>
              <a:gd name="connsiteX3" fmla="*/ 897925 w 1499287"/>
              <a:gd name="connsiteY3" fmla="*/ 939113 h 1511104"/>
              <a:gd name="connsiteX4" fmla="*/ 1103871 w 1499287"/>
              <a:gd name="connsiteY4" fmla="*/ 1293340 h 1511104"/>
              <a:gd name="connsiteX5" fmla="*/ 1268627 w 1499287"/>
              <a:gd name="connsiteY5" fmla="*/ 1425146 h 1511104"/>
              <a:gd name="connsiteX6" fmla="*/ 1499287 w 1499287"/>
              <a:gd name="connsiteY6" fmla="*/ 0 h 1511104"/>
              <a:gd name="connsiteX0" fmla="*/ 0 w 1499287"/>
              <a:gd name="connsiteY0" fmla="*/ 304800 h 1511104"/>
              <a:gd name="connsiteX1" fmla="*/ 288325 w 1499287"/>
              <a:gd name="connsiteY1" fmla="*/ 502508 h 1511104"/>
              <a:gd name="connsiteX2" fmla="*/ 560173 w 1499287"/>
              <a:gd name="connsiteY2" fmla="*/ 716692 h 1511104"/>
              <a:gd name="connsiteX3" fmla="*/ 897925 w 1499287"/>
              <a:gd name="connsiteY3" fmla="*/ 939113 h 1511104"/>
              <a:gd name="connsiteX4" fmla="*/ 1103871 w 1499287"/>
              <a:gd name="connsiteY4" fmla="*/ 1293340 h 1511104"/>
              <a:gd name="connsiteX5" fmla="*/ 1268627 w 1499287"/>
              <a:gd name="connsiteY5" fmla="*/ 1425146 h 1511104"/>
              <a:gd name="connsiteX6" fmla="*/ 1499287 w 1499287"/>
              <a:gd name="connsiteY6" fmla="*/ 0 h 1511104"/>
              <a:gd name="connsiteX0" fmla="*/ 0 w 1499287"/>
              <a:gd name="connsiteY0" fmla="*/ 304800 h 1525002"/>
              <a:gd name="connsiteX1" fmla="*/ 288325 w 1499287"/>
              <a:gd name="connsiteY1" fmla="*/ 502508 h 1525002"/>
              <a:gd name="connsiteX2" fmla="*/ 560173 w 1499287"/>
              <a:gd name="connsiteY2" fmla="*/ 716692 h 1525002"/>
              <a:gd name="connsiteX3" fmla="*/ 897925 w 1499287"/>
              <a:gd name="connsiteY3" fmla="*/ 939113 h 1525002"/>
              <a:gd name="connsiteX4" fmla="*/ 1103871 w 1499287"/>
              <a:gd name="connsiteY4" fmla="*/ 1293340 h 1525002"/>
              <a:gd name="connsiteX5" fmla="*/ 1260389 w 1499287"/>
              <a:gd name="connsiteY5" fmla="*/ 1441622 h 1525002"/>
              <a:gd name="connsiteX6" fmla="*/ 1499287 w 1499287"/>
              <a:gd name="connsiteY6" fmla="*/ 0 h 15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287" h="1525002">
                <a:moveTo>
                  <a:pt x="0" y="304800"/>
                </a:moveTo>
                <a:cubicBezTo>
                  <a:pt x="97481" y="369329"/>
                  <a:pt x="194963" y="433859"/>
                  <a:pt x="288325" y="502508"/>
                </a:cubicBezTo>
                <a:cubicBezTo>
                  <a:pt x="381687" y="571157"/>
                  <a:pt x="458573" y="643925"/>
                  <a:pt x="560173" y="716692"/>
                </a:cubicBezTo>
                <a:cubicBezTo>
                  <a:pt x="661773" y="789459"/>
                  <a:pt x="807309" y="843005"/>
                  <a:pt x="897925" y="939113"/>
                </a:cubicBezTo>
                <a:cubicBezTo>
                  <a:pt x="988541" y="1035221"/>
                  <a:pt x="1043460" y="1209588"/>
                  <a:pt x="1103871" y="1293340"/>
                </a:cubicBezTo>
                <a:cubicBezTo>
                  <a:pt x="1164282" y="1377092"/>
                  <a:pt x="1210962" y="1665416"/>
                  <a:pt x="1260389" y="1441622"/>
                </a:cubicBezTo>
                <a:cubicBezTo>
                  <a:pt x="1309816" y="1217828"/>
                  <a:pt x="1456725" y="260865"/>
                  <a:pt x="1499287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6935788" y="3987800"/>
            <a:ext cx="1516062" cy="941388"/>
          </a:xfrm>
          <a:custGeom>
            <a:avLst/>
            <a:gdLst>
              <a:gd name="connsiteX0" fmla="*/ 0 w 1515763"/>
              <a:gd name="connsiteY0" fmla="*/ 0 h 957103"/>
              <a:gd name="connsiteX1" fmla="*/ 288325 w 1515763"/>
              <a:gd name="connsiteY1" fmla="*/ 230659 h 957103"/>
              <a:gd name="connsiteX2" fmla="*/ 560173 w 1515763"/>
              <a:gd name="connsiteY2" fmla="*/ 477794 h 957103"/>
              <a:gd name="connsiteX3" fmla="*/ 897925 w 1515763"/>
              <a:gd name="connsiteY3" fmla="*/ 551935 h 957103"/>
              <a:gd name="connsiteX4" fmla="*/ 1136822 w 1515763"/>
              <a:gd name="connsiteY4" fmla="*/ 840259 h 957103"/>
              <a:gd name="connsiteX5" fmla="*/ 1219200 w 1515763"/>
              <a:gd name="connsiteY5" fmla="*/ 914400 h 957103"/>
              <a:gd name="connsiteX6" fmla="*/ 1515763 w 1515763"/>
              <a:gd name="connsiteY6" fmla="*/ 197708 h 957103"/>
              <a:gd name="connsiteX0" fmla="*/ 0 w 1515763"/>
              <a:gd name="connsiteY0" fmla="*/ 0 h 924228"/>
              <a:gd name="connsiteX1" fmla="*/ 288325 w 1515763"/>
              <a:gd name="connsiteY1" fmla="*/ 230659 h 924228"/>
              <a:gd name="connsiteX2" fmla="*/ 560173 w 1515763"/>
              <a:gd name="connsiteY2" fmla="*/ 477794 h 924228"/>
              <a:gd name="connsiteX3" fmla="*/ 897925 w 1515763"/>
              <a:gd name="connsiteY3" fmla="*/ 551935 h 924228"/>
              <a:gd name="connsiteX4" fmla="*/ 1136822 w 1515763"/>
              <a:gd name="connsiteY4" fmla="*/ 840259 h 924228"/>
              <a:gd name="connsiteX5" fmla="*/ 1252151 w 1515763"/>
              <a:gd name="connsiteY5" fmla="*/ 873210 h 924228"/>
              <a:gd name="connsiteX6" fmla="*/ 1515763 w 1515763"/>
              <a:gd name="connsiteY6" fmla="*/ 197708 h 924228"/>
              <a:gd name="connsiteX0" fmla="*/ 0 w 1515763"/>
              <a:gd name="connsiteY0" fmla="*/ 0 h 942517"/>
              <a:gd name="connsiteX1" fmla="*/ 288325 w 1515763"/>
              <a:gd name="connsiteY1" fmla="*/ 230659 h 942517"/>
              <a:gd name="connsiteX2" fmla="*/ 560173 w 1515763"/>
              <a:gd name="connsiteY2" fmla="*/ 477794 h 942517"/>
              <a:gd name="connsiteX3" fmla="*/ 897925 w 1515763"/>
              <a:gd name="connsiteY3" fmla="*/ 551935 h 942517"/>
              <a:gd name="connsiteX4" fmla="*/ 1136822 w 1515763"/>
              <a:gd name="connsiteY4" fmla="*/ 840259 h 942517"/>
              <a:gd name="connsiteX5" fmla="*/ 1252151 w 1515763"/>
              <a:gd name="connsiteY5" fmla="*/ 873210 h 942517"/>
              <a:gd name="connsiteX6" fmla="*/ 1515763 w 1515763"/>
              <a:gd name="connsiteY6" fmla="*/ 197708 h 94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763" h="942517">
                <a:moveTo>
                  <a:pt x="0" y="0"/>
                </a:moveTo>
                <a:cubicBezTo>
                  <a:pt x="97481" y="75513"/>
                  <a:pt x="194963" y="151027"/>
                  <a:pt x="288325" y="230659"/>
                </a:cubicBezTo>
                <a:cubicBezTo>
                  <a:pt x="381687" y="310291"/>
                  <a:pt x="458573" y="424248"/>
                  <a:pt x="560173" y="477794"/>
                </a:cubicBezTo>
                <a:cubicBezTo>
                  <a:pt x="661773" y="531340"/>
                  <a:pt x="801817" y="491524"/>
                  <a:pt x="897925" y="551935"/>
                </a:cubicBezTo>
                <a:cubicBezTo>
                  <a:pt x="994033" y="612346"/>
                  <a:pt x="1077784" y="786713"/>
                  <a:pt x="1136822" y="840259"/>
                </a:cubicBezTo>
                <a:cubicBezTo>
                  <a:pt x="1195860" y="893805"/>
                  <a:pt x="1188994" y="1021491"/>
                  <a:pt x="1252151" y="873210"/>
                </a:cubicBezTo>
                <a:cubicBezTo>
                  <a:pt x="1315308" y="724929"/>
                  <a:pt x="1473201" y="313038"/>
                  <a:pt x="1515763" y="197708"/>
                </a:cubicBezTo>
              </a:path>
            </a:pathLst>
          </a:custGeom>
          <a:noFill/>
          <a:ln w="28575">
            <a:solidFill>
              <a:srgbClr val="00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5334000" y="4343400"/>
            <a:ext cx="152400" cy="685800"/>
          </a:xfrm>
          <a:prstGeom prst="downArrow">
            <a:avLst/>
          </a:prstGeom>
          <a:noFill/>
          <a:ln w="25400">
            <a:solidFill>
              <a:srgbClr val="FF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5715000" y="1725613"/>
            <a:ext cx="152400" cy="407987"/>
          </a:xfrm>
          <a:prstGeom prst="upArrow">
            <a:avLst/>
          </a:prstGeom>
          <a:ln w="25400">
            <a:solidFill>
              <a:srgbClr val="FF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sz="3200" smtClean="0"/>
              <a:t>The role of zonal flows in the L-H transition</a:t>
            </a:r>
            <a:br>
              <a:rPr lang="en-US" altLang="zh-CN" sz="3200" smtClean="0"/>
            </a:br>
            <a:r>
              <a:rPr lang="en-US" altLang="zh-CN" sz="3200" smtClean="0">
                <a:sym typeface="Symbol" panose="05050102010706020507" pitchFamily="18" charset="2"/>
              </a:rPr>
              <a:t> reduce the transition </a:t>
            </a:r>
            <a:r>
              <a:rPr lang="en-US" altLang="zh-CN" sz="3200" smtClean="0"/>
              <a:t>threshold</a:t>
            </a:r>
            <a:endParaRPr lang="zh-CN" altLang="en-US" sz="32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6200" y="4894927"/>
            <a:ext cx="89916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n-lt"/>
              </a:rPr>
              <a:t>Zonal </a:t>
            </a:r>
            <a:r>
              <a:rPr lang="en-US" altLang="zh-CN" dirty="0" smtClean="0">
                <a:latin typeface="+mn-lt"/>
              </a:rPr>
              <a:t>flows are superimposed </a:t>
            </a:r>
            <a:r>
              <a:rPr lang="en-US" altLang="zh-CN" dirty="0">
                <a:latin typeface="+mn-lt"/>
              </a:rPr>
              <a:t>on the mean flow, which can trigger the transition when the mean-flow shear is </a:t>
            </a:r>
            <a:r>
              <a:rPr lang="en-US" altLang="zh-CN" dirty="0" smtClean="0">
                <a:latin typeface="+mn-lt"/>
              </a:rPr>
              <a:t>still far </a:t>
            </a:r>
            <a:r>
              <a:rPr lang="en-US" altLang="zh-CN" dirty="0">
                <a:latin typeface="+mn-lt"/>
              </a:rPr>
              <a:t>below the transition threshold.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+mn-lt"/>
              </a:rPr>
              <a:t>If the zonal-flow amplitude is much smaller than the mean flow, the </a:t>
            </a:r>
            <a:r>
              <a:rPr lang="en-US" altLang="zh-CN" dirty="0" smtClean="0">
                <a:latin typeface="+mn-lt"/>
              </a:rPr>
              <a:t>effects of zonal </a:t>
            </a:r>
            <a:r>
              <a:rPr lang="en-US" altLang="zh-CN" dirty="0">
                <a:latin typeface="+mn-lt"/>
              </a:rPr>
              <a:t>flows may be negligible, and the transition will be solely determined by the mean-flow shear.</a:t>
            </a:r>
            <a:endParaRPr lang="zh-CN" altLang="en-US" dirty="0">
              <a:latin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455863" y="4716463"/>
            <a:ext cx="4953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2455863" y="1363663"/>
            <a:ext cx="0" cy="33528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485063" y="4516438"/>
            <a:ext cx="7127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</a:rPr>
              <a:t>Time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6438" y="1001713"/>
            <a:ext cx="10175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 err="1">
                <a:latin typeface="+mn-lt"/>
              </a:rPr>
              <a:t>E</a:t>
            </a:r>
            <a:r>
              <a:rPr lang="en-US" altLang="zh-CN" sz="2000" baseline="-25000" dirty="0" err="1">
                <a:latin typeface="+mn-lt"/>
              </a:rPr>
              <a:t>r</a:t>
            </a:r>
            <a:r>
              <a:rPr lang="en-US" altLang="zh-CN" sz="2000" dirty="0">
                <a:latin typeface="+mn-lt"/>
              </a:rPr>
              <a:t> shear</a:t>
            </a:r>
            <a:endParaRPr lang="zh-CN" altLang="en-US" sz="2000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6838" y="1849438"/>
            <a:ext cx="2320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+mn-lt"/>
              </a:rPr>
              <a:t>Transition threshold</a:t>
            </a:r>
            <a:endParaRPr lang="zh-CN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7513" y="2306638"/>
            <a:ext cx="20002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latin typeface="+mn-lt"/>
              </a:rPr>
              <a:t>Mean-flow shear</a:t>
            </a:r>
            <a:endParaRPr lang="zh-CN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7463" y="2976563"/>
            <a:ext cx="2022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FF"/>
                </a:solidFill>
                <a:latin typeface="+mn-lt"/>
              </a:rPr>
              <a:t>Zonal-flow shear</a:t>
            </a:r>
            <a:endParaRPr lang="zh-CN" altLang="en-US" sz="20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2299" name="文本框 21"/>
          <p:cNvSpPr txBox="1">
            <a:spLocks noChangeArrowheads="1"/>
          </p:cNvSpPr>
          <p:nvPr/>
        </p:nvSpPr>
        <p:spPr bwMode="auto">
          <a:xfrm>
            <a:off x="6723063" y="990600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latin typeface="Calibri" panose="020F0502020204030204" pitchFamily="34" charset="0"/>
              </a:rPr>
              <a:t>Trigger the transition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302375" y="1316038"/>
            <a:ext cx="566738" cy="55721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2" descr="C:\Users\ThinkPad 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7857" r="9830"/>
          <a:stretch>
            <a:fillRect/>
          </a:stretch>
        </p:blipFill>
        <p:spPr bwMode="auto">
          <a:xfrm>
            <a:off x="6853238" y="1889125"/>
            <a:ext cx="9953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/>
          <p:nvPr/>
        </p:nvCxnSpPr>
        <p:spPr>
          <a:xfrm>
            <a:off x="2455863" y="2049463"/>
            <a:ext cx="5029200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455863" y="2506663"/>
            <a:ext cx="5029200" cy="0"/>
          </a:xfrm>
          <a:prstGeom prst="line">
            <a:avLst/>
          </a:prstGeom>
          <a:ln w="25400">
            <a:solidFill>
              <a:srgbClr val="00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462213" y="1873250"/>
            <a:ext cx="4406900" cy="1069975"/>
          </a:xfrm>
          <a:custGeom>
            <a:avLst/>
            <a:gdLst>
              <a:gd name="connsiteX0" fmla="*/ 0 w 4407408"/>
              <a:gd name="connsiteY0" fmla="*/ 987880 h 1070198"/>
              <a:gd name="connsiteX1" fmla="*/ 402336 w 4407408"/>
              <a:gd name="connsiteY1" fmla="*/ 292936 h 1070198"/>
              <a:gd name="connsiteX2" fmla="*/ 676656 w 4407408"/>
              <a:gd name="connsiteY2" fmla="*/ 1015312 h 1070198"/>
              <a:gd name="connsiteX3" fmla="*/ 932688 w 4407408"/>
              <a:gd name="connsiteY3" fmla="*/ 356944 h 1070198"/>
              <a:gd name="connsiteX4" fmla="*/ 1371600 w 4407408"/>
              <a:gd name="connsiteY4" fmla="*/ 1033600 h 1070198"/>
              <a:gd name="connsiteX5" fmla="*/ 1746504 w 4407408"/>
              <a:gd name="connsiteY5" fmla="*/ 274648 h 1070198"/>
              <a:gd name="connsiteX6" fmla="*/ 2240280 w 4407408"/>
              <a:gd name="connsiteY6" fmla="*/ 960448 h 1070198"/>
              <a:gd name="connsiteX7" fmla="*/ 2386584 w 4407408"/>
              <a:gd name="connsiteY7" fmla="*/ 329512 h 1070198"/>
              <a:gd name="connsiteX8" fmla="*/ 2615184 w 4407408"/>
              <a:gd name="connsiteY8" fmla="*/ 1070176 h 1070198"/>
              <a:gd name="connsiteX9" fmla="*/ 2980944 w 4407408"/>
              <a:gd name="connsiteY9" fmla="*/ 356944 h 1070198"/>
              <a:gd name="connsiteX10" fmla="*/ 3419856 w 4407408"/>
              <a:gd name="connsiteY10" fmla="*/ 923872 h 1070198"/>
              <a:gd name="connsiteX11" fmla="*/ 3840480 w 4407408"/>
              <a:gd name="connsiteY11" fmla="*/ 328 h 1070198"/>
              <a:gd name="connsiteX12" fmla="*/ 4105656 w 4407408"/>
              <a:gd name="connsiteY12" fmla="*/ 1042744 h 1070198"/>
              <a:gd name="connsiteX13" fmla="*/ 4407408 w 4407408"/>
              <a:gd name="connsiteY13" fmla="*/ 521536 h 107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7408" h="1070198">
                <a:moveTo>
                  <a:pt x="0" y="987880"/>
                </a:moveTo>
                <a:cubicBezTo>
                  <a:pt x="144780" y="638122"/>
                  <a:pt x="289560" y="288364"/>
                  <a:pt x="402336" y="292936"/>
                </a:cubicBezTo>
                <a:cubicBezTo>
                  <a:pt x="515112" y="297508"/>
                  <a:pt x="588264" y="1004644"/>
                  <a:pt x="676656" y="1015312"/>
                </a:cubicBezTo>
                <a:cubicBezTo>
                  <a:pt x="765048" y="1025980"/>
                  <a:pt x="816864" y="353896"/>
                  <a:pt x="932688" y="356944"/>
                </a:cubicBezTo>
                <a:cubicBezTo>
                  <a:pt x="1048512" y="359992"/>
                  <a:pt x="1235964" y="1047316"/>
                  <a:pt x="1371600" y="1033600"/>
                </a:cubicBezTo>
                <a:cubicBezTo>
                  <a:pt x="1507236" y="1019884"/>
                  <a:pt x="1601724" y="286840"/>
                  <a:pt x="1746504" y="274648"/>
                </a:cubicBezTo>
                <a:cubicBezTo>
                  <a:pt x="1891284" y="262456"/>
                  <a:pt x="2133600" y="951304"/>
                  <a:pt x="2240280" y="960448"/>
                </a:cubicBezTo>
                <a:cubicBezTo>
                  <a:pt x="2346960" y="969592"/>
                  <a:pt x="2324100" y="311224"/>
                  <a:pt x="2386584" y="329512"/>
                </a:cubicBezTo>
                <a:cubicBezTo>
                  <a:pt x="2449068" y="347800"/>
                  <a:pt x="2516124" y="1065604"/>
                  <a:pt x="2615184" y="1070176"/>
                </a:cubicBezTo>
                <a:cubicBezTo>
                  <a:pt x="2714244" y="1074748"/>
                  <a:pt x="2846832" y="381328"/>
                  <a:pt x="2980944" y="356944"/>
                </a:cubicBezTo>
                <a:cubicBezTo>
                  <a:pt x="3115056" y="332560"/>
                  <a:pt x="3276600" y="983308"/>
                  <a:pt x="3419856" y="923872"/>
                </a:cubicBezTo>
                <a:cubicBezTo>
                  <a:pt x="3563112" y="864436"/>
                  <a:pt x="3726180" y="-19484"/>
                  <a:pt x="3840480" y="328"/>
                </a:cubicBezTo>
                <a:cubicBezTo>
                  <a:pt x="3954780" y="20140"/>
                  <a:pt x="4011168" y="955876"/>
                  <a:pt x="4105656" y="1042744"/>
                </a:cubicBezTo>
                <a:cubicBezTo>
                  <a:pt x="4200144" y="1129612"/>
                  <a:pt x="4303776" y="825574"/>
                  <a:pt x="4407408" y="521536"/>
                </a:cubicBezTo>
              </a:path>
            </a:pathLst>
          </a:custGeom>
          <a:noFill/>
          <a:ln w="25400">
            <a:solidFill>
              <a:srgbClr val="FF00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Sep_2010_物理诊断报告">
  <a:themeElements>
    <a:clrScheme name="28_Sep_2010_物理诊断报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Calibri"/>
        <a:ea typeface="华文中宋"/>
        <a:cs typeface=""/>
      </a:majorFont>
      <a:minorFont>
        <a:latin typeface="Calibri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rgbClr val="FF0000"/>
          </a:solidFill>
          <a:tailEnd type="none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rgbClr val="FF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  <a:ea typeface="+mn-ea"/>
          </a:defRPr>
        </a:defPPr>
      </a:lstStyle>
    </a:txDef>
  </a:objectDefaults>
  <a:extraClrSchemeLst>
    <a:extraClrScheme>
      <a:clrScheme name="28_Sep_2010_物理诊断报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ep_2010_物理诊断报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ep_2010_物理诊断报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ep_2010_物理诊断报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ep_2010_物理诊断报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Sep_2010_物理诊断报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Sep_2010_物理诊断报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Sep_2010_物理诊断报告">
  <a:themeElements>
    <a:clrScheme name="29_Sep_2010_物理诊断报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Sep_2010_物理诊断报告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9_Sep_2010_物理诊断报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ep_2010_物理诊断报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ep_2010_物理诊断报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ep_2010_物理诊断报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ep_2010_物理诊断报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Sep_2010_物理诊断报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Sep_2010_物理诊断报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1_Sep_2010_物理诊断报告">
  <a:themeElements>
    <a:clrScheme name="31_Sep_2010_物理诊断报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Sep_2010_物理诊断报告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1_Sep_2010_物理诊断报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Sep_2010_物理诊断报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Sep_2010_物理诊断报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Sep_2010_物理诊断报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Sep_2010_物理诊断报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Sep_2010_物理诊断报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Sep_2010_物理诊断报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22269</TotalTime>
  <Words>1599</Words>
  <Application>Microsoft Office PowerPoint</Application>
  <PresentationFormat>全屏显示(4:3)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28_Sep_2010_物理诊断报告</vt:lpstr>
      <vt:lpstr>29_Sep_2010_物理诊断报告</vt:lpstr>
      <vt:lpstr>31_Sep_2010_物理诊断报告</vt:lpstr>
      <vt:lpstr>Equation</vt:lpstr>
      <vt:lpstr>PowerPoint 演示文稿</vt:lpstr>
      <vt:lpstr>PowerPoint 演示文稿</vt:lpstr>
      <vt:lpstr>Two central questions</vt:lpstr>
      <vt:lpstr>Mechanism for turbulence quick suppression</vt:lpstr>
      <vt:lpstr>Mechanism for the sheared-flow generation</vt:lpstr>
      <vt:lpstr>Momentum transport and boundary conditions</vt:lpstr>
      <vt:lpstr>Momentum transport and boundary conditions</vt:lpstr>
      <vt:lpstr>PowerPoint 演示文稿</vt:lpstr>
      <vt:lpstr>The role of zonal flows in the L-H transition  reduce the transition threshold</vt:lpstr>
      <vt:lpstr>When zonal-flow amplitude is much smaller than the mean flow, transition is solely determined by the mean-flow shear</vt:lpstr>
      <vt:lpstr>Small dithering (not the normal dithering in I-phase) prior to the L-H transition near the power threshold  zonal flows? </vt:lpstr>
      <vt:lpstr>PowerPoint 演示文稿</vt:lpstr>
      <vt:lpstr>Turbulence-driven mean flow can enhance the edge mean-flow shear, thus trigger the L-H transition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</dc:creator>
  <cp:lastModifiedBy>ThinkPad User</cp:lastModifiedBy>
  <cp:revision>393</cp:revision>
  <cp:lastPrinted>1601-01-01T00:00:00Z</cp:lastPrinted>
  <dcterms:created xsi:type="dcterms:W3CDTF">1601-01-01T00:00:00Z</dcterms:created>
  <dcterms:modified xsi:type="dcterms:W3CDTF">2016-03-30T02:46:02Z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