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38"/>
  </p:notesMasterIdLst>
  <p:handoutMasterIdLst>
    <p:handoutMasterId r:id="rId39"/>
  </p:handoutMasterIdLst>
  <p:sldIdLst>
    <p:sldId id="280" r:id="rId2"/>
    <p:sldId id="281" r:id="rId3"/>
    <p:sldId id="283" r:id="rId4"/>
    <p:sldId id="285" r:id="rId5"/>
    <p:sldId id="286" r:id="rId6"/>
    <p:sldId id="310" r:id="rId7"/>
    <p:sldId id="311" r:id="rId8"/>
    <p:sldId id="312" r:id="rId9"/>
    <p:sldId id="308" r:id="rId10"/>
    <p:sldId id="309" r:id="rId11"/>
    <p:sldId id="333" r:id="rId12"/>
    <p:sldId id="289" r:id="rId13"/>
    <p:sldId id="313" r:id="rId14"/>
    <p:sldId id="314" r:id="rId15"/>
    <p:sldId id="316" r:id="rId16"/>
    <p:sldId id="317" r:id="rId17"/>
    <p:sldId id="318" r:id="rId18"/>
    <p:sldId id="319" r:id="rId19"/>
    <p:sldId id="295" r:id="rId20"/>
    <p:sldId id="320" r:id="rId21"/>
    <p:sldId id="321" r:id="rId22"/>
    <p:sldId id="323" r:id="rId23"/>
    <p:sldId id="324" r:id="rId24"/>
    <p:sldId id="325" r:id="rId25"/>
    <p:sldId id="334" r:id="rId26"/>
    <p:sldId id="329" r:id="rId27"/>
    <p:sldId id="330" r:id="rId28"/>
    <p:sldId id="326" r:id="rId29"/>
    <p:sldId id="327" r:id="rId30"/>
    <p:sldId id="328" r:id="rId31"/>
    <p:sldId id="332" r:id="rId32"/>
    <p:sldId id="331" r:id="rId33"/>
    <p:sldId id="302" r:id="rId34"/>
    <p:sldId id="303" r:id="rId35"/>
    <p:sldId id="277" r:id="rId36"/>
    <p:sldId id="279" r:id="rId37"/>
  </p:sldIdLst>
  <p:sldSz cx="9144000" cy="6858000" type="screen4x3"/>
  <p:notesSz cx="6788150" cy="9923463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1pPr>
    <a:lvl2pPr marL="504825" indent="-47625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2pPr>
    <a:lvl3pPr marL="1009650" indent="-9525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3pPr>
    <a:lvl4pPr marL="1514475" indent="-142875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4pPr>
    <a:lvl5pPr marL="2020888" indent="-192088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黑体" panose="02010609060101010101" pitchFamily="49" charset="-122"/>
        <a:ea typeface="黑体" panose="02010609060101010101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33CC"/>
    <a:srgbClr val="0000CC"/>
    <a:srgbClr val="FF00FF"/>
    <a:srgbClr val="FFCC00"/>
    <a:srgbClr val="66FF66"/>
    <a:srgbClr val="CCECFF"/>
    <a:srgbClr val="FFFF00"/>
    <a:srgbClr val="008000"/>
    <a:srgbClr val="0000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中度样式 3 - 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中度样式 3 - 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中度样式 3 - 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2C8C85-51F0-491E-9774-3900AFEF0FD7}" styleName="浅色样式 2 - 强调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6429" autoAdjust="0"/>
  </p:normalViewPr>
  <p:slideViewPr>
    <p:cSldViewPr>
      <p:cViewPr varScale="1">
        <p:scale>
          <a:sx n="113" d="100"/>
          <a:sy n="113" d="100"/>
        </p:scale>
        <p:origin x="1000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22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image" Target="../media/image3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t" anchorCtr="0" compatLnSpc="1">
            <a:prstTxWarp prst="textNoShape">
              <a:avLst/>
            </a:prstTxWarp>
          </a:bodyPr>
          <a:lstStyle>
            <a:lvl1pPr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6513" y="0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t" anchorCtr="0" compatLnSpc="1">
            <a:prstTxWarp prst="textNoShape">
              <a:avLst/>
            </a:prstTxWarp>
          </a:bodyPr>
          <a:lstStyle>
            <a:lvl1pPr algn="r"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b" anchorCtr="0" compatLnSpc="1">
            <a:prstTxWarp prst="textNoShape">
              <a:avLst/>
            </a:prstTxWarp>
          </a:bodyPr>
          <a:lstStyle>
            <a:lvl1pPr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80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6513" y="9428163"/>
            <a:ext cx="2941637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69" tIns="47734" rIns="95469" bIns="47734" numCol="1" anchor="b" anchorCtr="0" compatLnSpc="1">
            <a:prstTxWarp prst="textNoShape">
              <a:avLst/>
            </a:prstTxWarp>
          </a:bodyPr>
          <a:lstStyle>
            <a:lvl1pPr algn="r" defTabSz="954802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B8F6FD02-A1EC-4A68-9E3A-FB2EAA518C9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768144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4925" y="0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2813" y="744538"/>
            <a:ext cx="496252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7863" y="4713288"/>
            <a:ext cx="5432425" cy="446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2058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657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2058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4925" y="9426575"/>
            <a:ext cx="2941638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36" tIns="44068" rIns="88136" bIns="44068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 b="0">
                <a:latin typeface="Times New Roman" pitchFamily="18" charset="0"/>
                <a:ea typeface="宋体" pitchFamily="2" charset="-122"/>
              </a:defRPr>
            </a:lvl1pPr>
          </a:lstStyle>
          <a:p>
            <a:pPr>
              <a:defRPr/>
            </a:pPr>
            <a:fld id="{7A7FEE03-B814-40E6-A79F-FF4725223B5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8050825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1pPr>
    <a:lvl2pPr marL="50482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2pPr>
    <a:lvl3pPr marL="1009650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3pPr>
    <a:lvl4pPr marL="1514475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4pPr>
    <a:lvl5pPr marL="2020888" algn="l" rtl="0" eaLnBrk="0" fontAlgn="base" hangingPunct="0">
      <a:spcBef>
        <a:spcPct val="30000"/>
      </a:spcBef>
      <a:spcAft>
        <a:spcPct val="0"/>
      </a:spcAft>
      <a:defRPr kumimoji="1" sz="1300" kern="1200">
        <a:solidFill>
          <a:schemeClr val="tx1"/>
        </a:solidFill>
        <a:latin typeface="Times New Roman" pitchFamily="18" charset="0"/>
        <a:ea typeface="宋体" pitchFamily="2" charset="-122"/>
        <a:cs typeface="+mn-cs"/>
      </a:defRPr>
    </a:lvl5pPr>
    <a:lvl6pPr marL="2526487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31785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37082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42380" algn="l" defTabSz="1010595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CN" b="1" smtClean="0">
              <a:solidFill>
                <a:srgbClr val="CC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9329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AF27585B-3DC6-4414-B2C8-DCBBA43D2924}" type="slidenum">
              <a:rPr lang="fr-FR" altLang="zh-CN" sz="1200"/>
              <a:pPr eaLnBrk="1" hangingPunct="1"/>
              <a:t>5</a:t>
            </a:fld>
            <a:endParaRPr lang="fr-FR" altLang="zh-CN" sz="1200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sv-SE" altLang="zh-CN" smtClean="0"/>
          </a:p>
        </p:txBody>
      </p:sp>
    </p:spTree>
    <p:extLst>
      <p:ext uri="{BB962C8B-B14F-4D97-AF65-F5344CB8AC3E}">
        <p14:creationId xmlns:p14="http://schemas.microsoft.com/office/powerpoint/2010/main" val="1467359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FR" altLang="zh-CN" smtClean="0">
              <a:latin typeface="Arial" panose="020B0604020202020204" pitchFamily="34" charset="0"/>
            </a:endParaRPr>
          </a:p>
        </p:txBody>
      </p:sp>
      <p:sp>
        <p:nvSpPr>
          <p:cNvPr id="83972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9133CF47-A097-43AA-8638-EC013C85D416}" type="slidenum">
              <a:rPr lang="zh-CN" altLang="en-US" sz="1200">
                <a:latin typeface="Arial" panose="020B0604020202020204" pitchFamily="34" charset="0"/>
              </a:rPr>
              <a:pPr eaLnBrk="1" hangingPunct="1"/>
              <a:t>19</a:t>
            </a:fld>
            <a:endParaRPr lang="en-US" altLang="zh-CN" sz="12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351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056" descr="ilandsm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6565"/>
            <a:ext cx="9144000" cy="134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057"/>
          <p:cNvSpPr>
            <a:spLocks noChangeArrowheads="1"/>
          </p:cNvSpPr>
          <p:nvPr/>
        </p:nvSpPr>
        <p:spPr bwMode="auto">
          <a:xfrm rot="10800000" flipV="1">
            <a:off x="323850" y="5516565"/>
            <a:ext cx="88201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1059" tIns="50530" rIns="101059" bIns="50530" anchor="ctr">
            <a:spAutoFit/>
          </a:bodyPr>
          <a:lstStyle/>
          <a:p>
            <a:pPr eaLnBrk="1" hangingPunct="1">
              <a:defRPr/>
            </a:pPr>
            <a:r>
              <a:rPr lang="en-US" altLang="zh-CN" dirty="0"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  <a:ea typeface="楷体_GB2312" pitchFamily="49" charset="-122"/>
              </a:rPr>
              <a:t>Institute of Plasma Physics, Chinese Academy of Sciences</a:t>
            </a:r>
          </a:p>
        </p:txBody>
      </p:sp>
      <p:pic>
        <p:nvPicPr>
          <p:cNvPr id="10" name="图片 15" descr="http://aappsbulletin.org/img/201408/active_01_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4" y="2841625"/>
            <a:ext cx="3995737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标题 1"/>
          <p:cNvSpPr>
            <a:spLocks noGrp="1"/>
          </p:cNvSpPr>
          <p:nvPr>
            <p:ph type="title"/>
          </p:nvPr>
        </p:nvSpPr>
        <p:spPr>
          <a:xfrm>
            <a:off x="296640" y="1925547"/>
            <a:ext cx="8523832" cy="1143000"/>
          </a:xfrm>
        </p:spPr>
        <p:txBody>
          <a:bodyPr/>
          <a:lstStyle>
            <a:lvl1pPr marL="0" indent="-514350" algn="l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Wingdings" pitchFamily="2" charset="2"/>
              <a:buNone/>
              <a:defRPr kumimoji="1" lang="zh-CN" altLang="en-US" sz="4000" b="1" kern="1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Arial Unicode MS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0"/>
          </p:nvPr>
        </p:nvSpPr>
        <p:spPr>
          <a:xfrm>
            <a:off x="361231" y="3835689"/>
            <a:ext cx="6191969" cy="914400"/>
          </a:xfrm>
        </p:spPr>
        <p:txBody>
          <a:bodyPr/>
          <a:lstStyle>
            <a:lvl1pPr marL="0" indent="-514350"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  <a:defRPr kumimoji="1" lang="zh-CN" altLang="en-US" sz="2400" b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ea typeface="华文中宋" pitchFamily="2" charset="-122"/>
                <a:cs typeface="+mn-cs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sp>
        <p:nvSpPr>
          <p:cNvPr id="29" name="文本占位符 28"/>
          <p:cNvSpPr>
            <a:spLocks noGrp="1"/>
          </p:cNvSpPr>
          <p:nvPr>
            <p:ph type="body" sz="quarter" idx="11"/>
          </p:nvPr>
        </p:nvSpPr>
        <p:spPr>
          <a:xfrm>
            <a:off x="0" y="26134"/>
            <a:ext cx="8420726" cy="810578"/>
          </a:xfrm>
        </p:spPr>
        <p:txBody>
          <a:bodyPr/>
          <a:lstStyle>
            <a:lvl1pPr marL="0" indent="0" algn="ctr">
              <a:lnSpc>
                <a:spcPct val="150000"/>
              </a:lnSpc>
              <a:spcBef>
                <a:spcPts val="0"/>
              </a:spcBef>
              <a:buNone/>
              <a:defRPr>
                <a:solidFill>
                  <a:srgbClr val="FF0000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0012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460432" y="44626"/>
            <a:ext cx="648072" cy="727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141215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kumimoji="0" lang="en-US" altLang="zh-CN" sz="3600" dirty="0">
                <a:solidFill>
                  <a:srgbClr val="0000CC"/>
                </a:solidFill>
                <a:latin typeface="Calibri" panose="020F0502020204030204" pitchFamily="34" charset="0"/>
                <a:ea typeface="华文中宋" panose="02010600040101010101" pitchFamily="2" charset="-122"/>
              </a:rPr>
              <a:t>Outline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10"/>
          </p:nvPr>
        </p:nvSpPr>
        <p:spPr>
          <a:xfrm>
            <a:off x="583865" y="1052738"/>
            <a:ext cx="8175678" cy="4968551"/>
          </a:xfrm>
        </p:spPr>
        <p:txBody>
          <a:bodyPr/>
          <a:lstStyle>
            <a:lvl1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1pPr>
            <a:lvl2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2pPr>
            <a:lvl3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3pPr>
            <a:lvl4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4pPr>
            <a:lvl5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4FB41F-034F-4D16-8413-B78CCFF9B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4529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9" tIns="45714" rIns="91429" bIns="45714" anchor="ctr"/>
          <a:lstStyle/>
          <a:p>
            <a:pPr algn="ctr"/>
            <a:r>
              <a:rPr kumimoji="0" lang="zh-CN" altLang="en-US" sz="3600" dirty="0" smtClean="0">
                <a:solidFill>
                  <a:srgbClr val="0000CC"/>
                </a:solidFill>
                <a:latin typeface="Calibri" panose="020F0502020204030204" pitchFamily="34" charset="0"/>
                <a:ea typeface="华文中宋" panose="02010600040101010101" pitchFamily="2" charset="-122"/>
              </a:rPr>
              <a:t>大纲</a:t>
            </a:r>
            <a:endParaRPr kumimoji="0" lang="en-US" altLang="zh-CN" sz="3600" dirty="0">
              <a:solidFill>
                <a:srgbClr val="0000CC"/>
              </a:solidFill>
              <a:latin typeface="Calibri" panose="020F0502020204030204" pitchFamily="34" charset="0"/>
              <a:ea typeface="华文中宋" panose="02010600040101010101" pitchFamily="2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10"/>
          </p:nvPr>
        </p:nvSpPr>
        <p:spPr>
          <a:xfrm>
            <a:off x="517396" y="1052738"/>
            <a:ext cx="8242146" cy="4968551"/>
          </a:xfrm>
        </p:spPr>
        <p:txBody>
          <a:bodyPr/>
          <a:lstStyle>
            <a:lvl1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1pPr>
            <a:lvl2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2pPr>
            <a:lvl3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3pPr>
            <a:lvl4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 smtClean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4pPr>
            <a:lvl5pPr marL="514350" indent="-514350" algn="l" rtl="0" eaLnBrk="1" fontAlgn="base" hangingPunct="1">
              <a:spcBef>
                <a:spcPts val="2400"/>
              </a:spcBef>
              <a:spcAft>
                <a:spcPct val="0"/>
              </a:spcAft>
              <a:buFont typeface="+mj-lt"/>
              <a:buAutoNum type="arabicPeriod"/>
              <a:defRPr kumimoji="1" lang="zh-CN" altLang="en-US" sz="2800" b="1" kern="1200" dirty="0">
                <a:solidFill>
                  <a:schemeClr val="tx1"/>
                </a:solidFill>
                <a:latin typeface="Calibri" panose="020F0502020204030204" pitchFamily="34" charset="0"/>
                <a:ea typeface="宋体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4FB41F-034F-4D16-8413-B78CCFF9B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6904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08720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zh-CN" altLang="en-US" sz="3200" b="1" dirty="0">
                <a:solidFill>
                  <a:srgbClr val="0000CC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467544" y="1052736"/>
            <a:ext cx="8352928" cy="4968552"/>
          </a:xfrm>
        </p:spPr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344FB41F-034F-4D16-8413-B78CCFF9BF7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789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ttp://aappsbulletin.org/img/201408/active_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 bwMode="auto">
          <a:xfrm>
            <a:off x="5219701" y="592138"/>
            <a:ext cx="37449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  <a:cs typeface="Arial" pitchFamily="34" charset="0"/>
              </a:rPr>
              <a:t>谢谢！</a:t>
            </a:r>
            <a:endParaRPr kumimoji="0" lang="en-US" altLang="zh-C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236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a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ttp://aappsbulletin.org/img/201408/active_01_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标题 1"/>
          <p:cNvSpPr txBox="1">
            <a:spLocks/>
          </p:cNvSpPr>
          <p:nvPr/>
        </p:nvSpPr>
        <p:spPr bwMode="auto">
          <a:xfrm>
            <a:off x="5219701" y="592138"/>
            <a:ext cx="3744913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9" tIns="45714" rIns="91429" bIns="45714" anchor="ctr"/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4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宋体" charset="0"/>
                <a:cs typeface="Arial" pitchFamily="34" charset="0"/>
              </a:rPr>
              <a:t>Thank you !</a:t>
            </a:r>
            <a:endParaRPr kumimoji="0" lang="en-US" altLang="zh-CN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华文中宋" pitchFamily="2" charset="-122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3481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2B87C-39AC-41D3-902C-E9D493758EA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53967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标题，剪贴画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剪贴画占位符 2"/>
          <p:cNvSpPr>
            <a:spLocks noGrp="1"/>
          </p:cNvSpPr>
          <p:nvPr>
            <p:ph type="clipArt" sz="half" idx="1"/>
          </p:nvPr>
        </p:nvSpPr>
        <p:spPr>
          <a:xfrm>
            <a:off x="990600" y="685800"/>
            <a:ext cx="3729038" cy="5638800"/>
          </a:xfrm>
        </p:spPr>
        <p:txBody>
          <a:bodyPr/>
          <a:lstStyle/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72038" y="685800"/>
            <a:ext cx="3729037" cy="56388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934200" y="6400800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6257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zh-CN" altLang="en-US" noProof="0"/>
          </a:p>
        </p:txBody>
      </p:sp>
    </p:spTree>
    <p:extLst>
      <p:ext uri="{BB962C8B-B14F-4D97-AF65-F5344CB8AC3E}">
        <p14:creationId xmlns:p14="http://schemas.microsoft.com/office/powerpoint/2010/main" val="2657047933"/>
      </p:ext>
    </p:extLst>
  </p:cSld>
  <p:clrMapOvr>
    <a:masterClrMapping/>
  </p:clrMapOvr>
  <p:transition advClick="0" advTm="6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  <a:endParaRPr lang="en-US" altLang="zh-CN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07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altLang="zh-CN" dirty="0" smtClean="0"/>
          </a:p>
        </p:txBody>
      </p:sp>
      <p:sp>
        <p:nvSpPr>
          <p:cNvPr id="1028" name="Rectangle 27"/>
          <p:cNvSpPr>
            <a:spLocks noChangeArrowheads="1"/>
          </p:cNvSpPr>
          <p:nvPr/>
        </p:nvSpPr>
        <p:spPr bwMode="auto">
          <a:xfrm>
            <a:off x="-4762" y="858840"/>
            <a:ext cx="9148763" cy="60325"/>
          </a:xfrm>
          <a:prstGeom prst="rect">
            <a:avLst/>
          </a:prstGeom>
          <a:gradFill rotWithShape="1">
            <a:gsLst>
              <a:gs pos="0">
                <a:srgbClr val="003366">
                  <a:alpha val="85999"/>
                </a:srgbClr>
              </a:gs>
              <a:gs pos="100000">
                <a:schemeClr val="bg1"/>
              </a:gs>
            </a:gsLst>
            <a:lin ang="5400000" scaled="1"/>
          </a:gradFill>
          <a:ln w="6350">
            <a:solidFill>
              <a:schemeClr val="bg1"/>
            </a:solidFill>
            <a:miter lim="800000"/>
            <a:headEnd/>
            <a:tailEnd/>
          </a:ln>
        </p:spPr>
        <p:txBody>
          <a:bodyPr wrap="none" lIns="91429" tIns="45714" rIns="91429" bIns="45714" anchor="ctr"/>
          <a:lstStyle/>
          <a:p>
            <a:pPr algn="ctr" eaLnBrk="1" hangingPunct="1"/>
            <a:endParaRPr lang="zh-CN" altLang="en-US" sz="3100" baseline="-25000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699792" y="6544628"/>
            <a:ext cx="3888432" cy="268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7236297" y="6544628"/>
            <a:ext cx="1872208" cy="2687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</a:defRPr>
            </a:lvl1pPr>
          </a:lstStyle>
          <a:p>
            <a:fld id="{344FB41F-034F-4D16-8413-B78CCFF9BF73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35496" y="6211400"/>
            <a:ext cx="576064" cy="64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90" r:id="rId3"/>
    <p:sldLayoutId id="2147483686" r:id="rId4"/>
    <p:sldLayoutId id="2147483691" r:id="rId5"/>
    <p:sldLayoutId id="2147483694" r:id="rId6"/>
    <p:sldLayoutId id="2147483695" r:id="rId7"/>
    <p:sldLayoutId id="2147483696" r:id="rId8"/>
    <p:sldLayoutId id="2147483697" r:id="rId9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00CC"/>
          </a:solidFill>
          <a:latin typeface="Calibri" panose="020F0502020204030204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66FF"/>
          </a:solidFill>
          <a:latin typeface="Times New Roman" pitchFamily="18" charset="0"/>
          <a:ea typeface="华文中宋" pitchFamily="2" charset="-122"/>
        </a:defRPr>
      </a:lvl5pPr>
      <a:lvl6pPr marL="457143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6pPr>
      <a:lvl7pPr marL="914286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7pPr>
      <a:lvl8pPr marL="137142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8pPr>
      <a:lvl9pPr marL="182857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宋体" pitchFamily="2" charset="-122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741363" indent="-284163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Calibri" panose="020F0502020204030204" pitchFamily="34" charset="0"/>
          <a:ea typeface="+mn-ea"/>
        </a:defRPr>
      </a:lvl2pPr>
      <a:lvl3pPr marL="1141413" indent="-227013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 panose="020F0502020204030204" pitchFamily="34" charset="0"/>
          <a:ea typeface="+mn-ea"/>
        </a:defRPr>
      </a:lvl3pPr>
      <a:lvl4pPr marL="1597025" indent="-227013" algn="l" rtl="0" eaLnBrk="1" fontAlgn="base" hangingPunct="1">
        <a:spcBef>
          <a:spcPct val="20000"/>
        </a:spcBef>
        <a:spcAft>
          <a:spcPct val="0"/>
        </a:spcAft>
        <a:buChar char="–"/>
        <a:defRPr sz="2200">
          <a:solidFill>
            <a:schemeClr val="tx1"/>
          </a:solidFill>
          <a:latin typeface="Calibri" panose="020F0502020204030204" pitchFamily="34" charset="0"/>
          <a:ea typeface="+mn-ea"/>
        </a:defRPr>
      </a:lvl4pPr>
      <a:lvl5pPr marL="2055813" indent="-227013" algn="l" rtl="0" eaLnBrk="1" fontAlgn="base" hangingPunct="1">
        <a:spcBef>
          <a:spcPct val="20000"/>
        </a:spcBef>
        <a:spcAft>
          <a:spcPct val="0"/>
        </a:spcAft>
        <a:buChar char="»"/>
        <a:defRPr sz="2200">
          <a:solidFill>
            <a:schemeClr val="tx1"/>
          </a:solidFill>
          <a:latin typeface="Calibri" panose="020F0502020204030204" pitchFamily="34" charset="0"/>
          <a:ea typeface="+mn-ea"/>
        </a:defRPr>
      </a:lvl5pPr>
      <a:lvl6pPr marL="2514285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426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569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712" indent="-228571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2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0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3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6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98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1" algn="l" defTabSz="91428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5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3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0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jpe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60.jpeg"/><Relationship Id="rId4" Type="http://schemas.openxmlformats.org/officeDocument/2006/relationships/image" Target="../media/image56.jpeg"/><Relationship Id="rId9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14282" y="928670"/>
            <a:ext cx="8715404" cy="1285885"/>
          </a:xfrm>
        </p:spPr>
        <p:txBody>
          <a:bodyPr/>
          <a:lstStyle/>
          <a:p>
            <a:pPr algn="ctr"/>
            <a:r>
              <a:rPr lang="en-US" altLang="zh-CN" sz="3600" dirty="0" smtClean="0">
                <a:latin typeface="+mj-lt"/>
              </a:rPr>
              <a:t>Challenge in LHCD</a:t>
            </a:r>
            <a:r>
              <a:rPr lang="zh-CN" altLang="en-US" sz="3600" dirty="0">
                <a:latin typeface="+mj-lt"/>
              </a:rPr>
              <a:t> </a:t>
            </a:r>
            <a:r>
              <a:rPr lang="en-US" altLang="zh-CN" sz="3600" dirty="0" smtClean="0">
                <a:latin typeface="+mj-lt"/>
              </a:rPr>
              <a:t>capability at high density regime</a:t>
            </a:r>
            <a:endParaRPr lang="zh-CN" altLang="en-US" sz="3600" dirty="0">
              <a:latin typeface="+mj-lt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142844" y="2285992"/>
            <a:ext cx="9001156" cy="2871200"/>
          </a:xfrm>
        </p:spPr>
        <p:txBody>
          <a:bodyPr/>
          <a:lstStyle/>
          <a:p>
            <a:pPr algn="just"/>
            <a:r>
              <a:rPr lang="en-US" altLang="zh-CN" sz="2000" dirty="0">
                <a:solidFill>
                  <a:srgbClr val="0000CC"/>
                </a:solidFill>
                <a:latin typeface="+mj-lt"/>
              </a:rPr>
              <a:t>B J </a:t>
            </a:r>
            <a:r>
              <a:rPr lang="en-US" altLang="zh-CN" sz="2000" dirty="0" smtClean="0">
                <a:solidFill>
                  <a:srgbClr val="0000CC"/>
                </a:solidFill>
                <a:latin typeface="+mj-lt"/>
              </a:rPr>
              <a:t>Ding, M H Li, J G Li and B N Wan</a:t>
            </a:r>
          </a:p>
          <a:p>
            <a:pPr algn="just"/>
            <a:r>
              <a:rPr lang="en-US" altLang="zh-CN" sz="2000" dirty="0" smtClean="0">
                <a:solidFill>
                  <a:srgbClr val="0000CC"/>
                </a:solidFill>
                <a:latin typeface="+mj-lt"/>
              </a:rPr>
              <a:t>for EAST team and international collaboration team*</a:t>
            </a:r>
          </a:p>
          <a:p>
            <a:r>
              <a:rPr lang="en-US" altLang="zh-CN" sz="2000" dirty="0" smtClean="0">
                <a:solidFill>
                  <a:srgbClr val="0000CC"/>
                </a:solidFill>
                <a:latin typeface="+mj-lt"/>
              </a:rPr>
              <a:t> </a:t>
            </a:r>
          </a:p>
          <a:p>
            <a:r>
              <a:rPr lang="en-US" altLang="zh-CN" sz="2000" i="1" dirty="0" smtClean="0">
                <a:solidFill>
                  <a:srgbClr val="FF0000"/>
                </a:solidFill>
                <a:latin typeface="+mj-lt"/>
              </a:rPr>
              <a:t>Institute </a:t>
            </a:r>
            <a:r>
              <a:rPr lang="en-US" altLang="zh-CN" sz="2000" i="1" dirty="0">
                <a:solidFill>
                  <a:srgbClr val="FF0000"/>
                </a:solidFill>
                <a:latin typeface="+mj-lt"/>
              </a:rPr>
              <a:t>of Plasma Physics, Chinese Academy of Sciences, Hefei </a:t>
            </a:r>
            <a:r>
              <a:rPr lang="en-US" altLang="zh-CN" sz="2000" i="1" dirty="0" smtClean="0">
                <a:solidFill>
                  <a:srgbClr val="FF0000"/>
                </a:solidFill>
                <a:latin typeface="+mj-lt"/>
              </a:rPr>
              <a:t>230031,China</a:t>
            </a:r>
            <a:endParaRPr lang="en-US" altLang="zh-CN" sz="2000" i="1" dirty="0">
              <a:solidFill>
                <a:srgbClr val="FF0000"/>
              </a:solidFill>
              <a:latin typeface="+mj-lt"/>
            </a:endParaRPr>
          </a:p>
          <a:p>
            <a:r>
              <a:rPr lang="fr-FR" altLang="zh-CN" sz="2000" i="1" dirty="0">
                <a:solidFill>
                  <a:srgbClr val="3333CC"/>
                </a:solidFill>
                <a:latin typeface="+mn-lt"/>
              </a:rPr>
              <a:t>*</a:t>
            </a:r>
            <a:r>
              <a:rPr lang="fr-FR" altLang="zh-CN" sz="2000" i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fr-FR" altLang="zh-CN" sz="2000" i="1" dirty="0">
                <a:solidFill>
                  <a:srgbClr val="0000CC"/>
                </a:solidFill>
                <a:latin typeface="+mn-lt"/>
              </a:rPr>
              <a:t>CEA, IRFM, 13108 St. Paul-lez-Durance, </a:t>
            </a:r>
            <a:r>
              <a:rPr lang="fr-FR" altLang="zh-CN" sz="2000" i="1" dirty="0" smtClean="0">
                <a:solidFill>
                  <a:srgbClr val="0000CC"/>
                </a:solidFill>
                <a:latin typeface="+mn-lt"/>
              </a:rPr>
              <a:t>France</a:t>
            </a:r>
          </a:p>
          <a:p>
            <a:r>
              <a:rPr lang="fr-FR" altLang="zh-CN" sz="2000" i="1" dirty="0" smtClean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ENEA, Centro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Ricerche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Unità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Fusione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Frascati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c.p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. 65, 00044 </a:t>
            </a:r>
            <a:r>
              <a:rPr lang="en-US" sz="2000" i="1" dirty="0" err="1">
                <a:solidFill>
                  <a:srgbClr val="0000CC"/>
                </a:solidFill>
                <a:latin typeface="+mn-lt"/>
              </a:rPr>
              <a:t>Frascati</a:t>
            </a:r>
            <a:r>
              <a:rPr lang="en-US" sz="2000" i="1" dirty="0">
                <a:solidFill>
                  <a:srgbClr val="0000CC"/>
                </a:solidFill>
                <a:latin typeface="+mn-lt"/>
              </a:rPr>
              <a:t>, </a:t>
            </a:r>
            <a:r>
              <a:rPr lang="en-US" sz="2000" i="1" dirty="0" smtClean="0">
                <a:solidFill>
                  <a:srgbClr val="0000CC"/>
                </a:solidFill>
                <a:latin typeface="+mn-lt"/>
              </a:rPr>
              <a:t>Italy</a:t>
            </a:r>
          </a:p>
          <a:p>
            <a:r>
              <a:rPr lang="en-GB" altLang="zh-CN" sz="2000" i="1" dirty="0" smtClean="0">
                <a:solidFill>
                  <a:srgbClr val="0000CC"/>
                </a:solidFill>
                <a:latin typeface="+mn-lt"/>
              </a:rPr>
              <a:t>PSFC, </a:t>
            </a:r>
            <a:r>
              <a:rPr lang="en-GB" altLang="zh-CN" sz="2000" i="1" dirty="0">
                <a:solidFill>
                  <a:srgbClr val="0000CC"/>
                </a:solidFill>
                <a:latin typeface="+mn-lt"/>
              </a:rPr>
              <a:t>NW16-240, MIT, Cambridge, MA 02139, </a:t>
            </a:r>
            <a:r>
              <a:rPr lang="en-GB" altLang="zh-CN" sz="2000" i="1" dirty="0" smtClean="0">
                <a:solidFill>
                  <a:srgbClr val="0000CC"/>
                </a:solidFill>
                <a:latin typeface="+mn-lt"/>
              </a:rPr>
              <a:t>USA</a:t>
            </a:r>
          </a:p>
          <a:p>
            <a:r>
              <a:rPr lang="en-US" altLang="zh-CN" sz="2000" i="1" dirty="0" smtClean="0">
                <a:solidFill>
                  <a:srgbClr val="0000CC"/>
                </a:solidFill>
                <a:latin typeface="+mn-lt"/>
              </a:rPr>
              <a:t>PPPL,  </a:t>
            </a:r>
            <a:r>
              <a:rPr lang="en-US" altLang="zh-CN" sz="2000" i="1" dirty="0">
                <a:solidFill>
                  <a:srgbClr val="0000CC"/>
                </a:solidFill>
                <a:latin typeface="+mn-lt"/>
              </a:rPr>
              <a:t>Princeton, New Jersey 08544, USA</a:t>
            </a:r>
            <a:endParaRPr lang="zh-CN" altLang="en-US" sz="2000" i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5" name="ZoneTexte 5"/>
          <p:cNvSpPr txBox="1">
            <a:spLocks noGrp="1" noChangeArrowheads="1"/>
          </p:cNvSpPr>
          <p:nvPr>
            <p:ph type="body" sz="quarter" idx="11"/>
          </p:nvPr>
        </p:nvSpPr>
        <p:spPr bwMode="auto">
          <a:xfrm>
            <a:off x="671442" y="24557"/>
            <a:ext cx="7500958" cy="87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0C2D84"/>
              </a:buClr>
              <a:buChar char="•"/>
              <a:defRPr sz="2600" b="1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1pPr>
            <a:lvl2pPr marL="742950" indent="-285750">
              <a:spcBef>
                <a:spcPct val="20000"/>
              </a:spcBef>
              <a:buClr>
                <a:srgbClr val="0C2D84"/>
              </a:buClr>
              <a:buChar char="–"/>
              <a:defRPr sz="24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0C2D84"/>
              </a:buClr>
              <a:buChar char="•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entury Gothic" pitchFamily="34" charset="0"/>
                <a:ea typeface="ＭＳ Ｐゴシック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ja-JP" sz="1800" dirty="0" smtClean="0">
                <a:solidFill>
                  <a:srgbClr val="FF00FF"/>
                </a:solidFill>
                <a:latin typeface="+mj-lt"/>
                <a:cs typeface="Arial" pitchFamily="34" charset="0"/>
              </a:rPr>
              <a:t>Solved and Unsolved Problems in Plasma Physics</a:t>
            </a:r>
            <a:endParaRPr lang="en-US" altLang="ja-JP" sz="1800" dirty="0">
              <a:solidFill>
                <a:srgbClr val="FF00FF"/>
              </a:solidFill>
              <a:latin typeface="+mj-lt"/>
              <a:cs typeface="Arial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fr-FR" sz="1600" dirty="0" smtClean="0">
                <a:latin typeface="+mj-lt"/>
                <a:cs typeface="Arial" pitchFamily="34" charset="0"/>
              </a:rPr>
              <a:t>A symposium in honor of Nathaniel J </a:t>
            </a:r>
            <a:r>
              <a:rPr lang="en-US" altLang="fr-FR" sz="1600" dirty="0" err="1" smtClean="0">
                <a:latin typeface="+mj-lt"/>
                <a:cs typeface="Arial" pitchFamily="34" charset="0"/>
              </a:rPr>
              <a:t>Fisch</a:t>
            </a:r>
            <a:r>
              <a:rPr lang="en-US" altLang="fr-FR" sz="1600" dirty="0" smtClean="0">
                <a:latin typeface="+mj-lt"/>
                <a:cs typeface="Arial" pitchFamily="34" charset="0"/>
              </a:rPr>
              <a:t>, March 28~30, 2016, Princeton, NJ</a:t>
            </a:r>
            <a:endParaRPr lang="en-US" altLang="fr-FR" sz="1600" dirty="0"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872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935311" y="250668"/>
            <a:ext cx="7344816" cy="571480"/>
          </a:xfrm>
        </p:spPr>
        <p:txBody>
          <a:bodyPr anchor="t"/>
          <a:lstStyle/>
          <a:p>
            <a:pPr>
              <a:defRPr/>
            </a:pP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Coupling 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is improved by </a:t>
            </a:r>
            <a:r>
              <a:rPr lang="en-US" altLang="zh-CN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GIM_e</a:t>
            </a: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 puffing</a:t>
            </a:r>
            <a:endPara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428596" y="5715016"/>
            <a:ext cx="8358246" cy="830997"/>
          </a:xfrm>
          <a:prstGeom prst="rect">
            <a:avLst/>
          </a:prstGeom>
          <a:ln w="38100">
            <a:solidFill>
              <a:srgbClr val="0000FF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Good coupling is obtained by means of configuration optimization, local gas puffing.</a:t>
            </a:r>
            <a:endParaRPr lang="fr-FR" altLang="zh-C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113667" name="Object 3"/>
          <p:cNvGraphicFramePr>
            <a:graphicFrameLocks noChangeAspect="1"/>
          </p:cNvGraphicFramePr>
          <p:nvPr/>
        </p:nvGraphicFramePr>
        <p:xfrm>
          <a:off x="4286280" y="928670"/>
          <a:ext cx="5000628" cy="45733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6" name="Graph" r:id="rId3" imgW="33413551" imgH="23631335" progId="Origin50.Graph">
                  <p:embed/>
                </p:oleObj>
              </mc:Choice>
              <mc:Fallback>
                <p:oleObj name="Graph" r:id="rId3" imgW="33413551" imgH="236313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80" y="928670"/>
                        <a:ext cx="5000628" cy="457330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4"/>
          <p:cNvGraphicFramePr>
            <a:graphicFrameLocks noChangeAspect="1"/>
          </p:cNvGraphicFramePr>
          <p:nvPr/>
        </p:nvGraphicFramePr>
        <p:xfrm>
          <a:off x="-357222" y="1000108"/>
          <a:ext cx="5357850" cy="4286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417" name="Graph" r:id="rId5" imgW="4276800" imgH="3024720" progId="Origin50.Graph">
                  <p:embed/>
                </p:oleObj>
              </mc:Choice>
              <mc:Fallback>
                <p:oleObj name="Graph" r:id="rId5" imgW="4276800" imgH="30247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57222" y="1000108"/>
                        <a:ext cx="5357850" cy="42862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10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274713329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2204864"/>
            <a:ext cx="8208912" cy="172819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2400" b="1" dirty="0" smtClean="0">
                <a:latin typeface="+mj-lt"/>
              </a:rPr>
              <a:t>LHW-plasma coupling can be improved by local gas puffing.</a:t>
            </a:r>
          </a:p>
          <a:p>
            <a:pPr marL="0" indent="0"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FF0000"/>
                </a:solidFill>
                <a:latin typeface="+mj-lt"/>
              </a:rPr>
              <a:t>Grill density feedback-control is under process.</a:t>
            </a:r>
          </a:p>
        </p:txBody>
      </p:sp>
      <p:sp>
        <p:nvSpPr>
          <p:cNvPr id="3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11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639069468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2" name="Rectangle 4"/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772400" cy="874713"/>
          </a:xfrm>
        </p:spPr>
        <p:txBody>
          <a:bodyPr anchor="t"/>
          <a:lstStyle/>
          <a:p>
            <a:pPr>
              <a:defRPr/>
            </a:pPr>
            <a:r>
              <a:rPr lang="en-US" altLang="zh-CN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High density problem</a:t>
            </a:r>
            <a:endParaRPr lang="zh-CN" alt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</a:endParaRPr>
          </a:p>
        </p:txBody>
      </p:sp>
      <p:sp>
        <p:nvSpPr>
          <p:cNvPr id="59395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611560" y="1772816"/>
            <a:ext cx="7772400" cy="1943918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 smtClean="0">
                <a:solidFill>
                  <a:srgbClr val="9900CC"/>
                </a:solidFill>
              </a:rPr>
              <a:t>Poor accessibility</a:t>
            </a:r>
          </a:p>
          <a:p>
            <a:pPr marL="0" indent="0">
              <a:buNone/>
            </a:pPr>
            <a:r>
              <a:rPr lang="en-US" altLang="zh-CN" sz="2400" b="1" dirty="0" smtClean="0">
                <a:solidFill>
                  <a:srgbClr val="9900CC"/>
                </a:solidFill>
              </a:rPr>
              <a:t>(This could be acceptable for the off-axis power deposition) </a:t>
            </a:r>
            <a:endParaRPr lang="en-US" altLang="zh-CN" sz="2400" b="1" dirty="0" smtClean="0">
              <a:solidFill>
                <a:schemeClr val="accent2"/>
              </a:solidFill>
            </a:endParaRPr>
          </a:p>
          <a:p>
            <a:endParaRPr lang="en-US" altLang="zh-CN" sz="2400" b="1" dirty="0" smtClean="0">
              <a:solidFill>
                <a:srgbClr val="9900CC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More importantly, Current drive efficiency could be degraded sharply with density increasing, due to PI, CA and SDF</a:t>
            </a:r>
          </a:p>
          <a:p>
            <a:pPr marL="0" indent="0">
              <a:buNone/>
            </a:pPr>
            <a:endParaRPr lang="en-US" altLang="zh-CN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altLang="zh-CN" sz="2400" b="1" dirty="0" smtClean="0">
              <a:solidFill>
                <a:srgbClr val="FF0000"/>
              </a:solidFill>
            </a:endParaRPr>
          </a:p>
        </p:txBody>
      </p:sp>
      <p:sp>
        <p:nvSpPr>
          <p:cNvPr id="4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12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55188388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9393"/>
            <a:ext cx="9144000" cy="1201117"/>
          </a:xfrm>
        </p:spPr>
        <p:txBody>
          <a:bodyPr anchor="t"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High</a:t>
            </a:r>
            <a:r>
              <a:rPr lang="zh-CN" alt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Te in edge region may improve CD efficiency at high density </a:t>
            </a:r>
            <a:r>
              <a:rPr lang="en-US" altLang="zh-CN" sz="32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</a:rPr>
              <a:t>(FTU)</a:t>
            </a:r>
            <a:endParaRPr lang="en-US" altLang="zh-CN" sz="3200" dirty="0" smtClean="0">
              <a:latin typeface="+mn-lt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214313" y="4857750"/>
            <a:ext cx="492918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6600FF"/>
                </a:solidFill>
                <a:latin typeface="+mj-lt"/>
              </a:rPr>
              <a:t>HXR emission for the low </a:t>
            </a:r>
            <a:r>
              <a:rPr lang="en-US" altLang="zh-CN" sz="2000" b="1" dirty="0" err="1">
                <a:solidFill>
                  <a:srgbClr val="6600FF"/>
                </a:solidFill>
                <a:latin typeface="+mj-lt"/>
              </a:rPr>
              <a:t>Te</a:t>
            </a:r>
            <a:r>
              <a:rPr lang="en-US" altLang="zh-CN" sz="2000" b="1" dirty="0">
                <a:solidFill>
                  <a:srgbClr val="6600FF"/>
                </a:solidFill>
                <a:latin typeface="+mj-lt"/>
              </a:rPr>
              <a:t> (dash line) and high </a:t>
            </a:r>
            <a:r>
              <a:rPr lang="en-US" altLang="zh-CN" sz="2000" b="1" dirty="0" err="1">
                <a:solidFill>
                  <a:srgbClr val="6600FF"/>
                </a:solidFill>
                <a:latin typeface="+mj-lt"/>
              </a:rPr>
              <a:t>Te</a:t>
            </a:r>
            <a:r>
              <a:rPr lang="en-US" altLang="zh-CN" sz="2000" b="1" dirty="0">
                <a:solidFill>
                  <a:srgbClr val="6600FF"/>
                </a:solidFill>
                <a:latin typeface="+mj-lt"/>
              </a:rPr>
              <a:t>  with Li coating (solid line) </a:t>
            </a:r>
            <a:endParaRPr lang="en-US" altLang="zh-CN" baseline="-25000" dirty="0">
              <a:solidFill>
                <a:srgbClr val="6600FF"/>
              </a:solidFill>
              <a:latin typeface="+mj-lt"/>
            </a:endParaRP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214438"/>
            <a:ext cx="4254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矩形 6"/>
          <p:cNvSpPr>
            <a:spLocks noChangeArrowheads="1"/>
          </p:cNvSpPr>
          <p:nvPr/>
        </p:nvSpPr>
        <p:spPr bwMode="auto">
          <a:xfrm>
            <a:off x="1547664" y="6205307"/>
            <a:ext cx="572583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R </a:t>
            </a:r>
            <a:r>
              <a:rPr lang="en-US" altLang="zh-CN" sz="2000" b="0" dirty="0" err="1">
                <a:solidFill>
                  <a:srgbClr val="FF0000"/>
                </a:solidFill>
                <a:latin typeface="+mj-lt"/>
              </a:rPr>
              <a:t>Cesario</a:t>
            </a:r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, Nature </a:t>
            </a:r>
            <a:r>
              <a:rPr lang="en-US" altLang="zh-CN" sz="2000" b="0" dirty="0" err="1">
                <a:solidFill>
                  <a:srgbClr val="FF0000"/>
                </a:solidFill>
                <a:latin typeface="+mj-lt"/>
              </a:rPr>
              <a:t>Commun</a:t>
            </a:r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. (August 2010) http://dx.doi.org/10.1038/ncomms1052</a:t>
            </a:r>
            <a:endParaRPr lang="zh-CN" altLang="en-US" sz="2000" b="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5" y="1285875"/>
            <a:ext cx="3929063" cy="3316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7" name="Rectangle 4"/>
          <p:cNvSpPr>
            <a:spLocks noChangeArrowheads="1"/>
          </p:cNvSpPr>
          <p:nvPr/>
        </p:nvSpPr>
        <p:spPr bwMode="auto">
          <a:xfrm>
            <a:off x="5286375" y="4786313"/>
            <a:ext cx="3500438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6600FF"/>
                </a:solidFill>
                <a:latin typeface="+mj-lt"/>
              </a:rPr>
              <a:t>Frequency spectra</a:t>
            </a:r>
          </a:p>
          <a:p>
            <a:pPr algn="ctr"/>
            <a:r>
              <a:rPr lang="en-US" altLang="zh-CN" sz="2000" b="1" dirty="0">
                <a:solidFill>
                  <a:srgbClr val="6600FF"/>
                </a:solidFill>
                <a:latin typeface="+mj-lt"/>
              </a:rPr>
              <a:t>by antenna probe</a:t>
            </a:r>
            <a:endParaRPr lang="en-US" altLang="zh-CN" sz="2000" b="1" baseline="-25000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15368" name="Rectangle 4"/>
          <p:cNvSpPr>
            <a:spLocks noChangeArrowheads="1"/>
          </p:cNvSpPr>
          <p:nvPr/>
        </p:nvSpPr>
        <p:spPr bwMode="auto">
          <a:xfrm>
            <a:off x="142844" y="5643578"/>
            <a:ext cx="8858280" cy="461665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PI is very likely the underlying mechanism for low CD efficiency</a:t>
            </a:r>
            <a:endParaRPr lang="en-US" altLang="zh-CN" b="1" baseline="-25000" dirty="0">
              <a:latin typeface="+mj-lt"/>
            </a:endParaRPr>
          </a:p>
        </p:txBody>
      </p:sp>
      <p:sp>
        <p:nvSpPr>
          <p:cNvPr id="15369" name="灯片编号占位符 3"/>
          <p:cNvSpPr txBox="1">
            <a:spLocks/>
          </p:cNvSpPr>
          <p:nvPr/>
        </p:nvSpPr>
        <p:spPr bwMode="auto">
          <a:xfrm>
            <a:off x="6553200" y="630932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EC6EEB7-45D4-4C0F-983A-D818FA8F962F}" type="slidenum">
              <a:rPr lang="en-US" altLang="zh-CN" sz="2000"/>
              <a:pPr algn="r"/>
              <a:t>13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332699958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44450"/>
            <a:ext cx="8353301" cy="647700"/>
          </a:xfrm>
        </p:spPr>
        <p:txBody>
          <a:bodyPr anchor="t"/>
          <a:lstStyle/>
          <a:p>
            <a:pPr>
              <a:defRPr/>
            </a:pP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行楷" pitchFamily="2" charset="-122"/>
              </a:rPr>
              <a:t>PI measured by </a:t>
            </a:r>
            <a:r>
              <a:rPr lang="en-US" altLang="zh-CN" sz="32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行楷" pitchFamily="2" charset="-122"/>
              </a:rPr>
              <a:t>Langmiur</a:t>
            </a:r>
            <a:r>
              <a:rPr lang="en-US" altLang="zh-CN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华文行楷" pitchFamily="2" charset="-122"/>
              </a:rPr>
              <a:t> Probes in C-mod</a:t>
            </a:r>
            <a:endParaRPr lang="zh-CN" altLang="en-US" sz="3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华文行楷" pitchFamily="2" charset="-122"/>
            </a:endParaRPr>
          </a:p>
        </p:txBody>
      </p:sp>
      <p:sp>
        <p:nvSpPr>
          <p:cNvPr id="29700" name="Text Box 37"/>
          <p:cNvSpPr txBox="1">
            <a:spLocks noChangeArrowheads="1"/>
          </p:cNvSpPr>
          <p:nvPr/>
        </p:nvSpPr>
        <p:spPr bwMode="auto">
          <a:xfrm>
            <a:off x="0" y="571480"/>
            <a:ext cx="864396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2000" b="0" dirty="0" smtClean="0">
                <a:latin typeface="+mj-lt"/>
              </a:rPr>
              <a:t>S G Baek, et al., Plasma Phys. Control. Fusion 55 (2013) 052001</a:t>
            </a:r>
            <a:endParaRPr lang="fr-FR" altLang="zh-CN" sz="2000" b="0" dirty="0">
              <a:latin typeface="+mj-lt"/>
            </a:endParaRPr>
          </a:p>
        </p:txBody>
      </p:sp>
      <p:sp>
        <p:nvSpPr>
          <p:cNvPr id="29702" name="矩形 9"/>
          <p:cNvSpPr>
            <a:spLocks noChangeArrowheads="1"/>
          </p:cNvSpPr>
          <p:nvPr/>
        </p:nvSpPr>
        <p:spPr bwMode="auto">
          <a:xfrm>
            <a:off x="1500166" y="4857760"/>
            <a:ext cx="56086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latin typeface="+mj-lt"/>
              </a:rPr>
              <a:t>ne=0.9 x10</a:t>
            </a:r>
            <a:r>
              <a:rPr lang="en-US" sz="2000" b="1" baseline="30000" dirty="0" smtClean="0">
                <a:latin typeface="+mj-lt"/>
              </a:rPr>
              <a:t>20</a:t>
            </a:r>
            <a:r>
              <a:rPr lang="en-US" sz="2000" b="1" dirty="0" smtClean="0">
                <a:latin typeface="+mj-lt"/>
              </a:rPr>
              <a:t> m</a:t>
            </a:r>
            <a:r>
              <a:rPr lang="en-US" sz="2000" b="1" baseline="30000" dirty="0" smtClean="0">
                <a:latin typeface="+mj-lt"/>
              </a:rPr>
              <a:t>-3</a:t>
            </a:r>
            <a:r>
              <a:rPr lang="zh-CN" altLang="en-US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2000" b="1" dirty="0" smtClean="0">
                <a:latin typeface="+mj-lt"/>
              </a:rPr>
              <a:t>(black) ,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ne=3.3x10</a:t>
            </a:r>
            <a:r>
              <a:rPr lang="en-US" sz="2000" b="1" baseline="30000" dirty="0" smtClean="0">
                <a:solidFill>
                  <a:srgbClr val="FF0000"/>
                </a:solidFill>
                <a:latin typeface="+mj-lt"/>
              </a:rPr>
              <a:t>20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m</a:t>
            </a:r>
            <a:r>
              <a:rPr lang="en-US" sz="2000" b="1" baseline="30000" dirty="0" smtClean="0">
                <a:solidFill>
                  <a:srgbClr val="FF0000"/>
                </a:solidFill>
                <a:latin typeface="+mj-lt"/>
              </a:rPr>
              <a:t>-3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(Red) </a:t>
            </a:r>
            <a:endParaRPr lang="zh-CN" alt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705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A888A12-000C-47A5-85A0-E7239E7D9731}" type="slidenum">
              <a:rPr lang="en-US" altLang="zh-CN" sz="2000"/>
              <a:pPr algn="r"/>
              <a:t>14</a:t>
            </a:fld>
            <a:endParaRPr lang="en-US" altLang="zh-CN" sz="2000"/>
          </a:p>
        </p:txBody>
      </p:sp>
      <p:sp>
        <p:nvSpPr>
          <p:cNvPr id="29709" name="Rectangle 1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000108"/>
            <a:ext cx="6381776" cy="3786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矩形 9"/>
          <p:cNvSpPr>
            <a:spLocks noChangeArrowheads="1"/>
          </p:cNvSpPr>
          <p:nvPr/>
        </p:nvSpPr>
        <p:spPr bwMode="auto">
          <a:xfrm>
            <a:off x="1000100" y="5500702"/>
            <a:ext cx="5608644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● </a:t>
            </a:r>
            <a:r>
              <a:rPr lang="en-US" b="1" dirty="0" smtClean="0">
                <a:solidFill>
                  <a:srgbClr val="FF0000"/>
                </a:solidFill>
              </a:rPr>
              <a:t>PI occurs at higher density.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altLang="zh-CN" b="1" dirty="0" smtClean="0">
                <a:solidFill>
                  <a:srgbClr val="C00000"/>
                </a:solidFill>
              </a:rPr>
              <a:t>● </a:t>
            </a:r>
            <a:r>
              <a:rPr lang="en-US" b="1" dirty="0" smtClean="0">
                <a:solidFill>
                  <a:srgbClr val="FF0000"/>
                </a:solidFill>
              </a:rPr>
              <a:t>PI can occur in either HFS or LFS.</a:t>
            </a:r>
            <a:endParaRPr lang="zh-CN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58136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57188" y="0"/>
            <a:ext cx="8429625" cy="1071563"/>
          </a:xfrm>
        </p:spPr>
        <p:txBody>
          <a:bodyPr anchor="t"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0000"/>
                </a:solidFill>
              </a:rPr>
              <a:t>CA in SOL may decrease CD efficiency </a:t>
            </a:r>
            <a:r>
              <a:rPr lang="en-US" altLang="zh-CN" sz="2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(GENRY/C3QLD)</a:t>
            </a:r>
          </a:p>
        </p:txBody>
      </p:sp>
      <p:pic>
        <p:nvPicPr>
          <p:cNvPr id="17411" name="Picture 4" descr="QQ截图未命名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38" y="2286000"/>
            <a:ext cx="5857875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Text Box 5"/>
          <p:cNvSpPr txBox="1">
            <a:spLocks noChangeArrowheads="1"/>
          </p:cNvSpPr>
          <p:nvPr/>
        </p:nvSpPr>
        <p:spPr bwMode="auto">
          <a:xfrm>
            <a:off x="611560" y="1357313"/>
            <a:ext cx="6960815" cy="461962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+mj-lt"/>
              </a:rPr>
              <a:t>Including the effects of collisional damping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4572000" y="1916113"/>
            <a:ext cx="1944688" cy="1944687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14" name="Text Box 7"/>
          <p:cNvSpPr txBox="1">
            <a:spLocks noChangeArrowheads="1"/>
          </p:cNvSpPr>
          <p:nvPr/>
        </p:nvSpPr>
        <p:spPr bwMode="auto">
          <a:xfrm>
            <a:off x="6786563" y="1936750"/>
            <a:ext cx="1273938" cy="461665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 dirty="0">
                <a:latin typeface="+mj-lt"/>
              </a:rPr>
              <a:t>Without</a:t>
            </a:r>
          </a:p>
        </p:txBody>
      </p:sp>
      <p:sp>
        <p:nvSpPr>
          <p:cNvPr id="17415" name="Line 8"/>
          <p:cNvSpPr>
            <a:spLocks noChangeShapeType="1"/>
          </p:cNvSpPr>
          <p:nvPr/>
        </p:nvSpPr>
        <p:spPr bwMode="auto">
          <a:xfrm flipH="1">
            <a:off x="6878638" y="2349500"/>
            <a:ext cx="720725" cy="9366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16" name="矩形 8"/>
          <p:cNvSpPr>
            <a:spLocks noChangeArrowheads="1"/>
          </p:cNvSpPr>
          <p:nvPr/>
        </p:nvSpPr>
        <p:spPr bwMode="auto">
          <a:xfrm>
            <a:off x="1071563" y="6143625"/>
            <a:ext cx="60649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b="0" dirty="0">
                <a:solidFill>
                  <a:srgbClr val="FF0000"/>
                </a:solidFill>
                <a:latin typeface="+mj-lt"/>
              </a:rPr>
              <a:t>G M Wallace et al., Phys. of Plasmas 17 (2010) 082508</a:t>
            </a:r>
            <a:endParaRPr lang="zh-CN" altLang="en-US" sz="20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7417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FBB34A23-96AE-4CE7-8F6E-7D5D4CC0D487}" type="slidenum">
              <a:rPr lang="en-US" altLang="zh-CN" sz="2000"/>
              <a:pPr algn="r"/>
              <a:t>15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3878210205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QQ截图2012051813181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3675" y="1071563"/>
            <a:ext cx="452596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40" y="-171400"/>
            <a:ext cx="7786712" cy="1071546"/>
          </a:xfrm>
        </p:spPr>
        <p:txBody>
          <a:bodyPr anchor="t"/>
          <a:lstStyle/>
          <a:p>
            <a:pPr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Density fluctuation in edge region may affect CD effect </a:t>
            </a:r>
            <a:r>
              <a:rPr lang="zh-CN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（</a:t>
            </a:r>
            <a:r>
              <a:rPr lang="en-US" altLang="zh-CN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TS</a:t>
            </a:r>
            <a:r>
              <a:rPr lang="zh-CN" altLang="en-US" sz="3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）</a:t>
            </a:r>
            <a:endParaRPr lang="zh-CN" altLang="en-US" sz="3200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</a:endParaRPr>
          </a:p>
        </p:txBody>
      </p:sp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4551363" y="5357813"/>
            <a:ext cx="45926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2060"/>
                </a:solidFill>
                <a:latin typeface="+mj-lt"/>
              </a:rPr>
              <a:t>Density fluctuation spectrum for pulses</a:t>
            </a:r>
          </a:p>
          <a:p>
            <a:pPr algn="ctr"/>
            <a:r>
              <a:rPr lang="en-US" altLang="zh-CN" sz="2000" b="1" dirty="0" err="1">
                <a:solidFill>
                  <a:srgbClr val="002060"/>
                </a:solidFill>
                <a:latin typeface="+mj-lt"/>
              </a:rPr>
              <a:t>fuelled</a:t>
            </a:r>
            <a:r>
              <a:rPr lang="en-US" altLang="zh-CN" sz="2000" b="1" dirty="0">
                <a:solidFill>
                  <a:srgbClr val="002060"/>
                </a:solidFill>
                <a:latin typeface="+mj-lt"/>
              </a:rPr>
              <a:t> with gas and pellets</a:t>
            </a:r>
            <a:endParaRPr lang="zh-CN" altLang="en-US" sz="2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50"/>
            <a:ext cx="4143375" cy="368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Rectangle 5"/>
          <p:cNvSpPr>
            <a:spLocks noChangeArrowheads="1"/>
          </p:cNvSpPr>
          <p:nvPr/>
        </p:nvSpPr>
        <p:spPr bwMode="auto">
          <a:xfrm>
            <a:off x="571496" y="5357813"/>
            <a:ext cx="3429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Pellet (red</a:t>
            </a:r>
            <a:r>
              <a:rPr lang="zh-CN" altLang="en-US" sz="2000" b="1" dirty="0" smtClean="0">
                <a:solidFill>
                  <a:srgbClr val="FF0000"/>
                </a:solidFill>
                <a:latin typeface="+mj-lt"/>
              </a:rPr>
              <a:t>）</a:t>
            </a:r>
            <a:r>
              <a:rPr lang="zh-CN" altLang="en-US" sz="2000" b="1" dirty="0" smtClean="0">
                <a:solidFill>
                  <a:srgbClr val="CC3300"/>
                </a:solidFill>
                <a:latin typeface="+mj-lt"/>
              </a:rPr>
              <a:t> </a:t>
            </a:r>
            <a:r>
              <a:rPr lang="en-US" altLang="zh-CN" sz="2000" b="1" dirty="0" smtClean="0">
                <a:solidFill>
                  <a:schemeClr val="accent6"/>
                </a:solidFill>
                <a:latin typeface="+mj-lt"/>
              </a:rPr>
              <a:t>Gas</a:t>
            </a:r>
            <a:r>
              <a:rPr lang="zh-CN" altLang="en-US" sz="2000" b="1" dirty="0" smtClean="0">
                <a:solidFill>
                  <a:schemeClr val="accent6"/>
                </a:solidFill>
                <a:latin typeface="+mj-lt"/>
              </a:rPr>
              <a:t>（</a:t>
            </a:r>
            <a:r>
              <a:rPr lang="en-US" altLang="zh-CN" sz="2000" b="1" dirty="0" smtClean="0">
                <a:solidFill>
                  <a:schemeClr val="accent6"/>
                </a:solidFill>
                <a:latin typeface="+mj-lt"/>
              </a:rPr>
              <a:t>blue</a:t>
            </a:r>
            <a:r>
              <a:rPr lang="zh-CN" altLang="en-US" sz="2000" b="1" dirty="0" smtClean="0">
                <a:solidFill>
                  <a:schemeClr val="accent6"/>
                </a:solidFill>
                <a:latin typeface="+mj-lt"/>
              </a:rPr>
              <a:t>） </a:t>
            </a:r>
            <a:endParaRPr lang="zh-CN" altLang="en-US" sz="2000" b="1" dirty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18439" name="矩形 6"/>
          <p:cNvSpPr>
            <a:spLocks noChangeArrowheads="1"/>
          </p:cNvSpPr>
          <p:nvPr/>
        </p:nvSpPr>
        <p:spPr bwMode="auto">
          <a:xfrm>
            <a:off x="1071538" y="6215082"/>
            <a:ext cx="564357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sz="2000" b="0" dirty="0" smtClean="0">
                <a:solidFill>
                  <a:srgbClr val="FF0000"/>
                </a:solidFill>
                <a:latin typeface="+mj-lt"/>
              </a:rPr>
              <a:t>M. </a:t>
            </a:r>
            <a:r>
              <a:rPr lang="en-GB" sz="2000" b="0" dirty="0" err="1" smtClean="0">
                <a:solidFill>
                  <a:srgbClr val="FF0000"/>
                </a:solidFill>
                <a:latin typeface="+mj-lt"/>
              </a:rPr>
              <a:t>Goniche</a:t>
            </a:r>
            <a:r>
              <a:rPr lang="en-GB" sz="2000" b="0" dirty="0" smtClean="0">
                <a:solidFill>
                  <a:srgbClr val="FF0000"/>
                </a:solidFill>
                <a:latin typeface="+mj-lt"/>
              </a:rPr>
              <a:t> et al., </a:t>
            </a:r>
            <a:r>
              <a:rPr lang="en-GB" sz="2000" b="0" dirty="0" err="1" smtClean="0">
                <a:solidFill>
                  <a:srgbClr val="FF0000"/>
                </a:solidFill>
                <a:latin typeface="+mj-lt"/>
              </a:rPr>
              <a:t>Nucl</a:t>
            </a:r>
            <a:r>
              <a:rPr lang="en-GB" sz="2000" b="0" dirty="0" smtClean="0">
                <a:solidFill>
                  <a:srgbClr val="FF0000"/>
                </a:solidFill>
                <a:latin typeface="+mj-lt"/>
              </a:rPr>
              <a:t>. </a:t>
            </a:r>
            <a:r>
              <a:rPr lang="en-US" sz="2000" b="0" dirty="0" smtClean="0">
                <a:solidFill>
                  <a:srgbClr val="FF0000"/>
                </a:solidFill>
                <a:latin typeface="+mj-lt"/>
              </a:rPr>
              <a:t>Fusion 53 (2013) 033010</a:t>
            </a:r>
            <a:endParaRPr lang="zh-CN" altLang="en-US" sz="2000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440" name="灯片编号占位符 3"/>
          <p:cNvSpPr txBox="1">
            <a:spLocks/>
          </p:cNvSpPr>
          <p:nvPr/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4AD61045-5DD0-4C43-A520-EDE1955B76AC}" type="slidenum">
              <a:rPr lang="en-US" altLang="zh-CN" sz="2000"/>
              <a:pPr algn="r"/>
              <a:t>16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2049732790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7"/>
          <p:cNvSpPr txBox="1">
            <a:spLocks noChangeArrowheads="1"/>
          </p:cNvSpPr>
          <p:nvPr/>
        </p:nvSpPr>
        <p:spPr bwMode="auto">
          <a:xfrm>
            <a:off x="428596" y="0"/>
            <a:ext cx="8072438" cy="707886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Wave scattering due to density fluctuation may improve or decrease CD efficiency,  depending on N</a:t>
            </a:r>
            <a:r>
              <a:rPr lang="en-US" altLang="zh-CN" sz="2000" b="1" baseline="-25000" dirty="0" smtClean="0">
                <a:solidFill>
                  <a:srgbClr val="FF0000"/>
                </a:solidFill>
                <a:latin typeface="+mj-lt"/>
              </a:rPr>
              <a:t>//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2000" b="1" dirty="0" err="1" smtClean="0">
                <a:solidFill>
                  <a:srgbClr val="FF0000"/>
                </a:solidFill>
                <a:latin typeface="+mj-lt"/>
              </a:rPr>
              <a:t>upshift</a:t>
            </a:r>
            <a:r>
              <a:rPr lang="zh-CN" alt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  <a:latin typeface="+mj-lt"/>
              </a:rPr>
              <a:t>and power deposition</a:t>
            </a:r>
            <a:endParaRPr lang="zh-CN" altLang="zh-CN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9460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2" y="1571612"/>
            <a:ext cx="42767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357298"/>
            <a:ext cx="4276725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7"/>
          <p:cNvSpPr txBox="1">
            <a:spLocks noChangeArrowheads="1"/>
          </p:cNvSpPr>
          <p:nvPr/>
        </p:nvSpPr>
        <p:spPr bwMode="auto">
          <a:xfrm>
            <a:off x="4643438" y="5286388"/>
            <a:ext cx="4500562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latin typeface="+mj-lt"/>
              </a:rPr>
              <a:t>Effect of density fluctuation on power deposition</a:t>
            </a:r>
            <a:endParaRPr lang="zh-CN" altLang="zh-CN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214282" y="5214950"/>
            <a:ext cx="4143371" cy="83099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schemeClr val="accent2"/>
                </a:solidFill>
                <a:latin typeface="+mj-lt"/>
              </a:rPr>
              <a:t>Effect of density fluctuation on N</a:t>
            </a:r>
            <a:r>
              <a:rPr lang="en-US" altLang="zh-CN" b="1" baseline="-25000" dirty="0" smtClean="0">
                <a:solidFill>
                  <a:schemeClr val="accent2"/>
                </a:solidFill>
                <a:latin typeface="+mj-lt"/>
              </a:rPr>
              <a:t>//</a:t>
            </a:r>
            <a:endParaRPr lang="zh-CN" altLang="zh-CN" b="1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2714625" y="6396038"/>
            <a:ext cx="5500688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0" dirty="0">
                <a:solidFill>
                  <a:srgbClr val="FF0000"/>
                </a:solidFill>
                <a:latin typeface="+mj-lt"/>
              </a:rPr>
              <a:t>N. </a:t>
            </a:r>
            <a:r>
              <a:rPr lang="en-US" altLang="zh-CN" b="0" dirty="0" err="1">
                <a:solidFill>
                  <a:srgbClr val="FF0000"/>
                </a:solidFill>
                <a:latin typeface="+mj-lt"/>
              </a:rPr>
              <a:t>Bertelli</a:t>
            </a:r>
            <a:r>
              <a:rPr lang="en-US" altLang="zh-CN" b="0" dirty="0">
                <a:solidFill>
                  <a:srgbClr val="FF0000"/>
                </a:solidFill>
                <a:latin typeface="+mj-lt"/>
              </a:rPr>
              <a:t>, et al., PPCF 55 (2013) 074003</a:t>
            </a:r>
            <a:endParaRPr lang="zh-CN" altLang="zh-CN" b="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9465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0DDBCF30-E704-4502-BEF9-4A539732A003}" type="slidenum">
              <a:rPr lang="en-US" altLang="zh-CN" sz="2000"/>
              <a:pPr algn="r"/>
              <a:t>17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401194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786" y="2071678"/>
            <a:ext cx="7786742" cy="1857388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b="1" dirty="0" smtClean="0">
                <a:latin typeface="+mj-lt"/>
              </a:rPr>
              <a:t>Similar to the above studies in different devices, </a:t>
            </a:r>
          </a:p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FF0000"/>
                </a:solidFill>
              </a:rPr>
              <a:t>j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oint experiments in EAST are investigated as follows, including density fluctuation, CA and PI.</a:t>
            </a:r>
            <a:endParaRPr lang="en-US" altLang="zh-CN" sz="2800" b="1" dirty="0" smtClean="0"/>
          </a:p>
          <a:p>
            <a:pPr eaLnBrk="1" hangingPunct="1"/>
            <a:endParaRPr lang="en-US" altLang="zh-CN" sz="2400" b="1" dirty="0" smtClean="0"/>
          </a:p>
          <a:p>
            <a:pPr eaLnBrk="1" hangingPunct="1"/>
            <a:endParaRPr lang="en-US" altLang="zh-CN" sz="2400" b="1" dirty="0" smtClean="0"/>
          </a:p>
        </p:txBody>
      </p:sp>
      <p:sp>
        <p:nvSpPr>
          <p:cNvPr id="20485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70ED10-7AD5-42B0-94DE-FAC7DE7A7D76}" type="slidenum">
              <a:rPr lang="en-US" altLang="zh-CN" sz="2000"/>
              <a:pPr algn="r"/>
              <a:t>18</a:t>
            </a:fld>
            <a:endParaRPr lang="en-US" altLang="zh-CN" sz="2000" dirty="0"/>
          </a:p>
        </p:txBody>
      </p:sp>
      <p:sp>
        <p:nvSpPr>
          <p:cNvPr id="4" name="矩形 9"/>
          <p:cNvSpPr>
            <a:spLocks noChangeArrowheads="1"/>
          </p:cNvSpPr>
          <p:nvPr/>
        </p:nvSpPr>
        <p:spPr bwMode="auto">
          <a:xfrm>
            <a:off x="1259632" y="4051596"/>
            <a:ext cx="5126981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t-IT" altLang="zh-CN" sz="2000" b="0" dirty="0" smtClean="0"/>
              <a:t>B J Ding et al., Nucl</a:t>
            </a:r>
            <a:r>
              <a:rPr lang="it-IT" altLang="zh-CN" sz="2000" b="0" dirty="0"/>
              <a:t>. Fusion 53 (2013) </a:t>
            </a:r>
            <a:r>
              <a:rPr lang="it-IT" altLang="zh-CN" sz="2000" b="0" dirty="0" smtClean="0"/>
              <a:t>113027</a:t>
            </a:r>
          </a:p>
          <a:p>
            <a:pPr eaLnBrk="1" hangingPunct="1"/>
            <a:r>
              <a:rPr lang="it-IT" altLang="zh-CN" sz="2000" b="0" dirty="0" smtClean="0"/>
              <a:t>B J Ding et al., Nucl</a:t>
            </a:r>
            <a:r>
              <a:rPr lang="it-IT" altLang="zh-CN" sz="2000" b="0" dirty="0"/>
              <a:t>. Fusion 55 (2015) 093030</a:t>
            </a:r>
            <a:endParaRPr lang="zh-CN" altLang="en-US" sz="2000" b="0" dirty="0"/>
          </a:p>
        </p:txBody>
      </p:sp>
    </p:spTree>
    <p:extLst>
      <p:ext uri="{BB962C8B-B14F-4D97-AF65-F5344CB8AC3E}">
        <p14:creationId xmlns:p14="http://schemas.microsoft.com/office/powerpoint/2010/main" val="213540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61" name="Rectangle 5"/>
          <p:cNvSpPr>
            <a:spLocks noGrp="1" noChangeArrowheads="1"/>
          </p:cNvSpPr>
          <p:nvPr>
            <p:ph type="title"/>
          </p:nvPr>
        </p:nvSpPr>
        <p:spPr>
          <a:xfrm>
            <a:off x="1331913" y="130175"/>
            <a:ext cx="6192837" cy="490538"/>
          </a:xfrm>
        </p:spPr>
        <p:txBody>
          <a:bodyPr anchor="t"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Hard X-ray emission </a:t>
            </a: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vs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density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</a:endParaRPr>
          </a:p>
        </p:txBody>
      </p:sp>
      <p:sp>
        <p:nvSpPr>
          <p:cNvPr id="1028" name="TextBox 4"/>
          <p:cNvSpPr txBox="1">
            <a:spLocks noChangeArrowheads="1"/>
          </p:cNvSpPr>
          <p:nvPr/>
        </p:nvSpPr>
        <p:spPr bwMode="auto">
          <a:xfrm>
            <a:off x="899592" y="5625298"/>
            <a:ext cx="7417519" cy="830997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00B050"/>
                </a:solidFill>
              </a:rPr>
              <a:t>1. Strong </a:t>
            </a:r>
            <a:r>
              <a:rPr lang="en-US" altLang="zh-CN" b="1" dirty="0" err="1">
                <a:solidFill>
                  <a:srgbClr val="00B050"/>
                </a:solidFill>
              </a:rPr>
              <a:t>lithiation</a:t>
            </a:r>
            <a:r>
              <a:rPr lang="en-US" altLang="zh-CN" b="1" dirty="0">
                <a:solidFill>
                  <a:srgbClr val="00B050"/>
                </a:solidFill>
              </a:rPr>
              <a:t> is better than poor lithium coating.</a:t>
            </a:r>
          </a:p>
          <a:p>
            <a:pPr>
              <a:defRPr/>
            </a:pPr>
            <a:r>
              <a:rPr lang="en-US" altLang="zh-CN" b="1" dirty="0">
                <a:solidFill>
                  <a:srgbClr val="00B050"/>
                </a:solidFill>
              </a:rPr>
              <a:t>2. Gas puffing is better than SMBI</a:t>
            </a:r>
            <a:r>
              <a:rPr lang="en-US" altLang="zh-CN" b="1" dirty="0" smtClean="0">
                <a:solidFill>
                  <a:srgbClr val="00B050"/>
                </a:solidFill>
              </a:rPr>
              <a:t>.</a:t>
            </a:r>
            <a:endParaRPr lang="en-US" altLang="zh-CN" b="1" dirty="0">
              <a:solidFill>
                <a:srgbClr val="00B050"/>
              </a:solidFill>
            </a:endParaRP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6129223"/>
              </p:ext>
            </p:extLst>
          </p:nvPr>
        </p:nvGraphicFramePr>
        <p:xfrm>
          <a:off x="971600" y="1628800"/>
          <a:ext cx="5832648" cy="40324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211" name="Graph" r:id="rId4" imgW="4276800" imgH="3023280" progId="Origin50.Graph">
                  <p:embed/>
                </p:oleObj>
              </mc:Choice>
              <mc:Fallback>
                <p:oleObj name="Graph" r:id="rId4" imgW="4276800" imgH="302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1600" y="1628800"/>
                        <a:ext cx="5832648" cy="40324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Rectangle 3"/>
          <p:cNvSpPr>
            <a:spLocks noChangeArrowheads="1"/>
          </p:cNvSpPr>
          <p:nvPr/>
        </p:nvSpPr>
        <p:spPr bwMode="auto">
          <a:xfrm>
            <a:off x="395288" y="870546"/>
            <a:ext cx="8208962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fr-FR" altLang="zh-CN" b="1" dirty="0">
                <a:solidFill>
                  <a:srgbClr val="0000FF"/>
                </a:solidFill>
              </a:rPr>
              <a:t>Comparison:    1. Strong  and </a:t>
            </a:r>
            <a:r>
              <a:rPr lang="fr-FR" altLang="zh-CN" b="1" dirty="0">
                <a:solidFill>
                  <a:srgbClr val="FF0000"/>
                </a:solidFill>
              </a:rPr>
              <a:t>poor</a:t>
            </a:r>
            <a:r>
              <a:rPr lang="fr-FR" altLang="zh-CN" b="1" dirty="0">
                <a:solidFill>
                  <a:srgbClr val="0000FF"/>
                </a:solidFill>
              </a:rPr>
              <a:t> lithiation </a:t>
            </a:r>
            <a:r>
              <a:rPr lang="fr-FR" altLang="zh-CN" b="1" dirty="0">
                <a:solidFill>
                  <a:srgbClr val="FF0000"/>
                </a:solidFill>
              </a:rPr>
              <a:t>(</a:t>
            </a:r>
            <a:r>
              <a:rPr lang="fr-FR" altLang="zh-CN" b="1" dirty="0">
                <a:solidFill>
                  <a:srgbClr val="00B050"/>
                </a:solidFill>
              </a:rPr>
              <a:t>gas puffing</a:t>
            </a:r>
            <a:r>
              <a:rPr lang="fr-FR" altLang="zh-CN" b="1" dirty="0">
                <a:solidFill>
                  <a:srgbClr val="FF0000"/>
                </a:solidFill>
              </a:rPr>
              <a:t>)</a:t>
            </a:r>
          </a:p>
          <a:p>
            <a:pPr eaLnBrk="1" hangingPunct="1"/>
            <a:r>
              <a:rPr lang="fr-FR" altLang="zh-CN" b="1" dirty="0">
                <a:solidFill>
                  <a:srgbClr val="0000FF"/>
                </a:solidFill>
              </a:rPr>
              <a:t>           2. Density feedback by </a:t>
            </a:r>
            <a:r>
              <a:rPr lang="fr-FR" altLang="zh-CN" b="1" dirty="0">
                <a:solidFill>
                  <a:srgbClr val="FF0000"/>
                </a:solidFill>
              </a:rPr>
              <a:t>gas puffing </a:t>
            </a:r>
            <a:r>
              <a:rPr lang="fr-FR" altLang="zh-CN" b="1" dirty="0">
                <a:solidFill>
                  <a:srgbClr val="0000FF"/>
                </a:solidFill>
              </a:rPr>
              <a:t>and </a:t>
            </a:r>
            <a:r>
              <a:rPr lang="fr-FR" altLang="zh-CN" b="1" dirty="0">
                <a:solidFill>
                  <a:srgbClr val="FF33CC"/>
                </a:solidFill>
              </a:rPr>
              <a:t>SMBI</a:t>
            </a:r>
            <a:r>
              <a:rPr lang="fr-FR" altLang="zh-CN" b="1" dirty="0">
                <a:solidFill>
                  <a:srgbClr val="0000FF"/>
                </a:solidFill>
              </a:rPr>
              <a:t> </a:t>
            </a:r>
            <a:r>
              <a:rPr lang="fr-FR" altLang="zh-CN" b="1" dirty="0">
                <a:solidFill>
                  <a:srgbClr val="FF0000"/>
                </a:solidFill>
              </a:rPr>
              <a:t>(</a:t>
            </a:r>
            <a:r>
              <a:rPr lang="fr-FR" altLang="zh-CN" b="1" dirty="0">
                <a:solidFill>
                  <a:srgbClr val="00B050"/>
                </a:solidFill>
              </a:rPr>
              <a:t>strong</a:t>
            </a:r>
            <a:r>
              <a:rPr lang="fr-FR" altLang="zh-CN" b="1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灯片编号占位符 3"/>
          <p:cNvSpPr txBox="1">
            <a:spLocks/>
          </p:cNvSpPr>
          <p:nvPr/>
        </p:nvSpPr>
        <p:spPr bwMode="auto">
          <a:xfrm>
            <a:off x="6804248" y="637705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19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6936655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2</a:t>
            </a:fld>
            <a:endParaRPr lang="en-US" altLang="zh-CN" sz="2000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971600" y="5085184"/>
            <a:ext cx="7336432" cy="135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Some</a:t>
            </a:r>
            <a:r>
              <a:rPr kumimoji="0" lang="en-US" altLang="zh-CN" sz="28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efforts in EAST will be presented. 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403920" y="1565175"/>
            <a:ext cx="8245516" cy="3101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altLang="zh-CN" sz="28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Aiming at fusion reactor, </a:t>
            </a:r>
            <a:r>
              <a:rPr lang="en-US" altLang="zh-CN" sz="2800" kern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t</a:t>
            </a:r>
            <a:r>
              <a:rPr lang="en-US" altLang="zh-CN" sz="28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wo issues must be solved for LHCD</a:t>
            </a:r>
          </a:p>
          <a:p>
            <a:pPr marR="0" lvl="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r>
              <a:rPr kumimoji="0" lang="en-US" altLang="zh-CN" sz="28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Effective coupling</a:t>
            </a: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endParaRPr kumimoji="0" lang="en-US" altLang="zh-CN" sz="28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AutoNum type="arabicParenR"/>
              <a:tabLst/>
              <a:defRPr/>
            </a:pPr>
            <a:r>
              <a:rPr kumimoji="0" lang="en-US" altLang="zh-CN" sz="2800" b="1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n-ea"/>
                <a:cs typeface="Times New Roman" pitchFamily="18" charset="0"/>
              </a:rPr>
              <a:t>Effective current drive at high density</a:t>
            </a:r>
            <a:endParaRPr kumimoji="0" lang="en-US" altLang="zh-CN" sz="2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818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34" y="285728"/>
            <a:ext cx="8229600" cy="633413"/>
          </a:xfrm>
        </p:spPr>
        <p:txBody>
          <a:bodyPr anchor="t"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Profiles in SOL measured by Reciprocating probe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1749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85B22E9-5C34-4FD7-A222-898704949BEB}" type="slidenum">
              <a:rPr lang="en-US" altLang="zh-CN" sz="2000"/>
              <a:pPr algn="r"/>
              <a:t>20</a:t>
            </a:fld>
            <a:endParaRPr lang="en-US" altLang="zh-CN" sz="2000"/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88067" name="Object 3"/>
          <p:cNvGraphicFramePr>
            <a:graphicFrameLocks noChangeAspect="1"/>
          </p:cNvGraphicFramePr>
          <p:nvPr/>
        </p:nvGraphicFramePr>
        <p:xfrm>
          <a:off x="0" y="714356"/>
          <a:ext cx="4786346" cy="52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37" name="Graph" r:id="rId3" imgW="32461200" imgH="22669292" progId="Origin50.Graph">
                  <p:embed/>
                </p:oleObj>
              </mc:Choice>
              <mc:Fallback>
                <p:oleObj name="Graph" r:id="rId3" imgW="32461200" imgH="2266929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356"/>
                        <a:ext cx="4786346" cy="52864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矩形 7"/>
          <p:cNvSpPr/>
          <p:nvPr/>
        </p:nvSpPr>
        <p:spPr>
          <a:xfrm>
            <a:off x="4714876" y="1142984"/>
            <a:ext cx="42862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+mj-lt"/>
              </a:rPr>
              <a:t>● </a:t>
            </a:r>
            <a:r>
              <a:rPr lang="fr-FR" altLang="zh-CN" b="1" dirty="0" smtClean="0">
                <a:solidFill>
                  <a:srgbClr val="C00000"/>
                </a:solidFill>
                <a:latin typeface="+mj-lt"/>
              </a:rPr>
              <a:t>Large density fluctuation @SMBI.</a:t>
            </a:r>
            <a:endParaRPr lang="fr-FR" altLang="zh-CN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643438" y="3500438"/>
            <a:ext cx="450056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</a:rPr>
              <a:t>● </a:t>
            </a:r>
            <a:r>
              <a:rPr lang="fr-FR" altLang="zh-CN" b="1" dirty="0" smtClean="0">
                <a:solidFill>
                  <a:srgbClr val="C00000"/>
                </a:solidFill>
                <a:latin typeface="+mj-lt"/>
              </a:rPr>
              <a:t>Higher density and lower temperature @ poor lithiation and SMBI</a:t>
            </a:r>
            <a:endParaRPr lang="fr-FR" altLang="zh-CN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143636" y="1928802"/>
            <a:ext cx="25003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 smtClean="0">
                <a:solidFill>
                  <a:schemeClr val="accent2"/>
                </a:solidFill>
                <a:latin typeface="+mj-lt"/>
              </a:rPr>
              <a:t>Favourable for Wave scattering</a:t>
            </a:r>
            <a:endParaRPr lang="fr-FR" altLang="zh-CN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6500826" y="4857760"/>
            <a:ext cx="221457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 smtClean="0">
                <a:solidFill>
                  <a:schemeClr val="accent2"/>
                </a:solidFill>
                <a:latin typeface="+mj-lt"/>
              </a:rPr>
              <a:t>Favourable for CA and PI</a:t>
            </a:r>
            <a:endParaRPr lang="fr-FR" altLang="zh-CN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3" name="右箭头 12"/>
          <p:cNvSpPr/>
          <p:nvPr/>
        </p:nvSpPr>
        <p:spPr bwMode="auto">
          <a:xfrm>
            <a:off x="5143504" y="2214554"/>
            <a:ext cx="928694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4" name="右箭头 13"/>
          <p:cNvSpPr/>
          <p:nvPr/>
        </p:nvSpPr>
        <p:spPr bwMode="auto">
          <a:xfrm>
            <a:off x="5072066" y="5000636"/>
            <a:ext cx="1071570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85786" y="5857892"/>
            <a:ext cx="32861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sz="1800" b="1" dirty="0" smtClean="0">
                <a:solidFill>
                  <a:schemeClr val="accent2"/>
                </a:solidFill>
                <a:latin typeface="+mj-lt"/>
              </a:rPr>
              <a:t>42035 (Gas puffing/strong Li.)</a:t>
            </a:r>
          </a:p>
          <a:p>
            <a:r>
              <a:rPr lang="fr-FR" altLang="zh-CN" sz="1800" b="1" dirty="0" smtClean="0">
                <a:solidFill>
                  <a:srgbClr val="FF0000"/>
                </a:solidFill>
                <a:latin typeface="+mj-lt"/>
              </a:rPr>
              <a:t>42211 (SMBI/strong Li.)</a:t>
            </a:r>
          </a:p>
          <a:p>
            <a:r>
              <a:rPr lang="fr-FR" altLang="zh-CN" sz="1800" b="1" dirty="0" smtClean="0">
                <a:solidFill>
                  <a:srgbClr val="FF33CC"/>
                </a:solidFill>
                <a:latin typeface="+mj-lt"/>
              </a:rPr>
              <a:t>43772(Gas puffing/poor Li.)</a:t>
            </a:r>
            <a:endParaRPr lang="fr-FR" altLang="zh-CN" sz="1800" dirty="0">
              <a:solidFill>
                <a:srgbClr val="FF33C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6006447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624"/>
            <a:ext cx="8929718" cy="432222"/>
          </a:xfrm>
        </p:spPr>
        <p:txBody>
          <a:bodyPr anchor="t"/>
          <a:lstStyle/>
          <a:p>
            <a:pPr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Effect of density fluctuation on CD efficiency </a:t>
            </a:r>
            <a:r>
              <a:rPr lang="en-US" altLang="zh-CN" sz="24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(C3PO/LUKE)</a:t>
            </a:r>
            <a:endParaRPr lang="zh-CN" altLang="en-US" sz="2400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</a:endParaRPr>
          </a:p>
        </p:txBody>
      </p:sp>
      <p:sp>
        <p:nvSpPr>
          <p:cNvPr id="31749" name="灯片编号占位符 3"/>
          <p:cNvSpPr txBox="1">
            <a:spLocks/>
          </p:cNvSpPr>
          <p:nvPr/>
        </p:nvSpPr>
        <p:spPr bwMode="auto">
          <a:xfrm>
            <a:off x="6732240" y="6251069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285B22E9-5C34-4FD7-A222-898704949BEB}" type="slidenum">
              <a:rPr lang="en-US" altLang="zh-CN" sz="2000"/>
              <a:pPr algn="r"/>
              <a:t>21</a:t>
            </a:fld>
            <a:endParaRPr lang="en-US" altLang="zh-CN" sz="2000" dirty="0"/>
          </a:p>
        </p:txBody>
      </p:sp>
      <p:sp>
        <p:nvSpPr>
          <p:cNvPr id="747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74753" name="Object 1"/>
          <p:cNvGraphicFramePr>
            <a:graphicFrameLocks noChangeAspect="1"/>
          </p:cNvGraphicFramePr>
          <p:nvPr/>
        </p:nvGraphicFramePr>
        <p:xfrm>
          <a:off x="3730625" y="1714500"/>
          <a:ext cx="5413375" cy="442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4" name="Graph" r:id="rId3" imgW="33413551" imgH="23621888" progId="Origin50.Graph">
                  <p:embed/>
                </p:oleObj>
              </mc:Choice>
              <mc:Fallback>
                <p:oleObj name="Graph" r:id="rId3" imgW="33413551" imgH="23621888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0625" y="1714500"/>
                        <a:ext cx="5413375" cy="4429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矩形 8"/>
          <p:cNvSpPr/>
          <p:nvPr/>
        </p:nvSpPr>
        <p:spPr>
          <a:xfrm>
            <a:off x="671980" y="5877272"/>
            <a:ext cx="7572428" cy="830997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r>
              <a:rPr lang="fr-FR" altLang="zh-CN" b="1" dirty="0" smtClean="0">
                <a:solidFill>
                  <a:srgbClr val="C00000"/>
                </a:solidFill>
                <a:latin typeface="+mj-lt"/>
              </a:rPr>
              <a:t>Large density fluctuation in egde region is one possible candidate for the low CD efficiency in SMBI case</a:t>
            </a:r>
            <a:r>
              <a:rPr lang="fr-FR" altLang="zh-CN" b="1" dirty="0" smtClean="0">
                <a:solidFill>
                  <a:srgbClr val="FF0000"/>
                </a:solidFill>
                <a:latin typeface="+mj-lt"/>
              </a:rPr>
              <a:t>.</a:t>
            </a:r>
            <a:endParaRPr lang="fr-FR" altLang="zh-CN" dirty="0">
              <a:solidFill>
                <a:srgbClr val="FF0000"/>
              </a:solidFill>
              <a:latin typeface="+mj-lt"/>
            </a:endParaRPr>
          </a:p>
        </p:txBody>
      </p:sp>
      <p:graphicFrame>
        <p:nvGraphicFramePr>
          <p:cNvPr id="74755" name="Object 9"/>
          <p:cNvGraphicFramePr>
            <a:graphicFrameLocks noChangeAspect="1"/>
          </p:cNvGraphicFramePr>
          <p:nvPr/>
        </p:nvGraphicFramePr>
        <p:xfrm>
          <a:off x="0" y="1000108"/>
          <a:ext cx="3643338" cy="3500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5" name="Graph" r:id="rId5" imgW="4276800" imgH="3023280" progId="Origin50.Graph">
                  <p:embed/>
                </p:oleObj>
              </mc:Choice>
              <mc:Fallback>
                <p:oleObj name="Graph" r:id="rId5" imgW="4276800" imgH="302328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000108"/>
                        <a:ext cx="3643338" cy="3500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矩形 10"/>
          <p:cNvSpPr/>
          <p:nvPr/>
        </p:nvSpPr>
        <p:spPr>
          <a:xfrm>
            <a:off x="3643338" y="970131"/>
            <a:ext cx="52704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altLang="zh-CN" b="1" dirty="0" smtClean="0">
                <a:solidFill>
                  <a:schemeClr val="accent2"/>
                </a:solidFill>
                <a:latin typeface="+mj-lt"/>
              </a:rPr>
              <a:t>Tailmodel means the fluctuating spectrum due to density fluctuation.</a:t>
            </a:r>
            <a:endParaRPr lang="fr-FR" altLang="zh-CN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0" y="4286256"/>
            <a:ext cx="3428992" cy="1200329"/>
          </a:xfrm>
          <a:prstGeom prst="rect">
            <a:avLst/>
          </a:prstGeom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r>
              <a:rPr lang="en-GB" sz="1800" b="1" dirty="0" smtClean="0">
                <a:latin typeface="+mj-lt"/>
              </a:rPr>
              <a:t>The fluctuating spectrum makes the power deposition move inward, but the total value of driven current decreases (~30%)</a:t>
            </a:r>
            <a:endParaRPr lang="fr-FR" altLang="zh-CN" sz="1800" b="1" dirty="0" smtClean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右箭头 9"/>
          <p:cNvSpPr/>
          <p:nvPr/>
        </p:nvSpPr>
        <p:spPr bwMode="auto">
          <a:xfrm>
            <a:off x="3571868" y="4786322"/>
            <a:ext cx="500066" cy="214314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CN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宋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0235244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388" y="1"/>
            <a:ext cx="8964612" cy="92867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defRPr/>
            </a:pPr>
            <a:r>
              <a:rPr lang="en-US" altLang="zh-CN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行楷" pitchFamily="2" charset="-122"/>
              </a:rPr>
              <a:t>Simulation by GENRAY suggests that collision absorption is one of possible candidates for the decreasing CD </a:t>
            </a:r>
            <a:r>
              <a:rPr lang="en-US" altLang="zh-CN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行楷" pitchFamily="2" charset="-122"/>
              </a:rPr>
              <a:t>efficiency</a:t>
            </a:r>
            <a:endParaRPr lang="en-US" altLang="zh-CN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华文行楷" pitchFamily="2" charset="-122"/>
            </a:endParaRPr>
          </a:p>
        </p:txBody>
      </p:sp>
      <p:sp>
        <p:nvSpPr>
          <p:cNvPr id="32771" name="Rectangle 1"/>
          <p:cNvSpPr>
            <a:spLocks noChangeArrowheads="1"/>
          </p:cNvSpPr>
          <p:nvPr/>
        </p:nvSpPr>
        <p:spPr bwMode="auto">
          <a:xfrm>
            <a:off x="0" y="4857760"/>
            <a:ext cx="9144000" cy="163121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● </a:t>
            </a:r>
            <a:r>
              <a:rPr lang="fr-FR" altLang="zh-CN" sz="2000" b="1" dirty="0" smtClean="0">
                <a:solidFill>
                  <a:srgbClr val="0000FF"/>
                </a:solidFill>
              </a:rPr>
              <a:t>More </a:t>
            </a:r>
            <a:r>
              <a:rPr lang="fr-FR" altLang="zh-CN" sz="2000" b="1" dirty="0">
                <a:solidFill>
                  <a:srgbClr val="0000FF"/>
                </a:solidFill>
              </a:rPr>
              <a:t>LHW power is absorbed in SOL by collision in the case of poor lithiation</a:t>
            </a:r>
            <a:r>
              <a:rPr lang="fr-FR" altLang="zh-CN" sz="2000" b="1" dirty="0" smtClean="0">
                <a:solidFill>
                  <a:srgbClr val="0000FF"/>
                </a:solidFill>
              </a:rPr>
              <a:t>.</a:t>
            </a:r>
          </a:p>
          <a:p>
            <a:endParaRPr lang="fr-FR" altLang="zh-CN" sz="2000" b="1" dirty="0" smtClean="0">
              <a:solidFill>
                <a:srgbClr val="0000FF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● </a:t>
            </a:r>
            <a:r>
              <a:rPr lang="fr-FR" altLang="zh-CN" sz="2000" b="1" dirty="0" smtClean="0">
                <a:solidFill>
                  <a:srgbClr val="FF0000"/>
                </a:solidFill>
              </a:rPr>
              <a:t>Normalized collision frequency is higher in the case of poor lithiatiuon.</a:t>
            </a:r>
          </a:p>
          <a:p>
            <a:endParaRPr lang="fr-FR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● </a:t>
            </a:r>
            <a:r>
              <a:rPr lang="fr-FR" altLang="zh-CN" sz="2000" b="1" dirty="0" smtClean="0">
                <a:solidFill>
                  <a:srgbClr val="FF0000"/>
                </a:solidFill>
              </a:rPr>
              <a:t>The frequency is comparable with C-mod and ITER, but higher than JET.</a:t>
            </a:r>
            <a:endParaRPr lang="fr-FR" altLang="zh-CN" sz="2000" b="1" dirty="0">
              <a:solidFill>
                <a:srgbClr val="FF0000"/>
              </a:solidFill>
            </a:endParaRPr>
          </a:p>
        </p:txBody>
      </p:sp>
      <p:sp>
        <p:nvSpPr>
          <p:cNvPr id="32773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A6496B5-9C56-4525-8917-7E2FD571645B}" type="slidenum">
              <a:rPr lang="en-US" altLang="zh-CN" sz="2000"/>
              <a:pPr algn="r"/>
              <a:t>22</a:t>
            </a:fld>
            <a:endParaRPr lang="en-US" altLang="zh-CN" sz="2000" dirty="0"/>
          </a:p>
        </p:txBody>
      </p:sp>
      <p:pic>
        <p:nvPicPr>
          <p:cNvPr id="6" name="图片 5" descr="E:\24th IAEA\LHCD at high density in 2012\边缘碰撞吸收份额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071546"/>
            <a:ext cx="350046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图片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57232"/>
            <a:ext cx="3857652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42910" y="4143380"/>
            <a:ext cx="2793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C Yang, P. T. </a:t>
            </a:r>
            <a:r>
              <a:rPr lang="en-US" altLang="zh-CN" dirty="0" err="1" smtClean="0">
                <a:solidFill>
                  <a:srgbClr val="FF0000"/>
                </a:solidFill>
                <a:latin typeface="+mj-lt"/>
              </a:rPr>
              <a:t>Bonoli</a:t>
            </a:r>
            <a:endParaRPr lang="zh-CN" alt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3570" y="4143380"/>
            <a:ext cx="24304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M. </a:t>
            </a:r>
            <a:r>
              <a:rPr lang="en-US" altLang="zh-CN" dirty="0" err="1" smtClean="0">
                <a:solidFill>
                  <a:srgbClr val="FF0000"/>
                </a:solidFill>
                <a:latin typeface="+mj-lt"/>
              </a:rPr>
              <a:t>Goniche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, et al</a:t>
            </a:r>
            <a:endParaRPr lang="zh-CN" altLang="en-US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614013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44450"/>
            <a:ext cx="8496300" cy="431800"/>
          </a:xfrm>
        </p:spPr>
        <p:txBody>
          <a:bodyPr anchor="t"/>
          <a:lstStyle/>
          <a:p>
            <a:pPr>
              <a:defRPr/>
            </a:pPr>
            <a:r>
              <a:rPr lang="en-US" altLang="zh-CN" sz="2800" b="1" dirty="0" smtClean="0">
                <a:solidFill>
                  <a:srgbClr val="FF0000"/>
                </a:solidFill>
              </a:rPr>
              <a:t>PI  comparison measured by </a:t>
            </a:r>
            <a:r>
              <a:rPr lang="en-US" altLang="zh-CN" sz="2800" b="1" dirty="0" smtClean="0">
                <a:solidFill>
                  <a:srgbClr val="003300"/>
                </a:solidFill>
              </a:rPr>
              <a:t>RF antenna in EAST</a:t>
            </a:r>
            <a:endParaRPr lang="zh-CN" altLang="en-US" sz="2800" b="1" dirty="0" smtClean="0">
              <a:solidFill>
                <a:srgbClr val="0033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itchFamily="2" charset="-122"/>
            </a:endParaRPr>
          </a:p>
        </p:txBody>
      </p:sp>
      <p:sp>
        <p:nvSpPr>
          <p:cNvPr id="30724" name="矩形 7"/>
          <p:cNvSpPr>
            <a:spLocks noChangeArrowheads="1"/>
          </p:cNvSpPr>
          <p:nvPr/>
        </p:nvSpPr>
        <p:spPr bwMode="auto">
          <a:xfrm>
            <a:off x="0" y="857232"/>
            <a:ext cx="76438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+mj-lt"/>
              </a:rPr>
              <a:t>Typical Features of </a:t>
            </a:r>
            <a:r>
              <a:rPr lang="en-US" altLang="zh-CN" sz="2000" b="1" dirty="0" smtClean="0">
                <a:solidFill>
                  <a:srgbClr val="0000FF"/>
                </a:solidFill>
                <a:latin typeface="+mj-lt"/>
              </a:rPr>
              <a:t>PI  </a:t>
            </a:r>
            <a:r>
              <a:rPr lang="en-US" altLang="zh-CN" sz="2000" b="1" dirty="0">
                <a:solidFill>
                  <a:srgbClr val="0000FF"/>
                </a:solidFill>
                <a:latin typeface="+mj-lt"/>
              </a:rPr>
              <a:t>are indicated by: </a:t>
            </a:r>
          </a:p>
          <a:p>
            <a:r>
              <a:rPr lang="en-US" altLang="zh-CN" sz="2000" b="1" dirty="0">
                <a:solidFill>
                  <a:srgbClr val="0000FF"/>
                </a:solidFill>
                <a:latin typeface="+mj-lt"/>
              </a:rPr>
              <a:t> </a:t>
            </a:r>
            <a:r>
              <a:rPr lang="en-US" altLang="zh-CN" sz="2000" b="1" dirty="0">
                <a:latin typeface="+mj-lt"/>
              </a:rPr>
              <a:t>Peaks at </a:t>
            </a:r>
            <a:r>
              <a:rPr lang="en-US" altLang="zh-CN" sz="2000" b="1" dirty="0">
                <a:latin typeface="+mj-lt"/>
                <a:sym typeface="Symbol" pitchFamily="18" charset="2"/>
              </a:rPr>
              <a:t></a:t>
            </a:r>
            <a:r>
              <a:rPr lang="en-US" altLang="zh-CN" sz="2000" b="1" baseline="-25000" dirty="0">
                <a:latin typeface="+mj-lt"/>
                <a:sym typeface="Symbol" pitchFamily="18" charset="2"/>
              </a:rPr>
              <a:t>2</a:t>
            </a:r>
            <a:r>
              <a:rPr lang="en-US" altLang="zh-CN" sz="2000" b="1" dirty="0">
                <a:latin typeface="+mj-lt"/>
              </a:rPr>
              <a:t>  </a:t>
            </a:r>
            <a:r>
              <a:rPr lang="en-US" altLang="zh-CN" sz="2000" b="1" dirty="0">
                <a:solidFill>
                  <a:srgbClr val="C00000"/>
                </a:solidFill>
                <a:latin typeface="+mj-lt"/>
              </a:rPr>
              <a:t>(ion cyclotron and ion-sound driven)</a:t>
            </a:r>
          </a:p>
          <a:p>
            <a:r>
              <a:rPr lang="en-US" altLang="zh-CN" sz="2000" b="1" dirty="0">
                <a:latin typeface="+mj-lt"/>
                <a:sym typeface="Symbol" pitchFamily="18" charset="2"/>
              </a:rPr>
              <a:t>Spectrum broadening around </a:t>
            </a:r>
            <a:r>
              <a:rPr lang="en-US" altLang="zh-CN" sz="2000" b="1" baseline="-25000" dirty="0">
                <a:latin typeface="+mj-lt"/>
              </a:rPr>
              <a:t>0</a:t>
            </a:r>
            <a:r>
              <a:rPr lang="en-US" altLang="zh-CN" sz="2000" b="1" dirty="0">
                <a:latin typeface="+mj-lt"/>
              </a:rPr>
              <a:t> </a:t>
            </a:r>
            <a:r>
              <a:rPr lang="en-US" altLang="zh-CN" sz="2000" b="1" dirty="0">
                <a:latin typeface="+mj-lt"/>
                <a:sym typeface="Symbol" pitchFamily="18" charset="2"/>
              </a:rPr>
              <a:t> </a:t>
            </a:r>
            <a:r>
              <a:rPr lang="en-US" altLang="zh-CN" sz="2000" b="1" dirty="0">
                <a:solidFill>
                  <a:srgbClr val="C00000"/>
                </a:solidFill>
                <a:latin typeface="+mj-lt"/>
                <a:sym typeface="Symbol" pitchFamily="18" charset="2"/>
              </a:rPr>
              <a:t>(ion-sound driven)</a:t>
            </a:r>
            <a:endParaRPr lang="zh-CN" altLang="en-US" sz="2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30726" name="矩形 7"/>
          <p:cNvSpPr>
            <a:spLocks noChangeArrowheads="1"/>
          </p:cNvSpPr>
          <p:nvPr/>
        </p:nvSpPr>
        <p:spPr bwMode="auto">
          <a:xfrm>
            <a:off x="899592" y="6211652"/>
            <a:ext cx="7000875" cy="461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b="1" dirty="0">
                <a:solidFill>
                  <a:srgbClr val="6600FF"/>
                </a:solidFill>
                <a:latin typeface="+mj-lt"/>
              </a:rPr>
              <a:t>With the density increase, </a:t>
            </a:r>
            <a:r>
              <a:rPr lang="en-US" altLang="zh-CN" b="1" dirty="0" smtClean="0">
                <a:solidFill>
                  <a:srgbClr val="6600FF"/>
                </a:solidFill>
                <a:latin typeface="+mj-lt"/>
              </a:rPr>
              <a:t>PI </a:t>
            </a:r>
            <a:r>
              <a:rPr lang="en-US" altLang="zh-CN" b="1" dirty="0" err="1">
                <a:solidFill>
                  <a:srgbClr val="6600FF"/>
                </a:solidFill>
                <a:latin typeface="+mj-lt"/>
              </a:rPr>
              <a:t>behaviour</a:t>
            </a:r>
            <a:r>
              <a:rPr lang="en-US" altLang="zh-CN" b="1" dirty="0">
                <a:solidFill>
                  <a:srgbClr val="6600FF"/>
                </a:solidFill>
                <a:latin typeface="+mj-lt"/>
              </a:rPr>
              <a:t> increases.</a:t>
            </a:r>
            <a:endParaRPr lang="zh-CN" altLang="en-US" b="1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30727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3945B47-1B4B-4F24-A657-CEAFA300D29C}" type="slidenum">
              <a:rPr lang="en-US" altLang="zh-CN" sz="2000"/>
              <a:pPr algn="r"/>
              <a:t>23</a:t>
            </a:fld>
            <a:endParaRPr lang="en-US" altLang="zh-CN" sz="2000"/>
          </a:p>
        </p:txBody>
      </p:sp>
      <p:sp>
        <p:nvSpPr>
          <p:cNvPr id="15" name="TextBox 14"/>
          <p:cNvSpPr txBox="1"/>
          <p:nvPr/>
        </p:nvSpPr>
        <p:spPr>
          <a:xfrm>
            <a:off x="6903619" y="2538700"/>
            <a:ext cx="2477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Power separation</a:t>
            </a:r>
            <a:endParaRPr lang="zh-CN" altLang="en-US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0725" name="组合 63"/>
          <p:cNvGrpSpPr>
            <a:grpSpLocks/>
          </p:cNvGrpSpPr>
          <p:nvPr/>
        </p:nvGrpSpPr>
        <p:grpSpPr bwMode="auto">
          <a:xfrm>
            <a:off x="142844" y="2214554"/>
            <a:ext cx="8215313" cy="3944938"/>
            <a:chOff x="323528" y="1844824"/>
            <a:chExt cx="9059657" cy="3945273"/>
          </a:xfrm>
        </p:grpSpPr>
        <p:pic>
          <p:nvPicPr>
            <p:cNvPr id="30728" name="Picture 2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3568" y="1844824"/>
              <a:ext cx="7200800" cy="39452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729" name="矩形 18"/>
            <p:cNvSpPr>
              <a:spLocks noChangeArrowheads="1"/>
            </p:cNvSpPr>
            <p:nvPr/>
          </p:nvSpPr>
          <p:spPr bwMode="auto">
            <a:xfrm>
              <a:off x="7596336" y="4077072"/>
              <a:ext cx="1786849" cy="1200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 dirty="0">
                  <a:solidFill>
                    <a:srgbClr val="0000FF"/>
                  </a:solidFill>
                  <a:latin typeface="+mj-lt"/>
                  <a:sym typeface="Symbol" pitchFamily="18" charset="2"/>
                </a:rPr>
                <a:t>Frequency width of LH pump</a:t>
              </a:r>
              <a:endParaRPr lang="zh-CN" altLang="en-US" dirty="0">
                <a:solidFill>
                  <a:srgbClr val="0000FF"/>
                </a:solidFill>
                <a:latin typeface="+mj-lt"/>
              </a:endParaRPr>
            </a:p>
          </p:txBody>
        </p:sp>
        <p:cxnSp>
          <p:nvCxnSpPr>
            <p:cNvPr id="30730" name="直接箭头连接符 20"/>
            <p:cNvCxnSpPr>
              <a:cxnSpLocks noChangeShapeType="1"/>
            </p:cNvCxnSpPr>
            <p:nvPr/>
          </p:nvCxnSpPr>
          <p:spPr bwMode="auto">
            <a:xfrm flipH="1" flipV="1">
              <a:off x="6804248" y="2924944"/>
              <a:ext cx="1152130" cy="1224136"/>
            </a:xfrm>
            <a:prstGeom prst="straightConnector1">
              <a:avLst/>
            </a:prstGeom>
            <a:noFill/>
            <a:ln w="381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cxnSp>
          <p:nvCxnSpPr>
            <p:cNvPr id="30731" name="直接箭头连接符 7"/>
            <p:cNvCxnSpPr>
              <a:cxnSpLocks noChangeShapeType="1"/>
            </p:cNvCxnSpPr>
            <p:nvPr/>
          </p:nvCxnSpPr>
          <p:spPr bwMode="auto">
            <a:xfrm>
              <a:off x="755576" y="2564904"/>
              <a:ext cx="1656184" cy="1008112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0732" name="矩形 18"/>
            <p:cNvSpPr>
              <a:spLocks noChangeArrowheads="1"/>
            </p:cNvSpPr>
            <p:nvPr/>
          </p:nvSpPr>
          <p:spPr bwMode="auto">
            <a:xfrm>
              <a:off x="323528" y="2204615"/>
              <a:ext cx="434126" cy="368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sz="2000" b="1" dirty="0">
                  <a:solidFill>
                    <a:srgbClr val="0000FF"/>
                  </a:solidFill>
                  <a:sym typeface="Symbol" pitchFamily="18" charset="2"/>
                </a:rPr>
                <a:t></a:t>
              </a:r>
              <a:r>
                <a:rPr lang="en-US" altLang="zh-CN" sz="2000" b="1" baseline="-25000" dirty="0">
                  <a:solidFill>
                    <a:srgbClr val="0000FF"/>
                  </a:solidFill>
                  <a:sym typeface="Symbol" pitchFamily="18" charset="2"/>
                </a:rPr>
                <a:t>0</a:t>
              </a:r>
              <a:endParaRPr lang="zh-CN" altLang="en-US" sz="20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30733" name="直接箭头连接符 7"/>
            <p:cNvCxnSpPr>
              <a:cxnSpLocks noChangeShapeType="1"/>
              <a:stCxn id="30734" idx="3"/>
            </p:cNvCxnSpPr>
            <p:nvPr/>
          </p:nvCxnSpPr>
          <p:spPr bwMode="auto">
            <a:xfrm flipV="1">
              <a:off x="809912" y="3861048"/>
              <a:ext cx="1385824" cy="81801"/>
            </a:xfrm>
            <a:prstGeom prst="straightConnector1">
              <a:avLst/>
            </a:prstGeom>
            <a:noFill/>
            <a:ln w="25400" algn="ctr">
              <a:solidFill>
                <a:srgbClr val="FF0000"/>
              </a:solidFill>
              <a:round/>
              <a:headEnd/>
              <a:tailEnd type="arrow" w="med" len="med"/>
            </a:ln>
          </p:spPr>
        </p:cxnSp>
        <p:sp>
          <p:nvSpPr>
            <p:cNvPr id="30734" name="矩形 19"/>
            <p:cNvSpPr>
              <a:spLocks noChangeArrowheads="1"/>
            </p:cNvSpPr>
            <p:nvPr/>
          </p:nvSpPr>
          <p:spPr bwMode="auto">
            <a:xfrm>
              <a:off x="323850" y="3730216"/>
              <a:ext cx="486062" cy="425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solidFill>
                    <a:srgbClr val="0000FF"/>
                  </a:solidFill>
                  <a:sym typeface="Symbol" pitchFamily="18" charset="2"/>
                </a:rPr>
                <a:t></a:t>
              </a:r>
              <a:r>
                <a:rPr lang="en-US" altLang="zh-CN" b="1" baseline="-25000">
                  <a:solidFill>
                    <a:srgbClr val="0000FF"/>
                  </a:solidFill>
                  <a:sym typeface="Symbol" pitchFamily="18" charset="2"/>
                </a:rPr>
                <a:t>2</a:t>
              </a:r>
              <a:endParaRPr lang="zh-CN" altLang="en-US" b="1">
                <a:solidFill>
                  <a:srgbClr val="0000FF"/>
                </a:solidFill>
              </a:endParaRPr>
            </a:p>
          </p:txBody>
        </p:sp>
      </p:grpSp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46" y="571480"/>
            <a:ext cx="2357454" cy="2001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131542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矩形 7"/>
          <p:cNvSpPr>
            <a:spLocks noChangeArrowheads="1"/>
          </p:cNvSpPr>
          <p:nvPr/>
        </p:nvSpPr>
        <p:spPr bwMode="auto">
          <a:xfrm>
            <a:off x="490916" y="5915228"/>
            <a:ext cx="75963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000" b="1" dirty="0" smtClean="0">
                <a:latin typeface="+mj-lt"/>
              </a:rPr>
              <a:t>T</a:t>
            </a:r>
            <a:r>
              <a:rPr lang="zh-CN" altLang="zh-CN" sz="2000" b="1" dirty="0" smtClean="0">
                <a:latin typeface="+mj-lt"/>
              </a:rPr>
              <a:t>he dependences of CD effect on density are nearly consistent with </a:t>
            </a:r>
            <a:r>
              <a:rPr lang="en-US" altLang="zh-CN" sz="2000" b="1" dirty="0" smtClean="0">
                <a:latin typeface="+mj-lt"/>
              </a:rPr>
              <a:t>the tendency of IC sideband frequency change.</a:t>
            </a:r>
            <a:endParaRPr lang="fr-FR" altLang="zh-CN" sz="2000" b="1" dirty="0">
              <a:solidFill>
                <a:srgbClr val="6600FF"/>
              </a:solidFill>
              <a:latin typeface="+mj-lt"/>
            </a:endParaRPr>
          </a:p>
        </p:txBody>
      </p:sp>
      <p:sp>
        <p:nvSpPr>
          <p:cNvPr id="30727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3945B47-1B4B-4F24-A657-CEAFA300D29C}" type="slidenum">
              <a:rPr lang="en-US" altLang="zh-CN" sz="2000"/>
              <a:pPr algn="r"/>
              <a:t>24</a:t>
            </a:fld>
            <a:endParaRPr lang="en-US" altLang="zh-CN" sz="200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963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883189"/>
              </p:ext>
            </p:extLst>
          </p:nvPr>
        </p:nvGraphicFramePr>
        <p:xfrm>
          <a:off x="1616461" y="825347"/>
          <a:ext cx="6259200" cy="5007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432" name="Graph" r:id="rId3" imgW="32461200" imgH="22669292" progId="Origin50.Graph">
                  <p:embed/>
                </p:oleObj>
              </mc:Choice>
              <mc:Fallback>
                <p:oleObj name="Graph" r:id="rId3" imgW="32461200" imgH="22669292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6461" y="825347"/>
                        <a:ext cx="6259200" cy="500739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142976" y="0"/>
            <a:ext cx="6858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</a:t>
            </a:r>
            <a:r>
              <a:rPr kumimoji="1" lang="zh-CN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he sharp decay of HXR counts is correlated with PI</a:t>
            </a:r>
            <a:r>
              <a:rPr kumimoji="1" lang="en-US" altLang="zh-CN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1" lang="en-US" altLang="zh-CN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behaviour</a:t>
            </a:r>
            <a:endParaRPr kumimoji="1" lang="zh-CN" altLang="en-US" sz="28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华文行楷" pitchFamily="2" charset="-122"/>
              <a:cs typeface="+mj-cs"/>
            </a:endParaRPr>
          </a:p>
        </p:txBody>
      </p:sp>
      <p:cxnSp>
        <p:nvCxnSpPr>
          <p:cNvPr id="12" name="直接连接符 11"/>
          <p:cNvCxnSpPr/>
          <p:nvPr/>
        </p:nvCxnSpPr>
        <p:spPr bwMode="auto">
          <a:xfrm>
            <a:off x="2771800" y="4802592"/>
            <a:ext cx="3286148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611560" y="4795247"/>
            <a:ext cx="4929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FR" altLang="zh-CN" sz="1800" b="1" dirty="0">
                <a:solidFill>
                  <a:srgbClr val="FF0000"/>
                </a:solidFill>
                <a:latin typeface="+mj-lt"/>
              </a:rPr>
              <a:t>Local f</a:t>
            </a:r>
            <a:r>
              <a:rPr lang="fr-FR" altLang="zh-CN" sz="1800" b="1" baseline="-25000" dirty="0">
                <a:solidFill>
                  <a:srgbClr val="FF0000"/>
                </a:solidFill>
                <a:latin typeface="+mj-lt"/>
              </a:rPr>
              <a:t>ci</a:t>
            </a:r>
            <a:r>
              <a:rPr lang="fr-FR" altLang="zh-CN" sz="1800" b="1" dirty="0">
                <a:solidFill>
                  <a:srgbClr val="FF0000"/>
                </a:solidFill>
                <a:latin typeface="+mj-lt"/>
              </a:rPr>
              <a:t> in the edge, where PDI could be strong.</a:t>
            </a:r>
          </a:p>
        </p:txBody>
      </p:sp>
    </p:spTree>
    <p:extLst>
      <p:ext uri="{BB962C8B-B14F-4D97-AF65-F5344CB8AC3E}">
        <p14:creationId xmlns:p14="http://schemas.microsoft.com/office/powerpoint/2010/main" val="247063136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7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13945B47-1B4B-4F24-A657-CEAFA300D29C}" type="slidenum">
              <a:rPr lang="en-US" altLang="zh-CN" sz="2000"/>
              <a:pPr algn="r"/>
              <a:t>25</a:t>
            </a:fld>
            <a:endParaRPr lang="en-US" altLang="zh-CN" sz="2000"/>
          </a:p>
        </p:txBody>
      </p:sp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696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0" y="0"/>
            <a:ext cx="9108504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PI modelling show that mode growth</a:t>
            </a:r>
            <a:r>
              <a:rPr kumimoji="1" lang="en-US" altLang="zh-CN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rate is large in the case of poor </a:t>
            </a:r>
            <a:r>
              <a:rPr kumimoji="1" lang="en-US" altLang="zh-CN" b="1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lithiation</a:t>
            </a:r>
            <a:r>
              <a:rPr kumimoji="1" lang="en-US" altLang="zh-CN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1" lang="en-US" altLang="zh-CN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linearly in agreement with the measurements.</a:t>
            </a:r>
            <a:endParaRPr kumimoji="1" lang="zh-CN" altLang="en-US" b="1" i="0" u="none" strike="noStrike" kern="0" cap="none" spc="0" normalizeH="0" baseline="0" noProof="0" dirty="0" smtClean="0">
              <a:ln>
                <a:noFill/>
              </a:ln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j-lt"/>
              <a:ea typeface="华文行楷" pitchFamily="2" charset="-122"/>
              <a:cs typeface="+mj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096191"/>
            <a:ext cx="3312368" cy="235173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15" y="935286"/>
            <a:ext cx="3240360" cy="286936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458" y="1628800"/>
            <a:ext cx="3391410" cy="4547592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990162" y="1704132"/>
            <a:ext cx="1455335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600" dirty="0" smtClean="0"/>
              <a:t>Poor </a:t>
            </a:r>
            <a:r>
              <a:rPr lang="en-US" altLang="zh-CN" sz="1600" dirty="0" err="1" smtClean="0"/>
              <a:t>lithiation</a:t>
            </a:r>
            <a:endParaRPr lang="zh-CN" altLang="en-US" sz="1600" dirty="0" smtClean="0"/>
          </a:p>
        </p:txBody>
      </p:sp>
      <p:sp>
        <p:nvSpPr>
          <p:cNvPr id="14" name="文本框 13"/>
          <p:cNvSpPr txBox="1"/>
          <p:nvPr/>
        </p:nvSpPr>
        <p:spPr>
          <a:xfrm>
            <a:off x="5076056" y="3926914"/>
            <a:ext cx="1626856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600" dirty="0" smtClean="0"/>
              <a:t>Strong </a:t>
            </a:r>
            <a:r>
              <a:rPr lang="en-US" altLang="zh-CN" sz="1600" dirty="0" err="1" smtClean="0"/>
              <a:t>lithiation</a:t>
            </a:r>
            <a:endParaRPr lang="zh-CN" altLang="en-US" sz="1600" dirty="0" smtClean="0"/>
          </a:p>
        </p:txBody>
      </p:sp>
      <p:sp>
        <p:nvSpPr>
          <p:cNvPr id="15" name="文本框 14"/>
          <p:cNvSpPr txBox="1"/>
          <p:nvPr/>
        </p:nvSpPr>
        <p:spPr>
          <a:xfrm>
            <a:off x="4663065" y="1100956"/>
            <a:ext cx="3196196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600" dirty="0" smtClean="0">
                <a:solidFill>
                  <a:srgbClr val="0000CC"/>
                </a:solidFill>
              </a:rPr>
              <a:t>Results from LHPI code by ENEA</a:t>
            </a:r>
            <a:endParaRPr lang="zh-CN" altLang="en-US" sz="1600" dirty="0" smtClean="0">
              <a:solidFill>
                <a:srgbClr val="0000CC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97231" y="6477000"/>
            <a:ext cx="2742546" cy="338554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1600" dirty="0" smtClean="0">
                <a:solidFill>
                  <a:srgbClr val="0000CC"/>
                </a:solidFill>
              </a:rPr>
              <a:t>Results from PI code by MIT</a:t>
            </a:r>
            <a:endParaRPr lang="zh-CN" altLang="en-US" sz="1600" dirty="0" smtClean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118322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85786" y="2071678"/>
            <a:ext cx="8250710" cy="2941498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b="1" dirty="0">
                <a:solidFill>
                  <a:srgbClr val="0000CC"/>
                </a:solidFill>
                <a:latin typeface="+mj-lt"/>
              </a:rPr>
              <a:t>T</a:t>
            </a:r>
            <a:r>
              <a:rPr lang="en-US" altLang="zh-CN" sz="2800" b="1" dirty="0" smtClean="0">
                <a:solidFill>
                  <a:srgbClr val="0000CC"/>
                </a:solidFill>
                <a:latin typeface="+mj-lt"/>
              </a:rPr>
              <a:t>he mechanisms affecting CD efficiency show that edge parameters play an important role.</a:t>
            </a:r>
          </a:p>
          <a:p>
            <a:pPr eaLnBrk="1" hangingPunct="1">
              <a:buFontTx/>
              <a:buNone/>
            </a:pPr>
            <a:endParaRPr lang="en-US" altLang="zh-CN" sz="2800" b="1" dirty="0" smtClean="0">
              <a:solidFill>
                <a:srgbClr val="0000CC"/>
              </a:solidFill>
              <a:latin typeface="+mj-lt"/>
            </a:endParaRPr>
          </a:p>
          <a:p>
            <a:pPr eaLnBrk="1" hangingPunct="1">
              <a:buFontTx/>
              <a:buNone/>
            </a:pPr>
            <a:r>
              <a:rPr lang="en-US" altLang="zh-CN" sz="2800" b="1" dirty="0" smtClean="0">
                <a:solidFill>
                  <a:srgbClr val="FF0000"/>
                </a:solidFill>
                <a:latin typeface="+mj-lt"/>
              </a:rPr>
              <a:t>However, how to effectively control the parameters is not so easy, since coupling and current drive both depend on edge parameters.</a:t>
            </a:r>
            <a:endParaRPr lang="en-US" altLang="zh-CN" sz="2400" b="1" dirty="0" smtClean="0">
              <a:solidFill>
                <a:srgbClr val="FF0000"/>
              </a:solidFill>
              <a:latin typeface="+mj-lt"/>
            </a:endParaRPr>
          </a:p>
          <a:p>
            <a:pPr marL="0" indent="0" eaLnBrk="1" hangingPunct="1">
              <a:buNone/>
            </a:pPr>
            <a:endParaRPr lang="en-US" altLang="zh-CN" sz="2400" b="1" dirty="0" smtClean="0"/>
          </a:p>
        </p:txBody>
      </p:sp>
      <p:sp>
        <p:nvSpPr>
          <p:cNvPr id="20485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70ED10-7AD5-42B0-94DE-FAC7DE7A7D76}" type="slidenum">
              <a:rPr lang="en-US" altLang="zh-CN" sz="2000"/>
              <a:pPr algn="r"/>
              <a:t>26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1471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907704" y="1988840"/>
            <a:ext cx="5298382" cy="637242"/>
          </a:xfrm>
          <a:prstGeom prst="rect">
            <a:avLst/>
          </a:prstGeom>
        </p:spPr>
        <p:txBody>
          <a:bodyPr/>
          <a:lstStyle/>
          <a:p>
            <a:pPr eaLnBrk="1" hangingPunct="1">
              <a:buFontTx/>
              <a:buNone/>
            </a:pPr>
            <a:r>
              <a:rPr lang="en-US" altLang="zh-CN" sz="2800" b="1" dirty="0" smtClean="0">
                <a:solidFill>
                  <a:srgbClr val="0000CC"/>
                </a:solidFill>
                <a:latin typeface="+mj-lt"/>
              </a:rPr>
              <a:t>Effect of LH frequency on LHCD</a:t>
            </a:r>
            <a:endParaRPr lang="en-US" altLang="zh-CN" sz="2400" b="1" dirty="0" smtClean="0"/>
          </a:p>
        </p:txBody>
      </p:sp>
      <p:sp>
        <p:nvSpPr>
          <p:cNvPr id="20485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A070ED10-7AD5-42B0-94DE-FAC7DE7A7D76}" type="slidenum">
              <a:rPr lang="en-US" altLang="zh-CN" sz="2000"/>
              <a:pPr algn="r"/>
              <a:t>27</a:t>
            </a:fld>
            <a:endParaRPr lang="en-US" altLang="zh-CN" sz="200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504056" y="4221088"/>
            <a:ext cx="8100392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t" anchorCtr="0" compatLnSpc="1">
            <a:prstTxWarp prst="textNoShape">
              <a:avLst/>
            </a:prstTxWarp>
          </a:bodyPr>
          <a:lstStyle>
            <a:lvl1pPr marL="341313" indent="-3413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1363" indent="-2841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2pPr>
            <a:lvl3pPr marL="11414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3pPr>
            <a:lvl4pPr marL="1597025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4pPr>
            <a:lvl5pPr marL="2055813" indent="-22701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200">
                <a:solidFill>
                  <a:schemeClr val="tx1"/>
                </a:solidFill>
                <a:latin typeface="Calibri" panose="020F0502020204030204" pitchFamily="34" charset="0"/>
                <a:ea typeface="+mn-ea"/>
              </a:defRPr>
            </a:lvl5pPr>
            <a:lvl6pPr marL="2514285" indent="-22857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426" indent="-22857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8569" indent="-22857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5712" indent="-22857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Tx/>
              <a:buNone/>
            </a:pPr>
            <a:r>
              <a:rPr kumimoji="0" lang="en-US" altLang="zh-CN" sz="2400" b="1" kern="0" dirty="0" smtClean="0">
                <a:solidFill>
                  <a:srgbClr val="FF0000"/>
                </a:solidFill>
                <a:latin typeface="+mj-lt"/>
              </a:rPr>
              <a:t>Higher LH frequency is preferred for LHCD at high density.</a:t>
            </a:r>
            <a:endParaRPr kumimoji="0" lang="en-US" altLang="zh-CN" sz="2400" b="1" kern="0" dirty="0" smtClean="0">
              <a:solidFill>
                <a:srgbClr val="FF0000"/>
              </a:solidFill>
            </a:endParaRPr>
          </a:p>
        </p:txBody>
      </p:sp>
      <p:sp>
        <p:nvSpPr>
          <p:cNvPr id="2" name="下箭头 1"/>
          <p:cNvSpPr/>
          <p:nvPr/>
        </p:nvSpPr>
        <p:spPr>
          <a:xfrm>
            <a:off x="4355976" y="2852936"/>
            <a:ext cx="576064" cy="1296144"/>
          </a:xfrm>
          <a:prstGeom prst="downArrow">
            <a:avLst/>
          </a:prstGeom>
          <a:noFill/>
          <a:ln w="15875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buNone/>
            </a:pPr>
            <a:endParaRPr lang="zh-CN" altLang="en-US" sz="18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7719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1" name="灯片编号占位符 3"/>
          <p:cNvSpPr txBox="1">
            <a:spLocks/>
          </p:cNvSpPr>
          <p:nvPr/>
        </p:nvSpPr>
        <p:spPr bwMode="auto">
          <a:xfrm>
            <a:off x="7092280" y="643143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28</a:t>
            </a:fld>
            <a:endParaRPr lang="en-US" altLang="zh-CN" sz="2000" dirty="0"/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0" y="0"/>
            <a:ext cx="9144000" cy="107157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Comparison between 2.45GHz and 4.6GHz LHCD</a:t>
            </a:r>
          </a:p>
          <a:p>
            <a:pPr algn="ctr" eaLnBrk="0" hangingPunct="0">
              <a:defRPr/>
            </a:pPr>
            <a:r>
              <a:rPr lang="en-US" altLang="zh-CN" sz="2800" kern="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(same target plasma)</a:t>
            </a:r>
            <a:endParaRPr lang="zh-CN" altLang="en-US" sz="2800" b="1" kern="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0" name="Picture 2" descr="E:\2015  EAST experiments\Waveform_544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00108"/>
            <a:ext cx="4524356" cy="4071966"/>
          </a:xfrm>
          <a:prstGeom prst="rect">
            <a:avLst/>
          </a:prstGeom>
          <a:noFill/>
        </p:spPr>
      </p:pic>
      <p:pic>
        <p:nvPicPr>
          <p:cNvPr id="12" name="Picture 3" descr="E:\2015  EAST experiments\HXR_54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1285860"/>
            <a:ext cx="3643338" cy="2673841"/>
          </a:xfrm>
          <a:prstGeom prst="rect">
            <a:avLst/>
          </a:prstGeom>
          <a:noFill/>
        </p:spPr>
      </p:pic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71406" y="5143512"/>
            <a:ext cx="4572032" cy="1143008"/>
          </a:xfrm>
          <a:prstGeom prst="rect">
            <a:avLst/>
          </a:prstGeom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1. Higher CD efficiency with 4.6GHz LHW</a:t>
            </a:r>
          </a:p>
          <a:p>
            <a:pPr eaLnBrk="0" hangingPunct="0"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1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Peaker</a:t>
            </a:r>
            <a:r>
              <a:rPr lang="en-US" sz="1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current profile with 4.6GHz LHW</a:t>
            </a:r>
          </a:p>
          <a:p>
            <a:pPr eaLnBrk="0" hangingPunct="0">
              <a:defRPr/>
            </a:pP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3. Less parametric instability </a:t>
            </a:r>
            <a:r>
              <a:rPr lang="en-US" sz="1800" b="1" dirty="0" err="1" smtClean="0">
                <a:latin typeface="Times New Roman" pitchFamily="18" charset="0"/>
                <a:cs typeface="Times New Roman" pitchFamily="18" charset="0"/>
              </a:rPr>
              <a:t>behaviour</a:t>
            </a:r>
            <a:r>
              <a:rPr lang="en-US" sz="1800" b="1" dirty="0" smtClean="0">
                <a:latin typeface="Times New Roman" pitchFamily="18" charset="0"/>
                <a:cs typeface="Times New Roman" pitchFamily="18" charset="0"/>
              </a:rPr>
              <a:t> with 4.6GHz system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>
                <a:latin typeface="Times New Roman" pitchFamily="18" charset="0"/>
                <a:cs typeface="Times New Roman" pitchFamily="18" charset="0"/>
              </a:rPr>
            </a:br>
            <a:endParaRPr lang="zh-CN" altLang="en-US" sz="2400" b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pic>
        <p:nvPicPr>
          <p:cNvPr id="18" name="Picture 1" descr="E:\2015  EAST experiments\spectrum_5443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4000504"/>
            <a:ext cx="3929090" cy="2736317"/>
          </a:xfrm>
          <a:prstGeom prst="rect">
            <a:avLst/>
          </a:prstGeom>
          <a:noFill/>
        </p:spPr>
      </p:pic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6644" y="4214818"/>
            <a:ext cx="1595067" cy="135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3488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5929330"/>
            <a:ext cx="6929486" cy="857256"/>
          </a:xfrm>
        </p:spPr>
        <p:txBody>
          <a:bodyPr anchor="t"/>
          <a:lstStyle/>
          <a:p>
            <a:pPr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华文行楷" pitchFamily="2" charset="-122"/>
                <a:cs typeface="Times New Roman" pitchFamily="18" charset="0"/>
              </a:rPr>
              <a:t>CD efficiency is a little higher with 4.6GHz LHCD system</a:t>
            </a:r>
            <a:endParaRPr lang="zh-CN" altLang="en-US" sz="24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itchFamily="2" charset="-122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282" y="5286388"/>
            <a:ext cx="8643998" cy="461665"/>
          </a:xfrm>
          <a:prstGeom prst="rect">
            <a:avLst/>
          </a:prstGeom>
          <a:ln w="38100"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 </a:t>
            </a:r>
            <a:r>
              <a:rPr lang="en-US" altLang="zh-CN" sz="2400" b="1" baseline="-25000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4.6GHz</a:t>
            </a:r>
            <a:r>
              <a:rPr lang="en-US" altLang="zh-CN" sz="24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~1.1×10</a:t>
            </a:r>
            <a:r>
              <a:rPr lang="en-US" sz="2400" baseline="30000" dirty="0" smtClean="0">
                <a:solidFill>
                  <a:srgbClr val="FF0000"/>
                </a:solidFill>
              </a:rPr>
              <a:t>19</a:t>
            </a:r>
            <a:r>
              <a:rPr lang="en-US" sz="2400" dirty="0" smtClean="0">
                <a:solidFill>
                  <a:srgbClr val="FF0000"/>
                </a:solidFill>
              </a:rPr>
              <a:t>Am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>W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baseline="-25000" dirty="0" smtClean="0">
                <a:solidFill>
                  <a:srgbClr val="FF0000"/>
                </a:solidFill>
              </a:rPr>
              <a:t> </a:t>
            </a:r>
            <a:r>
              <a:rPr lang="zh-CN" altLang="en-US" sz="2400" dirty="0" smtClean="0">
                <a:solidFill>
                  <a:srgbClr val="FF0000"/>
                </a:solidFill>
              </a:rPr>
              <a:t>，</a:t>
            </a:r>
            <a:r>
              <a:rPr lang="en-US" altLang="zh-CN" sz="24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   </a:t>
            </a:r>
            <a:r>
              <a:rPr lang="en-US" altLang="zh-CN" sz="2400" b="1" baseline="-25000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2.45GHz</a:t>
            </a:r>
            <a:r>
              <a:rPr lang="en-US" altLang="zh-CN" sz="2400" b="1" dirty="0" smtClean="0">
                <a:solidFill>
                  <a:srgbClr val="FF0000"/>
                </a:solidFill>
                <a:cs typeface="Times New Roman" pitchFamily="18" charset="0"/>
                <a:sym typeface="Symbol"/>
              </a:rPr>
              <a:t>  </a:t>
            </a:r>
            <a:r>
              <a:rPr lang="en-US" sz="2400" dirty="0" smtClean="0">
                <a:solidFill>
                  <a:srgbClr val="FF0000"/>
                </a:solidFill>
              </a:rPr>
              <a:t>~0.8×10</a:t>
            </a:r>
            <a:r>
              <a:rPr lang="en-US" sz="2400" baseline="30000" dirty="0" smtClean="0">
                <a:solidFill>
                  <a:srgbClr val="FF0000"/>
                </a:solidFill>
              </a:rPr>
              <a:t>19</a:t>
            </a:r>
            <a:r>
              <a:rPr lang="en-US" sz="2400" dirty="0" smtClean="0">
                <a:solidFill>
                  <a:srgbClr val="FF0000"/>
                </a:solidFill>
              </a:rPr>
              <a:t>Am</a:t>
            </a:r>
            <a:r>
              <a:rPr lang="en-US" sz="2400" baseline="30000" dirty="0" smtClean="0">
                <a:solidFill>
                  <a:srgbClr val="FF0000"/>
                </a:solidFill>
              </a:rPr>
              <a:t>-2</a:t>
            </a:r>
            <a:r>
              <a:rPr lang="en-US" sz="2400" dirty="0" smtClean="0">
                <a:solidFill>
                  <a:srgbClr val="FF0000"/>
                </a:solidFill>
              </a:rPr>
              <a:t>W</a:t>
            </a:r>
            <a:r>
              <a:rPr lang="en-US" sz="2400" baseline="30000" dirty="0" smtClean="0">
                <a:solidFill>
                  <a:srgbClr val="FF0000"/>
                </a:solidFill>
              </a:rPr>
              <a:t>-1</a:t>
            </a:r>
            <a:r>
              <a:rPr lang="en-US" sz="2400" baseline="-25000" dirty="0" smtClean="0">
                <a:solidFill>
                  <a:srgbClr val="FF0000"/>
                </a:solidFill>
              </a:rPr>
              <a:t> </a:t>
            </a:r>
            <a:endParaRPr lang="fr-FR" altLang="zh-CN" sz="2400" b="1" baseline="-25000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4996" name="Picture 4" descr="CD efficiency of 4p6GHz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071546"/>
            <a:ext cx="4766587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5170" name="Object 8"/>
          <p:cNvGraphicFramePr>
            <a:graphicFrameLocks noChangeAspect="1"/>
          </p:cNvGraphicFramePr>
          <p:nvPr/>
        </p:nvGraphicFramePr>
        <p:xfrm>
          <a:off x="4857752" y="1071546"/>
          <a:ext cx="3997323" cy="3786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31" name="Graph" r:id="rId4" imgW="3618720" imgH="3094560" progId="Origin50.Graph">
                  <p:embed/>
                </p:oleObj>
              </mc:Choice>
              <mc:Fallback>
                <p:oleObj name="Graph" r:id="rId4" imgW="3618720" imgH="30945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2" y="1071546"/>
                        <a:ext cx="3997323" cy="3786214"/>
                      </a:xfrm>
                      <a:prstGeom prst="rect">
                        <a:avLst/>
                      </a:prstGeom>
                      <a:solidFill>
                        <a:srgbClr val="CCFFCC"/>
                      </a:solidFill>
                      <a:ln w="9525">
                        <a:solidFill>
                          <a:srgbClr val="FFCC99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86578" y="1142984"/>
            <a:ext cx="14302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f=2.45GHz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0298" y="1643050"/>
            <a:ext cx="1287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f=4.6GHz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8" name="标题 1"/>
          <p:cNvSpPr txBox="1">
            <a:spLocks/>
          </p:cNvSpPr>
          <p:nvPr/>
        </p:nvSpPr>
        <p:spPr bwMode="auto">
          <a:xfrm>
            <a:off x="428596" y="214290"/>
            <a:ext cx="8286808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4" rIns="91429" bIns="45714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Comparison of current drive efficiency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10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29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262760876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16632"/>
            <a:ext cx="8458200" cy="575865"/>
          </a:xfrm>
        </p:spPr>
        <p:txBody>
          <a:bodyPr/>
          <a:lstStyle/>
          <a:p>
            <a:r>
              <a:rPr lang="en-US" altLang="zh-CN" u="sng" dirty="0" smtClean="0">
                <a:solidFill>
                  <a:srgbClr val="FF0000"/>
                </a:solidFill>
                <a:latin typeface="+mj-lt"/>
                <a:ea typeface="隶书" panose="02010509060101010101" pitchFamily="49" charset="-122"/>
              </a:rPr>
              <a:t>Coupling problem</a:t>
            </a:r>
            <a:endParaRPr lang="zh-CN" altLang="en-US" u="sng" dirty="0" smtClean="0">
              <a:solidFill>
                <a:srgbClr val="FF0000"/>
              </a:solidFill>
              <a:latin typeface="+mj-lt"/>
              <a:ea typeface="隶书" panose="02010509060101010101" pitchFamily="49" charset="-122"/>
            </a:endParaRPr>
          </a:p>
        </p:txBody>
      </p:sp>
      <p:sp>
        <p:nvSpPr>
          <p:cNvPr id="54275" name="Rectangle 4"/>
          <p:cNvSpPr>
            <a:spLocks noChangeArrowheads="1"/>
          </p:cNvSpPr>
          <p:nvPr/>
        </p:nvSpPr>
        <p:spPr bwMode="auto">
          <a:xfrm>
            <a:off x="35515" y="1340768"/>
            <a:ext cx="9001000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2000" dirty="0" smtClean="0"/>
              <a:t>Plasma density at the </a:t>
            </a:r>
            <a:r>
              <a:rPr lang="en-US" altLang="zh-CN" sz="2000" dirty="0"/>
              <a:t>grill mouth and its gradient are two key factors </a:t>
            </a:r>
            <a:r>
              <a:rPr lang="en-US" altLang="zh-CN" sz="2000" dirty="0" smtClean="0"/>
              <a:t>determining wave-plasma coupling. (</a:t>
            </a:r>
            <a:r>
              <a:rPr lang="en-US" altLang="zh-CN" sz="2000" b="0" dirty="0"/>
              <a:t>T</a:t>
            </a:r>
            <a:r>
              <a:rPr lang="en-US" altLang="zh-CN" sz="2000" b="0" dirty="0" smtClean="0"/>
              <a:t>he </a:t>
            </a:r>
            <a:r>
              <a:rPr lang="en-US" altLang="zh-CN" sz="2000" b="0" dirty="0"/>
              <a:t>LHW power cannot be effectively coupled to the plasma if the </a:t>
            </a:r>
            <a:r>
              <a:rPr lang="en-US" altLang="zh-CN" sz="2000" b="0" dirty="0" smtClean="0"/>
              <a:t>plasma density </a:t>
            </a:r>
            <a:r>
              <a:rPr lang="en-US" altLang="zh-CN" sz="2000" b="0" dirty="0"/>
              <a:t>at the grill is below the cut-off </a:t>
            </a:r>
            <a:r>
              <a:rPr lang="en-US" altLang="zh-CN" sz="2000" b="0" dirty="0" smtClean="0"/>
              <a:t>density  </a:t>
            </a:r>
            <a:r>
              <a:rPr lang="en-US" altLang="zh-CN" sz="2000" b="0" dirty="0">
                <a:solidFill>
                  <a:srgbClr val="FF0066"/>
                </a:solidFill>
                <a:latin typeface="Symbol" panose="05050102010706020507" pitchFamily="18" charset="2"/>
              </a:rPr>
              <a:t>w</a:t>
            </a:r>
            <a:r>
              <a:rPr lang="en-US" altLang="zh-CN" sz="2000" b="0" baseline="-30000" dirty="0">
                <a:solidFill>
                  <a:srgbClr val="FF0066"/>
                </a:solidFill>
              </a:rPr>
              <a:t>p</a:t>
            </a:r>
            <a:r>
              <a:rPr lang="en-US" altLang="zh-CN" sz="2000" b="0" dirty="0">
                <a:solidFill>
                  <a:srgbClr val="FF0066"/>
                </a:solidFill>
              </a:rPr>
              <a:t>≥</a:t>
            </a:r>
            <a:r>
              <a:rPr lang="en-US" altLang="zh-CN" sz="2000" b="0" dirty="0" smtClean="0">
                <a:solidFill>
                  <a:srgbClr val="FF0066"/>
                </a:solidFill>
                <a:latin typeface="Symbol" panose="05050102010706020507" pitchFamily="18" charset="2"/>
              </a:rPr>
              <a:t>w</a:t>
            </a:r>
            <a:r>
              <a:rPr lang="en-US" altLang="zh-CN" sz="2000" b="0" baseline="-30000" dirty="0" smtClean="0">
                <a:solidFill>
                  <a:srgbClr val="FF0066"/>
                </a:solidFill>
              </a:rPr>
              <a:t>0</a:t>
            </a:r>
            <a:r>
              <a:rPr lang="en-US" altLang="zh-CN" sz="2000" b="0" dirty="0" smtClean="0"/>
              <a:t>)</a:t>
            </a:r>
          </a:p>
          <a:p>
            <a:pPr algn="just"/>
            <a:endParaRPr lang="en-US" altLang="zh-CN" sz="2000" b="0" dirty="0" smtClean="0"/>
          </a:p>
          <a:p>
            <a:pPr algn="just"/>
            <a:r>
              <a:rPr lang="en-US" altLang="zh-CN" sz="2000" dirty="0" smtClean="0">
                <a:solidFill>
                  <a:srgbClr val="FF0000"/>
                </a:solidFill>
              </a:rPr>
              <a:t>In fact</a:t>
            </a:r>
          </a:p>
          <a:p>
            <a:pPr algn="just"/>
            <a:r>
              <a:rPr lang="en-US" altLang="zh-CN" sz="2000" b="0" dirty="0"/>
              <a:t>1</a:t>
            </a:r>
            <a:r>
              <a:rPr lang="en-US" altLang="zh-CN" sz="2000" b="0" dirty="0" smtClean="0"/>
              <a:t>. In </a:t>
            </a:r>
            <a:r>
              <a:rPr lang="en-US" altLang="zh-CN" sz="2000" b="0" dirty="0"/>
              <a:t>order to avoid heavy heat load and to </a:t>
            </a:r>
            <a:r>
              <a:rPr lang="en-US" altLang="zh-CN" sz="2000" b="0" dirty="0" smtClean="0"/>
              <a:t>satisfy different </a:t>
            </a:r>
            <a:r>
              <a:rPr lang="en-US" altLang="zh-CN" sz="2000" b="0" dirty="0"/>
              <a:t>plasma configurations, it is necessary </a:t>
            </a:r>
            <a:r>
              <a:rPr lang="en-US" altLang="zh-CN" sz="2000" b="0" dirty="0" smtClean="0"/>
              <a:t>to increase </a:t>
            </a:r>
            <a:r>
              <a:rPr lang="en-US" altLang="zh-CN" sz="2000" b="0" dirty="0"/>
              <a:t>the distance between antenna and plasma</a:t>
            </a:r>
            <a:r>
              <a:rPr lang="en-US" altLang="zh-CN" sz="2000" b="0" dirty="0" smtClean="0"/>
              <a:t>.</a:t>
            </a:r>
          </a:p>
          <a:p>
            <a:pPr algn="just"/>
            <a:r>
              <a:rPr lang="en-US" altLang="zh-CN" sz="2000" b="0" dirty="0"/>
              <a:t>2</a:t>
            </a:r>
            <a:r>
              <a:rPr lang="en-US" altLang="zh-CN" sz="2000" b="0" dirty="0" smtClean="0"/>
              <a:t>. In </a:t>
            </a:r>
            <a:r>
              <a:rPr lang="en-US" altLang="zh-CN" sz="2000" b="0" dirty="0"/>
              <a:t>the H-mode plasma, </a:t>
            </a:r>
            <a:r>
              <a:rPr lang="en-US" altLang="zh-CN" sz="2000" b="0" dirty="0" smtClean="0"/>
              <a:t>the edge </a:t>
            </a:r>
            <a:r>
              <a:rPr lang="en-US" altLang="zh-CN" sz="2000" b="0" dirty="0"/>
              <a:t>density will decrease rapidly enough that the density </a:t>
            </a:r>
            <a:r>
              <a:rPr lang="en-US" altLang="zh-CN" sz="2000" b="0" dirty="0" smtClean="0"/>
              <a:t>at the </a:t>
            </a:r>
            <a:r>
              <a:rPr lang="en-US" altLang="zh-CN" sz="2000" b="0" dirty="0"/>
              <a:t>grill mouth does not satisfy the wave-plasma coupling condition,</a:t>
            </a:r>
          </a:p>
          <a:p>
            <a:pPr algn="just"/>
            <a:r>
              <a:rPr lang="en-US" altLang="zh-CN" sz="2000" b="0" dirty="0"/>
              <a:t>resulting in a large reflection</a:t>
            </a:r>
            <a:r>
              <a:rPr lang="en-US" altLang="zh-CN" sz="2000" b="0" dirty="0" smtClean="0"/>
              <a:t>.</a:t>
            </a:r>
          </a:p>
          <a:p>
            <a:pPr algn="just"/>
            <a:endParaRPr lang="en-US" altLang="zh-CN" sz="2000" b="0" dirty="0" smtClean="0"/>
          </a:p>
          <a:p>
            <a:pPr algn="just"/>
            <a:r>
              <a:rPr lang="en-US" altLang="zh-CN" sz="2000" dirty="0" smtClean="0"/>
              <a:t>Therefore, bad coupling is inevitable.</a:t>
            </a:r>
            <a:endParaRPr lang="en-US" altLang="zh-CN" sz="20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auto">
          <a:xfrm>
            <a:off x="302060" y="5301208"/>
            <a:ext cx="8208912" cy="122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0" dirty="0" smtClean="0"/>
              <a:t>To </a:t>
            </a:r>
            <a:r>
              <a:rPr lang="en-US" altLang="zh-CN" sz="2000" b="0" dirty="0"/>
              <a:t>improve the coupling between LHW and plasma, </a:t>
            </a:r>
            <a:r>
              <a:rPr lang="en-US" altLang="zh-CN" sz="2000" b="0" dirty="0" smtClean="0"/>
              <a:t>a kind </a:t>
            </a:r>
            <a:r>
              <a:rPr lang="en-US" altLang="zh-CN" sz="2000" b="0" dirty="0"/>
              <a:t>of neutral gas (e.g., CD4 (methane), D2 (deuterium)) </a:t>
            </a:r>
            <a:r>
              <a:rPr lang="en-US" altLang="zh-CN" sz="2000" b="0" dirty="0" smtClean="0"/>
              <a:t>is utilized </a:t>
            </a:r>
            <a:r>
              <a:rPr lang="en-US" altLang="zh-CN" sz="2000" b="0" dirty="0"/>
              <a:t>to increase the grill </a:t>
            </a:r>
            <a:r>
              <a:rPr lang="en-US" altLang="zh-CN" sz="2000" b="0" dirty="0" smtClean="0"/>
              <a:t>density</a:t>
            </a:r>
            <a:r>
              <a:rPr lang="en-US" altLang="zh-CN" sz="2000" dirty="0" smtClean="0">
                <a:solidFill>
                  <a:schemeClr val="accent2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.</a:t>
            </a:r>
          </a:p>
          <a:p>
            <a:r>
              <a:rPr lang="en-US" altLang="zh-CN" sz="2000" b="0" dirty="0" smtClean="0"/>
              <a:t>               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JT-60U, ASDEX</a:t>
            </a:r>
            <a:r>
              <a:rPr lang="en-US" altLang="zh-CN" sz="2000" b="0" dirty="0">
                <a:solidFill>
                  <a:srgbClr val="FF0000"/>
                </a:solidFill>
              </a:rPr>
              <a:t>, JET, Tore-supra</a:t>
            </a:r>
            <a:r>
              <a:rPr lang="en-US" altLang="zh-CN" sz="2000" b="0" dirty="0" smtClean="0">
                <a:solidFill>
                  <a:srgbClr val="FF0000"/>
                </a:solidFill>
              </a:rPr>
              <a:t>, HT-7 and EAST</a:t>
            </a:r>
            <a:endParaRPr lang="en-US" altLang="zh-CN" sz="2000" b="1" dirty="0">
              <a:solidFill>
                <a:srgbClr val="FF0000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eaLnBrk="1" hangingPunct="1"/>
            <a:endParaRPr lang="en-US" altLang="zh-CN" sz="2000" baseline="30000" dirty="0"/>
          </a:p>
        </p:txBody>
      </p:sp>
      <p:grpSp>
        <p:nvGrpSpPr>
          <p:cNvPr id="54276" name="Group 5"/>
          <p:cNvGrpSpPr>
            <a:grpSpLocks/>
          </p:cNvGrpSpPr>
          <p:nvPr/>
        </p:nvGrpSpPr>
        <p:grpSpPr bwMode="auto">
          <a:xfrm>
            <a:off x="304800" y="387697"/>
            <a:ext cx="8458200" cy="881063"/>
            <a:chOff x="144" y="0"/>
            <a:chExt cx="5328" cy="555"/>
          </a:xfrm>
        </p:grpSpPr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144" y="288"/>
              <a:ext cx="5328" cy="96"/>
            </a:xfrm>
            <a:prstGeom prst="rect">
              <a:avLst/>
            </a:prstGeom>
            <a:gradFill rotWithShape="0">
              <a:gsLst>
                <a:gs pos="0">
                  <a:srgbClr val="78A3CE"/>
                </a:gs>
                <a:gs pos="50000">
                  <a:srgbClr val="FFFFFF"/>
                </a:gs>
                <a:gs pos="100000">
                  <a:srgbClr val="78A3CE"/>
                </a:gs>
              </a:gsLst>
              <a:lin ang="0" scaled="1"/>
            </a:gradFill>
            <a:ln w="9525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endParaRPr lang="zh-CN" altLang="en-US"/>
            </a:p>
          </p:txBody>
        </p:sp>
        <p:pic>
          <p:nvPicPr>
            <p:cNvPr id="54279" name="Picture 7" descr="E:\所徽\NM 2-2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0"/>
              <a:ext cx="672" cy="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4280" name="Text Box 9"/>
            <p:cNvSpPr txBox="1">
              <a:spLocks noChangeArrowheads="1"/>
            </p:cNvSpPr>
            <p:nvPr/>
          </p:nvSpPr>
          <p:spPr bwMode="auto">
            <a:xfrm>
              <a:off x="2352" y="192"/>
              <a:ext cx="96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en-US" altLang="zh-CN" sz="2800" b="1" i="1">
                  <a:solidFill>
                    <a:srgbClr val="1E3980"/>
                  </a:solidFill>
                  <a:latin typeface="Trebuchet MS" panose="020B0603020202020204" pitchFamily="34" charset="0"/>
                </a:rPr>
                <a:t>  </a:t>
              </a:r>
              <a:endParaRPr lang="en-US" altLang="zh-CN" sz="2800" i="1">
                <a:solidFill>
                  <a:srgbClr val="1E3980"/>
                </a:solidFill>
                <a:latin typeface="CG Times" pitchFamily="18" charset="0"/>
              </a:endParaRPr>
            </a:p>
          </p:txBody>
        </p:sp>
      </p:grpSp>
      <p:sp>
        <p:nvSpPr>
          <p:cNvPr id="9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3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208695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内容占位符 2"/>
          <p:cNvSpPr>
            <a:spLocks noGrp="1"/>
          </p:cNvSpPr>
          <p:nvPr>
            <p:ph idx="4294967295"/>
          </p:nvPr>
        </p:nvSpPr>
        <p:spPr bwMode="auto">
          <a:xfrm>
            <a:off x="285720" y="3500438"/>
            <a:ext cx="4429124" cy="714380"/>
          </a:xfrm>
          <a:prstGeom prst="rect">
            <a:avLst/>
          </a:prstGeom>
          <a:ln>
            <a:solidFill>
              <a:srgbClr val="0000CC"/>
            </a:solidFill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CD effect is very marginal with density larger than 3.5*10</a:t>
            </a:r>
            <a:r>
              <a:rPr lang="en-US" altLang="zh-CN" sz="20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n-US" altLang="zh-CN" sz="20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928670"/>
            <a:ext cx="392905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214314" y="80944"/>
            <a:ext cx="8572528" cy="633412"/>
          </a:xfrm>
        </p:spPr>
        <p:txBody>
          <a:bodyPr/>
          <a:lstStyle/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Comparison at high density experiments</a:t>
            </a:r>
            <a:endParaRPr lang="zh-CN" alt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3929058" y="4857760"/>
            <a:ext cx="5000660" cy="121444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en-US" altLang="zh-CN" sz="2400" b="1" kern="0" dirty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   </a:t>
            </a:r>
            <a:r>
              <a:rPr lang="en-US" altLang="zh-CN" sz="2400" b="1" kern="0" dirty="0" smtClean="0">
                <a:solidFill>
                  <a:srgbClr val="C00000"/>
                </a:solidFill>
                <a:latin typeface="Times New Roman" pitchFamily="18" charset="0"/>
                <a:ea typeface="MS PGothic" pitchFamily="34" charset="-128"/>
                <a:cs typeface="Times New Roman" pitchFamily="18" charset="0"/>
              </a:rPr>
              <a:t>Larger spectrum broadening with 2.45GHz LHW, suggesting less PI with 4.6GHz LHW</a:t>
            </a:r>
            <a:endParaRPr lang="zh-CN" altLang="en-US" sz="2400" b="1" kern="0" dirty="0">
              <a:solidFill>
                <a:srgbClr val="C00000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26626" name="Picture 2" descr="E:\2015  EAST experiments\Spetral comparis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860" y="4286256"/>
            <a:ext cx="3533198" cy="2571744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928670"/>
            <a:ext cx="3929090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内容占位符 2"/>
          <p:cNvSpPr>
            <a:spLocks noGrp="1"/>
          </p:cNvSpPr>
          <p:nvPr>
            <p:ph idx="4294967295"/>
          </p:nvPr>
        </p:nvSpPr>
        <p:spPr bwMode="auto">
          <a:xfrm>
            <a:off x="5357818" y="3429000"/>
            <a:ext cx="3143272" cy="714380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CD effect still exists  with density ~ 4.0*10</a:t>
            </a:r>
            <a:r>
              <a:rPr lang="en-US" altLang="zh-CN" sz="20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19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/m</a:t>
            </a:r>
            <a:r>
              <a:rPr lang="en-US" altLang="zh-CN" sz="2000" b="1" baseline="30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altLang="zh-CN" sz="20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zh-CN" altLang="en-US" sz="20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572132" y="928670"/>
            <a:ext cx="1260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4.6GHz 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1928794" y="1000108"/>
            <a:ext cx="14141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2.45GHz </a:t>
            </a:r>
            <a:endParaRPr lang="zh-CN" altLang="en-US" dirty="0"/>
          </a:p>
        </p:txBody>
      </p:sp>
      <p:sp>
        <p:nvSpPr>
          <p:cNvPr id="14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30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590265943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57158" y="214313"/>
            <a:ext cx="8528050" cy="633412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Fast electron behavior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dirty="0">
                <a:solidFill>
                  <a:srgbClr val="FF0000"/>
                </a:solidFill>
              </a:rPr>
              <a:t>2.45GHz vs </a:t>
            </a:r>
            <a:r>
              <a:rPr lang="en-US" altLang="zh-CN" dirty="0" smtClean="0">
                <a:solidFill>
                  <a:srgbClr val="FF0000"/>
                </a:solidFill>
              </a:rPr>
              <a:t>4.6GHz)</a:t>
            </a:r>
            <a:endParaRPr lang="zh-CN" alt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51520" y="5517232"/>
            <a:ext cx="8748464" cy="1015663"/>
          </a:xfrm>
          <a:prstGeom prst="rect">
            <a:avLst/>
          </a:prstGeom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000" dirty="0" smtClean="0">
                <a:solidFill>
                  <a:srgbClr val="0000CC"/>
                </a:solidFill>
                <a:latin typeface="+mj-lt"/>
              </a:rPr>
              <a:t>Higher density at which the fast electron emission  deviates  from  1/ne  with 4.6GHz LHW</a:t>
            </a:r>
          </a:p>
          <a:p>
            <a:r>
              <a:rPr lang="en-US" altLang="zh-CN" sz="2000" dirty="0" smtClean="0">
                <a:solidFill>
                  <a:srgbClr val="FF0000"/>
                </a:solidFill>
                <a:latin typeface="+mj-lt"/>
              </a:rPr>
              <a:t>Possibly relevant to PI (nonlinear)!</a:t>
            </a:r>
            <a:endParaRPr lang="zh-CN" altLang="en-US" sz="2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1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31</a:t>
            </a:fld>
            <a:endParaRPr lang="en-US" altLang="zh-CN" sz="2000"/>
          </a:p>
        </p:txBody>
      </p:sp>
      <p:pic>
        <p:nvPicPr>
          <p:cNvPr id="18" name="图片 17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1484784"/>
            <a:ext cx="5764066" cy="401419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2771800" y="2708920"/>
            <a:ext cx="0" cy="2232248"/>
          </a:xfrm>
          <a:prstGeom prst="line">
            <a:avLst/>
          </a:prstGeom>
          <a:ln w="28575">
            <a:solidFill>
              <a:srgbClr val="3333CC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491880" y="2276872"/>
            <a:ext cx="0" cy="2664296"/>
          </a:xfrm>
          <a:prstGeom prst="line">
            <a:avLst/>
          </a:prstGeom>
          <a:ln w="28575">
            <a:solidFill>
              <a:srgbClr val="FF0000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160349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6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11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32</a:t>
            </a:fld>
            <a:endParaRPr lang="en-US" altLang="zh-CN" sz="2000" dirty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500034" y="-24"/>
            <a:ext cx="8429684" cy="785813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/>
          <a:lstStyle/>
          <a:p>
            <a:pPr eaLnBrk="0" hangingPunct="0">
              <a:defRPr/>
            </a:pPr>
            <a:r>
              <a:rPr lang="en-US" sz="4000" b="1" dirty="0"/>
              <a:t> 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</a:rPr>
              <a:t>H-mode at </a:t>
            </a:r>
            <a:r>
              <a:rPr lang="en-US" sz="3200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h</a:t>
            </a:r>
            <a:r>
              <a:rPr lang="en-US" sz="3200" b="1" dirty="0" smtClean="0">
                <a:solidFill>
                  <a:srgbClr val="FF0000"/>
                </a:solidFill>
                <a:latin typeface="+mj-lt"/>
                <a:cs typeface="Times New Roman" pitchFamily="18" charset="0"/>
              </a:rPr>
              <a:t>igh density obtained with LHCD</a:t>
            </a:r>
            <a:r>
              <a:rPr lang="en-US" sz="4000" b="1" dirty="0"/>
              <a:t/>
            </a:r>
            <a:br>
              <a:rPr lang="en-US" sz="4000" b="1" dirty="0"/>
            </a:br>
            <a:endParaRPr lang="zh-CN" altLang="en-US" sz="4000" b="1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宋体" pitchFamily="2" charset="-122"/>
              <a:cs typeface="+mj-cs"/>
            </a:endParaRPr>
          </a:p>
        </p:txBody>
      </p:sp>
      <p:grpSp>
        <p:nvGrpSpPr>
          <p:cNvPr id="2" name="组合 13"/>
          <p:cNvGrpSpPr/>
          <p:nvPr/>
        </p:nvGrpSpPr>
        <p:grpSpPr>
          <a:xfrm>
            <a:off x="500034" y="1071546"/>
            <a:ext cx="8143932" cy="4500594"/>
            <a:chOff x="500034" y="1142984"/>
            <a:chExt cx="8267700" cy="4643470"/>
          </a:xfrm>
        </p:grpSpPr>
        <p:pic>
          <p:nvPicPr>
            <p:cNvPr id="15" name="Picture 2" descr="E:\2015  EAST experiments\57115HighDensity (1)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034" y="1142984"/>
              <a:ext cx="8267700" cy="4643470"/>
            </a:xfrm>
            <a:prstGeom prst="rect">
              <a:avLst/>
            </a:prstGeom>
            <a:noFill/>
          </p:spPr>
        </p:pic>
        <p:cxnSp>
          <p:nvCxnSpPr>
            <p:cNvPr id="16" name="直接连接符 15"/>
            <p:cNvCxnSpPr/>
            <p:nvPr/>
          </p:nvCxnSpPr>
          <p:spPr>
            <a:xfrm rot="10800000">
              <a:off x="857224" y="2714620"/>
              <a:ext cx="3214710" cy="1588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  <a:tailEnd type="stealth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矩形 4"/>
          <p:cNvSpPr>
            <a:spLocks noChangeArrowheads="1"/>
          </p:cNvSpPr>
          <p:nvPr/>
        </p:nvSpPr>
        <p:spPr bwMode="auto">
          <a:xfrm>
            <a:off x="285720" y="5786454"/>
            <a:ext cx="85302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Seen from ECE, even if at ne~4.5e19m-3,  part of current is driven by LHW!</a:t>
            </a:r>
            <a:endParaRPr lang="zh-CN" altLang="en-US" sz="20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88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74" y="138113"/>
            <a:ext cx="8820980" cy="692150"/>
          </a:xfrm>
        </p:spPr>
        <p:txBody>
          <a:bodyPr anchor="t"/>
          <a:lstStyle/>
          <a:p>
            <a:r>
              <a:rPr lang="en-US" altLang="zh-CN" dirty="0">
                <a:solidFill>
                  <a:srgbClr val="FF0000"/>
                </a:solidFill>
                <a:latin typeface="+mj-lt"/>
              </a:rPr>
              <a:t>C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yclic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operation of lower </a:t>
            </a:r>
            <a:r>
              <a:rPr lang="en-US" altLang="zh-CN" dirty="0" smtClean="0">
                <a:solidFill>
                  <a:srgbClr val="FF0000"/>
                </a:solidFill>
                <a:latin typeface="+mj-lt"/>
              </a:rPr>
              <a:t>hybrid current </a:t>
            </a:r>
            <a:r>
              <a:rPr lang="en-US" altLang="zh-CN" dirty="0">
                <a:solidFill>
                  <a:srgbClr val="FF0000"/>
                </a:solidFill>
                <a:latin typeface="+mj-lt"/>
              </a:rPr>
              <a:t>drive</a:t>
            </a:r>
            <a:endParaRPr lang="zh-CN" alt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9552" y="947266"/>
            <a:ext cx="8229600" cy="4425950"/>
          </a:xfrm>
          <a:prstGeom prst="rect">
            <a:avLst/>
          </a:prstGeom>
        </p:spPr>
        <p:txBody>
          <a:bodyPr/>
          <a:lstStyle/>
          <a:p>
            <a:r>
              <a:rPr lang="en-US" altLang="zh-CN" sz="2000" b="1" dirty="0" smtClean="0">
                <a:solidFill>
                  <a:srgbClr val="CC3300"/>
                </a:solidFill>
              </a:rPr>
              <a:t>Due to the density limitation of LHCD, cyclic operation could be one alternative candidate </a:t>
            </a:r>
            <a:endParaRPr lang="zh-CN" altLang="en-US" sz="2000" b="1" dirty="0" smtClean="0">
              <a:solidFill>
                <a:srgbClr val="CC3300"/>
              </a:solidFill>
            </a:endParaRPr>
          </a:p>
          <a:p>
            <a:endParaRPr lang="zh-CN" altLang="en-US" sz="1000" b="1" dirty="0" smtClean="0">
              <a:solidFill>
                <a:srgbClr val="CC3300"/>
              </a:solidFill>
            </a:endParaRPr>
          </a:p>
        </p:txBody>
      </p:sp>
      <p:pic>
        <p:nvPicPr>
          <p:cNvPr id="68612" name="Picture 4" descr="QQ截图未命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07" y="1729555"/>
            <a:ext cx="34544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5" descr="QQ截图未命名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72" y="1467887"/>
            <a:ext cx="38163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4" name="Text Box 7"/>
          <p:cNvSpPr txBox="1">
            <a:spLocks noChangeArrowheads="1"/>
          </p:cNvSpPr>
          <p:nvPr/>
        </p:nvSpPr>
        <p:spPr bwMode="auto">
          <a:xfrm>
            <a:off x="3347864" y="4911976"/>
            <a:ext cx="424847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1800" b="0" dirty="0" err="1">
                <a:solidFill>
                  <a:srgbClr val="0000CC"/>
                </a:solidFill>
              </a:rPr>
              <a:t>Fisch</a:t>
            </a:r>
            <a:r>
              <a:rPr lang="en-US" altLang="zh-CN" sz="1800" b="0" dirty="0">
                <a:solidFill>
                  <a:srgbClr val="0000CC"/>
                </a:solidFill>
              </a:rPr>
              <a:t> N J, 2010, J. Plasma Phys., 76: 627 </a:t>
            </a:r>
            <a:endParaRPr lang="zh-CN" altLang="en-US" sz="1800" b="0" dirty="0">
              <a:solidFill>
                <a:srgbClr val="0000CC"/>
              </a:solidFill>
            </a:endParaRP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95536" y="5096642"/>
            <a:ext cx="878497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FF0000"/>
                </a:solidFill>
              </a:rPr>
              <a:t>Key points:</a:t>
            </a:r>
          </a:p>
          <a:p>
            <a:pPr marL="457200" indent="-457200" eaLnBrk="1" hangingPunct="1">
              <a:buAutoNum type="arabicPeriod"/>
            </a:pPr>
            <a:r>
              <a:rPr lang="en-US" altLang="zh-CN" sz="2000" dirty="0" smtClean="0"/>
              <a:t>Fast over-driven at low density and slow decay at high density</a:t>
            </a:r>
          </a:p>
          <a:p>
            <a:pPr marL="457200" indent="-457200" eaLnBrk="1" hangingPunct="1">
              <a:buAutoNum type="arabicPeriod"/>
            </a:pPr>
            <a:r>
              <a:rPr lang="en-US" altLang="zh-CN" sz="2000" b="1" dirty="0" smtClean="0">
                <a:solidFill>
                  <a:srgbClr val="3333CC"/>
                </a:solidFill>
              </a:rPr>
              <a:t>Without OH field</a:t>
            </a:r>
          </a:p>
          <a:p>
            <a:pPr marL="457200" indent="-457200" eaLnBrk="1" hangingPunct="1">
              <a:buAutoNum type="arabicPeriod"/>
            </a:pPr>
            <a:r>
              <a:rPr lang="en-US" altLang="zh-CN" sz="2000" dirty="0"/>
              <a:t>D</a:t>
            </a:r>
            <a:r>
              <a:rPr lang="en-US" altLang="zh-CN" sz="2000" b="1" dirty="0" smtClean="0"/>
              <a:t>ensity </a:t>
            </a:r>
            <a:r>
              <a:rPr lang="en-US" altLang="zh-CN" sz="2000" dirty="0" smtClean="0"/>
              <a:t>and impurity control</a:t>
            </a:r>
            <a:endParaRPr lang="en-US" altLang="zh-CN" sz="2000" b="1" dirty="0" smtClean="0"/>
          </a:p>
        </p:txBody>
      </p:sp>
      <p:sp>
        <p:nvSpPr>
          <p:cNvPr id="8" name="灯片编号占位符 3"/>
          <p:cNvSpPr txBox="1">
            <a:spLocks/>
          </p:cNvSpPr>
          <p:nvPr/>
        </p:nvSpPr>
        <p:spPr bwMode="auto">
          <a:xfrm>
            <a:off x="6643836" y="6253037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33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3744727454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105209" y="26114"/>
            <a:ext cx="9038791" cy="826910"/>
          </a:xfrm>
        </p:spPr>
        <p:txBody>
          <a:bodyPr anchor="t"/>
          <a:lstStyle/>
          <a:p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Current 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ramp-up without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+mj-lt"/>
              </a:rPr>
              <a:t>Ohmic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heating 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transformer recharging </a:t>
            </a:r>
            <a:r>
              <a:rPr lang="en-US" altLang="zh-CN" sz="2400" dirty="0">
                <a:solidFill>
                  <a:srgbClr val="FF0000"/>
                </a:solidFill>
                <a:latin typeface="+mj-lt"/>
              </a:rPr>
              <a:t>have been </a:t>
            </a:r>
            <a:r>
              <a:rPr lang="en-US" altLang="zh-CN" sz="2400" dirty="0" smtClean="0">
                <a:solidFill>
                  <a:srgbClr val="FF0000"/>
                </a:solidFill>
                <a:latin typeface="+mj-lt"/>
              </a:rPr>
              <a:t>demonstrated for the first time </a:t>
            </a:r>
            <a:r>
              <a:rPr lang="en-US" altLang="zh-CN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</a:rPr>
              <a:t>in EAST</a:t>
            </a:r>
            <a:endParaRPr lang="zh-CN" altLang="en-US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华文行楷" pitchFamily="2" charset="-122"/>
            </a:endParaRPr>
          </a:p>
        </p:txBody>
      </p:sp>
      <p:pic>
        <p:nvPicPr>
          <p:cNvPr id="69636" name="Picture 4" descr="2543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3816424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modelling of current ramp-up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908720"/>
            <a:ext cx="3568327" cy="2120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5891566"/>
              </p:ext>
            </p:extLst>
          </p:nvPr>
        </p:nvGraphicFramePr>
        <p:xfrm>
          <a:off x="6037470" y="2252003"/>
          <a:ext cx="2304256" cy="5134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9" name="Equation" r:id="rId5" imgW="1752600" imgH="393700" progId="Equation.DSMT4">
                  <p:embed/>
                </p:oleObj>
              </mc:Choice>
              <mc:Fallback>
                <p:oleObj name="Equation" r:id="rId5" imgW="1752600" imgH="393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7470" y="2252003"/>
                        <a:ext cx="2304256" cy="5134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92156" y="5516399"/>
            <a:ext cx="815630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FF0000"/>
                </a:solidFill>
              </a:rPr>
              <a:t>Challenge in EAST</a:t>
            </a:r>
          </a:p>
          <a:p>
            <a:pPr eaLnBrk="1" hangingPunct="1"/>
            <a:r>
              <a:rPr lang="en-US" altLang="zh-CN" sz="1600" b="1" dirty="0" smtClean="0"/>
              <a:t>1) Very difficult </a:t>
            </a:r>
            <a:r>
              <a:rPr lang="en-US" altLang="zh-CN" sz="1600" dirty="0" smtClean="0"/>
              <a:t>to turn-off </a:t>
            </a:r>
            <a:r>
              <a:rPr lang="en-US" altLang="zh-CN" sz="1600" b="1" dirty="0" smtClean="0"/>
              <a:t>OH field completely, since it and eq. field are coupled each other!</a:t>
            </a:r>
          </a:p>
          <a:p>
            <a:r>
              <a:rPr lang="en-US" altLang="zh-CN" sz="1600" dirty="0" smtClean="0">
                <a:solidFill>
                  <a:srgbClr val="0000CC"/>
                </a:solidFill>
              </a:rPr>
              <a:t>2) Ramp-up rate is slow </a:t>
            </a:r>
            <a:r>
              <a:rPr lang="en-US" altLang="zh-CN" sz="1600" b="0" dirty="0"/>
              <a:t>because the L/R times are </a:t>
            </a:r>
            <a:r>
              <a:rPr lang="en-US" altLang="zh-CN" sz="1600" b="0" dirty="0" smtClean="0"/>
              <a:t>relatively large </a:t>
            </a:r>
            <a:r>
              <a:rPr lang="en-US" altLang="zh-CN" sz="1600" b="0" dirty="0"/>
              <a:t>due to the large size of EAST</a:t>
            </a:r>
            <a:r>
              <a:rPr lang="en-US" altLang="zh-CN" sz="1600" dirty="0" smtClean="0">
                <a:solidFill>
                  <a:srgbClr val="0000CC"/>
                </a:solidFill>
              </a:rPr>
              <a:t> (Increase I_LH, or reduce L/R by increasing impurity)</a:t>
            </a:r>
            <a:endParaRPr lang="en-US" altLang="zh-CN" sz="1600" b="1" dirty="0" smtClean="0">
              <a:solidFill>
                <a:srgbClr val="0000CC"/>
              </a:solidFill>
            </a:endParaRPr>
          </a:p>
        </p:txBody>
      </p:sp>
      <p:pic>
        <p:nvPicPr>
          <p:cNvPr id="10" name="Picture 4" descr="2540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124049"/>
            <a:ext cx="3640335" cy="2377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91025"/>
            <a:ext cx="226695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834189"/>
            <a:ext cx="1296988" cy="40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F25433&amp;2540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09" y="3340681"/>
            <a:ext cx="4106751" cy="2263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矩形 2"/>
          <p:cNvSpPr/>
          <p:nvPr/>
        </p:nvSpPr>
        <p:spPr>
          <a:xfrm>
            <a:off x="1259632" y="1124744"/>
            <a:ext cx="8402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solidFill>
                  <a:srgbClr val="3333CC"/>
                </a:solidFill>
                <a:latin typeface="+mj-lt"/>
              </a:rPr>
              <a:t>18 kA/s</a:t>
            </a:r>
            <a:endParaRPr lang="zh-CN" altLang="en-US" sz="1600" dirty="0">
              <a:solidFill>
                <a:srgbClr val="3333CC"/>
              </a:solidFill>
              <a:latin typeface="+mj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979712" y="2975712"/>
            <a:ext cx="5688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b="0" dirty="0" smtClean="0">
                <a:solidFill>
                  <a:srgbClr val="FF00FF"/>
                </a:solidFill>
                <a:latin typeface="+mn-lt"/>
              </a:rPr>
              <a:t>B J Ding N J </a:t>
            </a:r>
            <a:r>
              <a:rPr lang="en-US" altLang="zh-CN" sz="1800" b="0" dirty="0" err="1" smtClean="0">
                <a:solidFill>
                  <a:srgbClr val="FF00FF"/>
                </a:solidFill>
                <a:latin typeface="+mn-lt"/>
              </a:rPr>
              <a:t>Fisch</a:t>
            </a:r>
            <a:r>
              <a:rPr lang="en-US" altLang="zh-CN" sz="1800" b="0" dirty="0" smtClean="0">
                <a:solidFill>
                  <a:srgbClr val="FF00FF"/>
                </a:solidFill>
                <a:latin typeface="+mn-lt"/>
              </a:rPr>
              <a:t>, et al., Phys. Plasma </a:t>
            </a:r>
            <a:r>
              <a:rPr lang="en-US" altLang="zh-CN" sz="1800" b="0" dirty="0">
                <a:solidFill>
                  <a:srgbClr val="FF00FF"/>
                </a:solidFill>
                <a:latin typeface="+mn-lt"/>
              </a:rPr>
              <a:t>19, 122507 (2012)</a:t>
            </a:r>
            <a:endParaRPr lang="zh-CN" altLang="en-US" sz="1800" b="0" dirty="0">
              <a:solidFill>
                <a:srgbClr val="FF00FF"/>
              </a:solidFill>
              <a:latin typeface="+mn-lt"/>
            </a:endParaRPr>
          </a:p>
        </p:txBody>
      </p:sp>
      <p:sp>
        <p:nvSpPr>
          <p:cNvPr id="14" name="灯片编号占位符 3"/>
          <p:cNvSpPr txBox="1">
            <a:spLocks/>
          </p:cNvSpPr>
          <p:nvPr/>
        </p:nvSpPr>
        <p:spPr bwMode="auto">
          <a:xfrm>
            <a:off x="6716203" y="636818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 smtClean="0"/>
              <a:t>34</a:t>
            </a:r>
            <a:endParaRPr lang="en-US" altLang="zh-CN" sz="2000" dirty="0"/>
          </a:p>
        </p:txBody>
      </p:sp>
    </p:spTree>
    <p:extLst>
      <p:ext uri="{BB962C8B-B14F-4D97-AF65-F5344CB8AC3E}">
        <p14:creationId xmlns:p14="http://schemas.microsoft.com/office/powerpoint/2010/main" val="172390914"/>
      </p:ext>
    </p:extLst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071688" y="214313"/>
            <a:ext cx="4243387" cy="500062"/>
          </a:xfrm>
        </p:spPr>
        <p:txBody>
          <a:bodyPr/>
          <a:lstStyle/>
          <a:p>
            <a:r>
              <a:rPr lang="en-US" altLang="zh-CN" sz="3200" b="1" dirty="0" smtClean="0">
                <a:solidFill>
                  <a:srgbClr val="FF0000"/>
                </a:solidFill>
                <a:latin typeface="+mj-lt"/>
              </a:rPr>
              <a:t>Conclusion</a:t>
            </a:r>
          </a:p>
        </p:txBody>
      </p:sp>
      <p:sp>
        <p:nvSpPr>
          <p:cNvPr id="31747" name="矩形 3"/>
          <p:cNvSpPr>
            <a:spLocks noChangeArrowheads="1"/>
          </p:cNvSpPr>
          <p:nvPr/>
        </p:nvSpPr>
        <p:spPr bwMode="auto">
          <a:xfrm>
            <a:off x="179512" y="1340768"/>
            <a:ext cx="878681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rgbClr val="6600FF"/>
                </a:solidFill>
                <a:latin typeface="Times New Roman" pitchFamily="18" charset="0"/>
                <a:cs typeface="Times New Roman" pitchFamily="18" charset="0"/>
              </a:rPr>
              <a:t>□</a:t>
            </a:r>
            <a:r>
              <a:rPr lang="en-US" altLang="zh-CN" sz="2000" dirty="0">
                <a:solidFill>
                  <a:srgbClr val="3333CC"/>
                </a:solidFill>
                <a:latin typeface="+mn-lt"/>
              </a:rPr>
              <a:t>LHW-plasma coupling can be improved by local gas puffing</a:t>
            </a:r>
            <a:r>
              <a:rPr lang="en-US" altLang="zh-CN" sz="2000" dirty="0" smtClean="0">
                <a:solidFill>
                  <a:srgbClr val="3333CC"/>
                </a:solidFill>
                <a:latin typeface="+mn-lt"/>
              </a:rPr>
              <a:t>.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Grill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density feedback-control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is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under process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en-US" altLang="zh-CN" sz="2000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en-US" altLang="zh-CN" sz="2000" dirty="0" smtClean="0">
                <a:solidFill>
                  <a:srgbClr val="6600FF"/>
                </a:solidFill>
                <a:latin typeface="+mn-lt"/>
                <a:cs typeface="Times New Roman" pitchFamily="18" charset="0"/>
              </a:rPr>
              <a:t>□</a:t>
            </a:r>
            <a:r>
              <a:rPr lang="en-US" altLang="zh-CN" sz="2000" dirty="0">
                <a:solidFill>
                  <a:srgbClr val="0000CC"/>
                </a:solidFill>
                <a:latin typeface="+mn-lt"/>
              </a:rPr>
              <a:t>The mechanisms affecting CD efficiency show that edge parameters play an important </a:t>
            </a:r>
            <a:r>
              <a:rPr lang="en-US" altLang="zh-CN" sz="2000" dirty="0" smtClean="0">
                <a:solidFill>
                  <a:srgbClr val="0000CC"/>
                </a:solidFill>
                <a:latin typeface="+mn-lt"/>
              </a:rPr>
              <a:t>role.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However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, how to effectively control the parameters is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a challenge, </a:t>
            </a:r>
            <a:r>
              <a:rPr lang="en-US" altLang="zh-CN" sz="2000" dirty="0">
                <a:solidFill>
                  <a:srgbClr val="FF0000"/>
                </a:solidFill>
                <a:latin typeface="+mn-lt"/>
              </a:rPr>
              <a:t>since coupling and current drive both depend on edge parameters.</a:t>
            </a:r>
          </a:p>
          <a:p>
            <a:pPr marL="0" indent="0">
              <a:buNone/>
            </a:pPr>
            <a:endParaRPr lang="en-US" altLang="zh-CN" sz="2000" dirty="0" smtClean="0">
              <a:solidFill>
                <a:srgbClr val="6600FF"/>
              </a:solidFill>
              <a:latin typeface="+mn-lt"/>
              <a:cs typeface="Times New Roman" pitchFamily="18" charset="0"/>
            </a:endParaRPr>
          </a:p>
          <a:p>
            <a:pPr marL="0" indent="0">
              <a:buNone/>
            </a:pPr>
            <a:endParaRPr lang="en-US" altLang="zh-CN" sz="2000" dirty="0">
              <a:solidFill>
                <a:srgbClr val="6600FF"/>
              </a:solidFill>
              <a:latin typeface="+mn-lt"/>
              <a:cs typeface="Times New Roman" pitchFamily="18" charset="0"/>
            </a:endParaRPr>
          </a:p>
          <a:p>
            <a:r>
              <a:rPr lang="en-US" altLang="zh-CN" sz="2000" dirty="0" smtClean="0">
                <a:solidFill>
                  <a:srgbClr val="6600FF"/>
                </a:solidFill>
                <a:latin typeface="+mn-lt"/>
                <a:cs typeface="Times New Roman" pitchFamily="18" charset="0"/>
              </a:rPr>
              <a:t>□</a:t>
            </a:r>
            <a:r>
              <a:rPr kumimoji="0" lang="en-US" altLang="zh-CN" sz="2000" kern="0" dirty="0" smtClean="0">
                <a:solidFill>
                  <a:srgbClr val="FF0000"/>
                </a:solidFill>
                <a:latin typeface="+mn-lt"/>
              </a:rPr>
              <a:t>Higher </a:t>
            </a:r>
            <a:r>
              <a:rPr kumimoji="0" lang="en-US" altLang="zh-CN" sz="2000" kern="0" dirty="0">
                <a:solidFill>
                  <a:srgbClr val="FF0000"/>
                </a:solidFill>
                <a:latin typeface="+mn-lt"/>
              </a:rPr>
              <a:t>LH frequency is preferred for LHCD at high density</a:t>
            </a:r>
            <a:r>
              <a:rPr kumimoji="0" lang="en-US" altLang="zh-CN" sz="2000" kern="0" dirty="0" smtClean="0">
                <a:solidFill>
                  <a:srgbClr val="FF0000"/>
                </a:solidFill>
                <a:latin typeface="+mn-lt"/>
              </a:rPr>
              <a:t>.</a:t>
            </a:r>
          </a:p>
          <a:p>
            <a:endParaRPr kumimoji="0" lang="en-US" altLang="zh-CN" sz="2000" kern="0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altLang="zh-CN" sz="2000" dirty="0" smtClean="0">
                <a:solidFill>
                  <a:srgbClr val="6600FF"/>
                </a:solidFill>
                <a:latin typeface="+mn-lt"/>
                <a:cs typeface="Times New Roman" pitchFamily="18" charset="0"/>
              </a:rPr>
              <a:t>□</a:t>
            </a:r>
            <a:r>
              <a:rPr lang="en-US" altLang="zh-CN" sz="2000" dirty="0">
                <a:solidFill>
                  <a:srgbClr val="0000CC"/>
                </a:solidFill>
                <a:latin typeface="+mn-lt"/>
              </a:rPr>
              <a:t>C</a:t>
            </a:r>
            <a:r>
              <a:rPr lang="en-US" altLang="zh-CN" sz="2000" dirty="0" smtClean="0">
                <a:solidFill>
                  <a:srgbClr val="0000CC"/>
                </a:solidFill>
                <a:latin typeface="+mn-lt"/>
              </a:rPr>
              <a:t>yclic operation of LHCD </a:t>
            </a:r>
            <a:r>
              <a:rPr lang="en-US" altLang="zh-CN" sz="2000" dirty="0">
                <a:solidFill>
                  <a:srgbClr val="0000CC"/>
                </a:solidFill>
                <a:latin typeface="+mn-lt"/>
              </a:rPr>
              <a:t>could be one alternative </a:t>
            </a:r>
            <a:r>
              <a:rPr lang="en-US" altLang="zh-CN" sz="2000" dirty="0" smtClean="0">
                <a:solidFill>
                  <a:srgbClr val="0000CC"/>
                </a:solidFill>
                <a:latin typeface="+mn-lt"/>
              </a:rPr>
              <a:t>candidate at high density. </a:t>
            </a:r>
            <a:r>
              <a:rPr lang="en-US" altLang="zh-CN" sz="2000" dirty="0" smtClean="0">
                <a:solidFill>
                  <a:srgbClr val="FF0000"/>
                </a:solidFill>
                <a:latin typeface="+mn-lt"/>
              </a:rPr>
              <a:t>Further demonstration is necessary. </a:t>
            </a:r>
            <a:endParaRPr lang="zh-CN" alt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35</a:t>
            </a:fld>
            <a:endParaRPr lang="en-US" altLang="zh-CN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36</a:t>
            </a:fld>
            <a:endParaRPr lang="en-US" altLang="zh-CN" sz="2000"/>
          </a:p>
        </p:txBody>
      </p:sp>
      <p:sp>
        <p:nvSpPr>
          <p:cNvPr id="5" name="文本框 4"/>
          <p:cNvSpPr txBox="1"/>
          <p:nvPr/>
        </p:nvSpPr>
        <p:spPr>
          <a:xfrm>
            <a:off x="1331640" y="3212976"/>
            <a:ext cx="6713697" cy="707886"/>
          </a:xfrm>
          <a:prstGeom prst="rect">
            <a:avLst/>
          </a:prstGeom>
          <a:noFill/>
          <a:ln w="0"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zh-CN" sz="4000" dirty="0" smtClean="0">
                <a:solidFill>
                  <a:srgbClr val="FF0000"/>
                </a:solidFill>
              </a:rPr>
              <a:t>Happy </a:t>
            </a:r>
            <a:r>
              <a:rPr lang="en-US" altLang="zh-CN" sz="4000" dirty="0" smtClean="0">
                <a:solidFill>
                  <a:srgbClr val="FF0000"/>
                </a:solidFill>
              </a:rPr>
              <a:t>Birthday </a:t>
            </a:r>
            <a:r>
              <a:rPr lang="en-US" altLang="zh-CN" sz="4000" dirty="0" smtClean="0">
                <a:solidFill>
                  <a:srgbClr val="FF0000"/>
                </a:solidFill>
              </a:rPr>
              <a:t>to Nat </a:t>
            </a:r>
            <a:r>
              <a:rPr lang="en-US" altLang="zh-CN" sz="4000" dirty="0" err="1" smtClean="0">
                <a:solidFill>
                  <a:srgbClr val="FF0000"/>
                </a:solidFill>
              </a:rPr>
              <a:t>Fisch</a:t>
            </a:r>
            <a:r>
              <a:rPr lang="en-US" altLang="zh-CN" sz="4000" dirty="0" smtClean="0">
                <a:solidFill>
                  <a:srgbClr val="FF0000"/>
                </a:solidFill>
              </a:rPr>
              <a:t>!</a:t>
            </a:r>
            <a:endParaRPr lang="zh-CN" altLang="en-US" sz="4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789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2679700" y="57388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5632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700213"/>
            <a:ext cx="33480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3789363"/>
            <a:ext cx="6011863" cy="287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628775"/>
            <a:ext cx="3025775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Text Box 14"/>
          <p:cNvSpPr txBox="1">
            <a:spLocks noChangeArrowheads="1"/>
          </p:cNvSpPr>
          <p:nvPr/>
        </p:nvSpPr>
        <p:spPr bwMode="auto">
          <a:xfrm>
            <a:off x="683568" y="253940"/>
            <a:ext cx="7776220" cy="400110"/>
          </a:xfrm>
          <a:prstGeom prst="rect">
            <a:avLst/>
          </a:prstGeom>
          <a:noFill/>
          <a:ln w="38100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0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Long distance coupling is improved by gas puffing in JET</a:t>
            </a:r>
            <a:r>
              <a:rPr lang="zh-CN" altLang="en-US" sz="2000" b="1" dirty="0" smtClean="0">
                <a:solidFill>
                  <a:srgbClr val="0000FF"/>
                </a:solidFill>
                <a:sym typeface="Symbol" panose="05050102010706020507" pitchFamily="18" charset="2"/>
              </a:rPr>
              <a:t>（</a:t>
            </a:r>
            <a:r>
              <a:rPr lang="en-US" altLang="zh-CN" sz="2000" b="1" dirty="0">
                <a:solidFill>
                  <a:srgbClr val="0000FF"/>
                </a:solidFill>
                <a:sym typeface="Symbol" panose="05050102010706020507" pitchFamily="18" charset="2"/>
              </a:rPr>
              <a:t>~14cm)</a:t>
            </a:r>
          </a:p>
        </p:txBody>
      </p:sp>
      <p:sp>
        <p:nvSpPr>
          <p:cNvPr id="7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506997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 flipV="1">
            <a:off x="5562600" y="6553200"/>
            <a:ext cx="18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en-GB" altLang="zh-CN" sz="1400"/>
          </a:p>
        </p:txBody>
      </p:sp>
      <p:pic>
        <p:nvPicPr>
          <p:cNvPr id="57347" name="Picture 3" descr="Q:\p6788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r="23622"/>
          <a:stretch>
            <a:fillRect/>
          </a:stretch>
        </p:blipFill>
        <p:spPr bwMode="auto">
          <a:xfrm>
            <a:off x="381000" y="1447800"/>
            <a:ext cx="4524375" cy="482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5410200" y="5410200"/>
            <a:ext cx="3505200" cy="925513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z="1800">
                <a:cs typeface="Times New Roman" panose="02020603050405020304" pitchFamily="18" charset="0"/>
              </a:rPr>
              <a:t>Reciprocating Langmuir probe measurements show a flattening of the SOL density profile. </a:t>
            </a:r>
          </a:p>
        </p:txBody>
      </p:sp>
      <p:sp>
        <p:nvSpPr>
          <p:cNvPr id="57349" name="Line 6"/>
          <p:cNvSpPr>
            <a:spLocks noChangeShapeType="1"/>
          </p:cNvSpPr>
          <p:nvPr/>
        </p:nvSpPr>
        <p:spPr bwMode="auto">
          <a:xfrm>
            <a:off x="2362200" y="1752600"/>
            <a:ext cx="0" cy="4267200"/>
          </a:xfrm>
          <a:prstGeom prst="line">
            <a:avLst/>
          </a:prstGeom>
          <a:noFill/>
          <a:ln w="317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350" name="Line 7"/>
          <p:cNvSpPr>
            <a:spLocks noChangeShapeType="1"/>
          </p:cNvSpPr>
          <p:nvPr/>
        </p:nvSpPr>
        <p:spPr bwMode="auto">
          <a:xfrm>
            <a:off x="3352800" y="1752600"/>
            <a:ext cx="0" cy="4267200"/>
          </a:xfrm>
          <a:prstGeom prst="line">
            <a:avLst/>
          </a:prstGeom>
          <a:noFill/>
          <a:ln w="317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685800" y="2590800"/>
            <a:ext cx="123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P</a:t>
            </a:r>
            <a:r>
              <a:rPr lang="en-GB" altLang="zh-CN" baseline="-25000"/>
              <a:t>LHCD </a:t>
            </a:r>
            <a:r>
              <a:rPr lang="en-GB" altLang="zh-CN"/>
              <a:t>(MW)</a:t>
            </a: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762000" y="5257800"/>
            <a:ext cx="4191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D</a:t>
            </a:r>
            <a:r>
              <a:rPr lang="en-GB" altLang="zh-CN" baseline="-25000">
                <a:latin typeface="Symbol" panose="05050102010706020507" pitchFamily="18" charset="2"/>
              </a:rPr>
              <a:t>a</a:t>
            </a: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3429000" y="4419600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12-13cm</a:t>
            </a: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3429000" y="4876800"/>
            <a:ext cx="6365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-2cm</a:t>
            </a: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3276600" y="3962400"/>
            <a:ext cx="6826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GIM6</a:t>
            </a: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2111485" y="117454"/>
            <a:ext cx="530202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z="2000" dirty="0">
                <a:solidFill>
                  <a:srgbClr val="FF3300"/>
                </a:solidFill>
              </a:rPr>
              <a:t>U</a:t>
            </a:r>
            <a:r>
              <a:rPr lang="en-GB" altLang="zh-CN" sz="2000" dirty="0" smtClean="0">
                <a:solidFill>
                  <a:srgbClr val="FF3300"/>
                </a:solidFill>
              </a:rPr>
              <a:t>sed </a:t>
            </a:r>
            <a:r>
              <a:rPr lang="en-GB" altLang="zh-CN" sz="2000" dirty="0">
                <a:solidFill>
                  <a:srgbClr val="FF3300"/>
                </a:solidFill>
              </a:rPr>
              <a:t>routinely for LH in JET H-mode plasmas</a:t>
            </a:r>
            <a:endParaRPr lang="fr-FR" altLang="zh-CN" sz="2000" dirty="0">
              <a:solidFill>
                <a:srgbClr val="FF3300"/>
              </a:solidFill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533400" y="609600"/>
            <a:ext cx="84582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z="1800">
                <a:solidFill>
                  <a:schemeClr val="accent2"/>
                </a:solidFill>
                <a:cs typeface="Times New Roman" panose="02020603050405020304" pitchFamily="18" charset="0"/>
              </a:rPr>
              <a:t> </a:t>
            </a:r>
          </a:p>
          <a:p>
            <a:pPr eaLnBrk="1" hangingPunct="1"/>
            <a:endParaRPr lang="fr-FR" altLang="zh-CN" sz="1800">
              <a:solidFill>
                <a:schemeClr val="accent2"/>
              </a:solidFill>
              <a:cs typeface="Times New Roman" panose="02020603050405020304" pitchFamily="18" charset="0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819400" y="3581400"/>
            <a:ext cx="762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/>
              <a:t>RC (%)</a:t>
            </a: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1066800" y="914400"/>
            <a:ext cx="7194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z="1800">
                <a:cs typeface="Times New Roman" panose="02020603050405020304" pitchFamily="18" charset="0"/>
              </a:rPr>
              <a:t>Good LH coupling obtained at plasma-launcher distance up to 15cm, </a:t>
            </a:r>
          </a:p>
          <a:p>
            <a:pPr eaLnBrk="1" hangingPunct="1"/>
            <a:r>
              <a:rPr lang="en-GB" altLang="zh-CN" sz="1800">
                <a:cs typeface="Times New Roman" panose="02020603050405020304" pitchFamily="18" charset="0"/>
              </a:rPr>
              <a:t>using local gas injection (GIM6) in H-mode plasmas.</a:t>
            </a:r>
            <a:endParaRPr lang="fr-FR" altLang="zh-CN" sz="1800">
              <a:cs typeface="Times New Roman" panose="02020603050405020304" pitchFamily="18" charset="0"/>
            </a:endParaRPr>
          </a:p>
        </p:txBody>
      </p:sp>
      <p:pic>
        <p:nvPicPr>
          <p:cNvPr id="57360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557338"/>
            <a:ext cx="38338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61" name="Text Box 18"/>
          <p:cNvSpPr txBox="1">
            <a:spLocks noChangeArrowheads="1"/>
          </p:cNvSpPr>
          <p:nvPr/>
        </p:nvSpPr>
        <p:spPr bwMode="auto">
          <a:xfrm>
            <a:off x="5791200" y="609600"/>
            <a:ext cx="29051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GB" altLang="zh-CN" sz="1400" i="1" dirty="0"/>
              <a:t>A. </a:t>
            </a:r>
            <a:r>
              <a:rPr lang="en-GB" altLang="zh-CN" sz="1400" i="1" dirty="0" err="1"/>
              <a:t>Ekedahl</a:t>
            </a:r>
            <a:r>
              <a:rPr lang="en-GB" altLang="zh-CN" sz="1400" i="1" dirty="0"/>
              <a:t> et al., PPCF, 51 (2009)</a:t>
            </a:r>
            <a:endParaRPr lang="fr-FR" altLang="zh-CN" sz="1400" i="1" dirty="0"/>
          </a:p>
        </p:txBody>
      </p:sp>
      <p:sp>
        <p:nvSpPr>
          <p:cNvPr id="18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6934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875"/>
            <a:ext cx="9144000" cy="566738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solidFill>
                  <a:srgbClr val="FF3300"/>
                </a:solidFill>
                <a:latin typeface="+mj-lt"/>
              </a:rPr>
              <a:t>Experiments of LHW coupling w/o local gas puffing </a:t>
            </a:r>
          </a:p>
        </p:txBody>
      </p:sp>
      <p:sp>
        <p:nvSpPr>
          <p:cNvPr id="19459" name="Text Box 6"/>
          <p:cNvSpPr txBox="1">
            <a:spLocks noChangeArrowheads="1"/>
          </p:cNvSpPr>
          <p:nvPr/>
        </p:nvSpPr>
        <p:spPr bwMode="auto">
          <a:xfrm>
            <a:off x="6000750" y="785813"/>
            <a:ext cx="3000375" cy="4159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6600FF"/>
                </a:solidFill>
                <a:latin typeface="Calibri" panose="020F0502020204030204" pitchFamily="34" charset="0"/>
              </a:rPr>
              <a:t>Density profile in SOL</a:t>
            </a:r>
            <a:endParaRPr lang="zh-CN" altLang="zh-CN" sz="2000" b="1">
              <a:solidFill>
                <a:srgbClr val="6600FF"/>
              </a:solidFill>
            </a:endParaRPr>
          </a:p>
        </p:txBody>
      </p:sp>
      <p:pic>
        <p:nvPicPr>
          <p:cNvPr id="19460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213" y="1163638"/>
            <a:ext cx="4014787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9"/>
          <p:cNvSpPr txBox="1">
            <a:spLocks noChangeArrowheads="1"/>
          </p:cNvSpPr>
          <p:nvPr/>
        </p:nvSpPr>
        <p:spPr bwMode="auto">
          <a:xfrm>
            <a:off x="500063" y="720725"/>
            <a:ext cx="3138487" cy="493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solidFill>
                  <a:srgbClr val="6600FF"/>
                </a:solidFill>
                <a:latin typeface="Calibri" panose="020F0502020204030204" pitchFamily="34" charset="0"/>
              </a:rPr>
              <a:t>Typical L-H-L waveform</a:t>
            </a:r>
            <a:endParaRPr lang="zh-CN" altLang="zh-CN" sz="2000" b="1">
              <a:solidFill>
                <a:srgbClr val="6600FF"/>
              </a:solidFill>
            </a:endParaRPr>
          </a:p>
        </p:txBody>
      </p:sp>
      <p:pic>
        <p:nvPicPr>
          <p:cNvPr id="1946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5375"/>
            <a:ext cx="4932363" cy="269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矩形 10"/>
          <p:cNvSpPr>
            <a:spLocks noChangeArrowheads="1"/>
          </p:cNvSpPr>
          <p:nvPr/>
        </p:nvSpPr>
        <p:spPr bwMode="auto">
          <a:xfrm>
            <a:off x="0" y="3781425"/>
            <a:ext cx="91440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000" b="1" dirty="0"/>
              <a:t>Plasma-wave coupling deteriorates as the transition of L-H occurs and plasma radiation has a corresponding </a:t>
            </a:r>
            <a:r>
              <a:rPr lang="en-US" altLang="zh-CN" sz="2000" b="1" dirty="0" err="1"/>
              <a:t>behaviour</a:t>
            </a:r>
            <a:r>
              <a:rPr lang="en-US" altLang="zh-CN" sz="2000" b="1" dirty="0"/>
              <a:t> during L-H and H-L transition. </a:t>
            </a:r>
          </a:p>
          <a:p>
            <a:pPr eaLnBrk="1" hangingPunct="1"/>
            <a:endParaRPr lang="en-US" altLang="zh-CN" sz="2000" b="1" dirty="0"/>
          </a:p>
          <a:p>
            <a:pPr algn="just" eaLnBrk="1" hangingPunct="1"/>
            <a:r>
              <a:rPr lang="en-US" altLang="zh-CN" sz="2000" b="1" dirty="0">
                <a:solidFill>
                  <a:schemeClr val="accent2"/>
                </a:solidFill>
              </a:rPr>
              <a:t>Such change of radiated power and coupled LHW power leads to the multiple L-H-L transitions, suggesting that the net power for H-mode plasma is marginal. </a:t>
            </a:r>
          </a:p>
          <a:p>
            <a:pPr eaLnBrk="1" hangingPunct="1"/>
            <a:endParaRPr lang="en-US" altLang="zh-CN" sz="2000" b="1" dirty="0"/>
          </a:p>
          <a:p>
            <a:pPr eaLnBrk="1" hangingPunct="1"/>
            <a:r>
              <a:rPr lang="en-US" altLang="zh-CN" sz="2000" b="1" dirty="0"/>
              <a:t>Therefore</a:t>
            </a:r>
            <a:r>
              <a:rPr lang="en-US" altLang="zh-CN" sz="2000" b="1" dirty="0">
                <a:solidFill>
                  <a:srgbClr val="FF0000"/>
                </a:solidFill>
              </a:rPr>
              <a:t>, it is necessary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to improve </a:t>
            </a:r>
            <a:r>
              <a:rPr lang="en-US" altLang="zh-CN" sz="2000" b="1" dirty="0">
                <a:solidFill>
                  <a:srgbClr val="FF0000"/>
                </a:solidFill>
              </a:rPr>
              <a:t>LHW-plasma coupling to sustain H-mode plasma, </a:t>
            </a:r>
            <a:r>
              <a:rPr lang="en-US" altLang="zh-CN" sz="2000" b="1" dirty="0" err="1">
                <a:solidFill>
                  <a:srgbClr val="FF0000"/>
                </a:solidFill>
              </a:rPr>
              <a:t>eg</a:t>
            </a:r>
            <a:r>
              <a:rPr lang="en-US" altLang="zh-CN" sz="2000" b="1" dirty="0">
                <a:solidFill>
                  <a:srgbClr val="FF0000"/>
                </a:solidFill>
              </a:rPr>
              <a:t>., by means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of local </a:t>
            </a:r>
            <a:r>
              <a:rPr lang="en-US" altLang="zh-CN" sz="2000" b="1" dirty="0">
                <a:solidFill>
                  <a:srgbClr val="FF0000"/>
                </a:solidFill>
              </a:rPr>
              <a:t>gas puffing.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sp>
        <p:nvSpPr>
          <p:cNvPr id="19465" name="矩形 9"/>
          <p:cNvSpPr>
            <a:spLocks noChangeArrowheads="1"/>
          </p:cNvSpPr>
          <p:nvPr/>
        </p:nvSpPr>
        <p:spPr bwMode="auto">
          <a:xfrm>
            <a:off x="1835696" y="357188"/>
            <a:ext cx="5126981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t-IT" altLang="zh-CN" sz="2000" b="0" dirty="0" smtClean="0"/>
              <a:t>B J Ding et al., Nucl</a:t>
            </a:r>
            <a:r>
              <a:rPr lang="it-IT" altLang="zh-CN" sz="2000" b="0" dirty="0"/>
              <a:t>. Fusion 53 (2013) 113027</a:t>
            </a:r>
            <a:endParaRPr lang="zh-CN" altLang="en-US" sz="2000" b="0" dirty="0"/>
          </a:p>
        </p:txBody>
      </p:sp>
      <p:sp>
        <p:nvSpPr>
          <p:cNvPr id="10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1130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-72578" y="169354"/>
            <a:ext cx="9216578" cy="647700"/>
          </a:xfrm>
        </p:spPr>
        <p:txBody>
          <a:bodyPr/>
          <a:lstStyle/>
          <a:p>
            <a:pPr eaLnBrk="1" hangingPunct="1"/>
            <a:r>
              <a:rPr lang="en-US" altLang="zh-CN" sz="2800" b="1" dirty="0" smtClean="0">
                <a:solidFill>
                  <a:srgbClr val="FF3300"/>
                </a:solidFill>
                <a:latin typeface="+mj-lt"/>
              </a:rPr>
              <a:t>Experiment arrangement of gas puffing in EAST </a:t>
            </a:r>
            <a:r>
              <a:rPr lang="en-US" altLang="zh-CN" sz="2800" b="1" dirty="0" smtClean="0">
                <a:solidFill>
                  <a:srgbClr val="3333CC"/>
                </a:solidFill>
                <a:latin typeface="+mj-lt"/>
              </a:rPr>
              <a:t>(2.45GHz)</a:t>
            </a:r>
            <a:endParaRPr lang="en-US" altLang="zh-CN" sz="2800" dirty="0" smtClean="0">
              <a:solidFill>
                <a:srgbClr val="3333CC"/>
              </a:solidFill>
              <a:latin typeface="+mj-lt"/>
            </a:endParaRPr>
          </a:p>
        </p:txBody>
      </p:sp>
      <p:pic>
        <p:nvPicPr>
          <p:cNvPr id="2048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0625"/>
            <a:ext cx="3563888" cy="2532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9525" y="3852016"/>
            <a:ext cx="3419475" cy="27699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200" i="1" dirty="0">
                <a:solidFill>
                  <a:schemeClr val="accent2"/>
                </a:solidFill>
                <a:latin typeface="Calibri" panose="020F0502020204030204" pitchFamily="34" charset="0"/>
              </a:rPr>
              <a:t> </a:t>
            </a:r>
            <a:r>
              <a:rPr lang="en-US" altLang="zh-CN" sz="1200" i="1" dirty="0" smtClean="0">
                <a:solidFill>
                  <a:schemeClr val="accent2"/>
                </a:solidFill>
                <a:latin typeface="Calibri" panose="020F0502020204030204" pitchFamily="34" charset="0"/>
              </a:rPr>
              <a:t>Arrangement of local gas puffing</a:t>
            </a:r>
            <a:endParaRPr lang="zh-CN" altLang="zh-CN" sz="2000" b="1" dirty="0">
              <a:solidFill>
                <a:schemeClr val="accent2"/>
              </a:solidFill>
            </a:endParaRPr>
          </a:p>
        </p:txBody>
      </p:sp>
      <p:sp>
        <p:nvSpPr>
          <p:cNvPr id="20485" name="Text Box 7"/>
          <p:cNvSpPr txBox="1">
            <a:spLocks noChangeArrowheads="1"/>
          </p:cNvSpPr>
          <p:nvPr/>
        </p:nvSpPr>
        <p:spPr bwMode="auto">
          <a:xfrm>
            <a:off x="4786313" y="5741988"/>
            <a:ext cx="3816350" cy="8302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b="1" dirty="0">
                <a:solidFill>
                  <a:schemeClr val="accent2"/>
                </a:solidFill>
                <a:latin typeface="Calibri" panose="020F0502020204030204" pitchFamily="34" charset="0"/>
              </a:rPr>
              <a:t>Topology in toroidal and poloidal direction</a:t>
            </a:r>
            <a:endParaRPr lang="zh-CN" altLang="zh-CN" b="1" dirty="0">
              <a:solidFill>
                <a:schemeClr val="accent2"/>
              </a:solidFill>
            </a:endParaRPr>
          </a:p>
        </p:txBody>
      </p:sp>
      <p:sp>
        <p:nvSpPr>
          <p:cNvPr id="20486" name="椭圆 7"/>
          <p:cNvSpPr>
            <a:spLocks noChangeArrowheads="1"/>
          </p:cNvSpPr>
          <p:nvPr/>
        </p:nvSpPr>
        <p:spPr bwMode="auto">
          <a:xfrm>
            <a:off x="1763018" y="1556767"/>
            <a:ext cx="936774" cy="216049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sp>
        <p:nvSpPr>
          <p:cNvPr id="20487" name="椭圆 8"/>
          <p:cNvSpPr>
            <a:spLocks noChangeArrowheads="1"/>
          </p:cNvSpPr>
          <p:nvPr/>
        </p:nvSpPr>
        <p:spPr bwMode="auto">
          <a:xfrm>
            <a:off x="1763018" y="2906802"/>
            <a:ext cx="936774" cy="215329"/>
          </a:xfrm>
          <a:prstGeom prst="ellipse">
            <a:avLst/>
          </a:prstGeom>
          <a:noFill/>
          <a:ln w="38100" algn="ctr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pic>
        <p:nvPicPr>
          <p:cNvPr id="20488" name="对象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80"/>
          <a:stretch>
            <a:fillRect/>
          </a:stretch>
        </p:blipFill>
        <p:spPr bwMode="auto">
          <a:xfrm>
            <a:off x="4357688" y="2071688"/>
            <a:ext cx="4786312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矩形 9"/>
          <p:cNvSpPr>
            <a:spLocks noChangeArrowheads="1"/>
          </p:cNvSpPr>
          <p:nvPr/>
        </p:nvSpPr>
        <p:spPr bwMode="auto">
          <a:xfrm>
            <a:off x="3429000" y="1000125"/>
            <a:ext cx="5715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000" b="1">
                <a:latin typeface="Calibri" panose="020F0502020204030204" pitchFamily="34" charset="0"/>
              </a:rPr>
              <a:t>After ionization, the electron moves to antenna with GIM-e, </a:t>
            </a:r>
            <a:r>
              <a:rPr lang="en-US" altLang="zh-CN" sz="2000" b="1">
                <a:solidFill>
                  <a:srgbClr val="6600FF"/>
                </a:solidFill>
                <a:latin typeface="Calibri" panose="020F0502020204030204" pitchFamily="34" charset="0"/>
              </a:rPr>
              <a:t>whereas it moves outwards to antenna with GIM_i, </a:t>
            </a:r>
            <a:r>
              <a:rPr lang="en-US" altLang="zh-CN" sz="2000" b="1">
                <a:solidFill>
                  <a:srgbClr val="FF0000"/>
                </a:solidFill>
                <a:latin typeface="Calibri" panose="020F0502020204030204" pitchFamily="34" charset="0"/>
              </a:rPr>
              <a:t>possibly leading to different coupling.</a:t>
            </a:r>
            <a:endParaRPr lang="zh-CN" altLang="zh-CN" sz="2000" b="1">
              <a:solidFill>
                <a:srgbClr val="FF0000"/>
              </a:solidFill>
            </a:endParaRPr>
          </a:p>
        </p:txBody>
      </p:sp>
      <p:grpSp>
        <p:nvGrpSpPr>
          <p:cNvPr id="11" name="组合 30"/>
          <p:cNvGrpSpPr>
            <a:grpSpLocks/>
          </p:cNvGrpSpPr>
          <p:nvPr/>
        </p:nvGrpSpPr>
        <p:grpSpPr bwMode="auto">
          <a:xfrm>
            <a:off x="197681" y="4463617"/>
            <a:ext cx="3168526" cy="2205743"/>
            <a:chOff x="5076825" y="1844675"/>
            <a:chExt cx="3816350" cy="3960815"/>
          </a:xfrm>
        </p:grpSpPr>
        <p:pic>
          <p:nvPicPr>
            <p:cNvPr id="12" name="图片 33" descr="_MG_2408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725" y="2060575"/>
              <a:ext cx="3600450" cy="3384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25"/>
            <p:cNvSpPr txBox="1">
              <a:spLocks noChangeArrowheads="1"/>
            </p:cNvSpPr>
            <p:nvPr/>
          </p:nvSpPr>
          <p:spPr bwMode="auto">
            <a:xfrm>
              <a:off x="7380288" y="4149725"/>
              <a:ext cx="303212" cy="366713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>
                  <a:solidFill>
                    <a:srgbClr val="CC0000"/>
                  </a:solidFill>
                </a:rPr>
                <a:t>N</a:t>
              </a:r>
            </a:p>
          </p:txBody>
        </p:sp>
        <p:sp>
          <p:nvSpPr>
            <p:cNvPr id="14" name="Line 26"/>
            <p:cNvSpPr>
              <a:spLocks noChangeShapeType="1"/>
            </p:cNvSpPr>
            <p:nvPr/>
          </p:nvSpPr>
          <p:spPr bwMode="auto">
            <a:xfrm flipV="1">
              <a:off x="8334375" y="3667125"/>
              <a:ext cx="0" cy="60960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28"/>
            <p:cNvSpPr>
              <a:spLocks/>
            </p:cNvSpPr>
            <p:nvPr/>
          </p:nvSpPr>
          <p:spPr bwMode="auto">
            <a:xfrm>
              <a:off x="8486775" y="2832100"/>
              <a:ext cx="101600" cy="1671638"/>
            </a:xfrm>
            <a:custGeom>
              <a:avLst/>
              <a:gdLst>
                <a:gd name="T0" fmla="*/ 2147483647 w 234"/>
                <a:gd name="T1" fmla="*/ 0 h 1497"/>
                <a:gd name="T2" fmla="*/ 2147483647 w 234"/>
                <a:gd name="T3" fmla="*/ 2147483647 h 1497"/>
                <a:gd name="T4" fmla="*/ 2147483647 w 234"/>
                <a:gd name="T5" fmla="*/ 2147483647 h 1497"/>
                <a:gd name="T6" fmla="*/ 0 w 234"/>
                <a:gd name="T7" fmla="*/ 2147483647 h 1497"/>
                <a:gd name="T8" fmla="*/ 0 w 234"/>
                <a:gd name="T9" fmla="*/ 2147483647 h 1497"/>
                <a:gd name="T10" fmla="*/ 0 w 234"/>
                <a:gd name="T11" fmla="*/ 2147483647 h 1497"/>
                <a:gd name="T12" fmla="*/ 0 w 234"/>
                <a:gd name="T13" fmla="*/ 2147483647 h 1497"/>
                <a:gd name="T14" fmla="*/ 2147483647 w 234"/>
                <a:gd name="T15" fmla="*/ 2147483647 h 1497"/>
                <a:gd name="T16" fmla="*/ 2147483647 w 234"/>
                <a:gd name="T17" fmla="*/ 2147483647 h 1497"/>
                <a:gd name="T18" fmla="*/ 2147483647 w 234"/>
                <a:gd name="T19" fmla="*/ 2147483647 h 149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4"/>
                <a:gd name="T31" fmla="*/ 0 h 1497"/>
                <a:gd name="T32" fmla="*/ 234 w 234"/>
                <a:gd name="T33" fmla="*/ 1497 h 149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4" h="1497">
                  <a:moveTo>
                    <a:pt x="188" y="0"/>
                  </a:moveTo>
                  <a:cubicBezTo>
                    <a:pt x="154" y="60"/>
                    <a:pt x="121" y="121"/>
                    <a:pt x="98" y="181"/>
                  </a:cubicBezTo>
                  <a:cubicBezTo>
                    <a:pt x="75" y="241"/>
                    <a:pt x="67" y="303"/>
                    <a:pt x="52" y="363"/>
                  </a:cubicBezTo>
                  <a:cubicBezTo>
                    <a:pt x="37" y="423"/>
                    <a:pt x="14" y="499"/>
                    <a:pt x="7" y="544"/>
                  </a:cubicBezTo>
                  <a:cubicBezTo>
                    <a:pt x="0" y="589"/>
                    <a:pt x="7" y="582"/>
                    <a:pt x="7" y="635"/>
                  </a:cubicBezTo>
                  <a:cubicBezTo>
                    <a:pt x="7" y="688"/>
                    <a:pt x="7" y="802"/>
                    <a:pt x="7" y="862"/>
                  </a:cubicBezTo>
                  <a:cubicBezTo>
                    <a:pt x="7" y="922"/>
                    <a:pt x="0" y="945"/>
                    <a:pt x="7" y="998"/>
                  </a:cubicBezTo>
                  <a:cubicBezTo>
                    <a:pt x="14" y="1051"/>
                    <a:pt x="29" y="1119"/>
                    <a:pt x="52" y="1179"/>
                  </a:cubicBezTo>
                  <a:cubicBezTo>
                    <a:pt x="75" y="1239"/>
                    <a:pt x="113" y="1308"/>
                    <a:pt x="143" y="1361"/>
                  </a:cubicBezTo>
                  <a:cubicBezTo>
                    <a:pt x="173" y="1414"/>
                    <a:pt x="204" y="1474"/>
                    <a:pt x="234" y="1497"/>
                  </a:cubicBezTo>
                </a:path>
              </a:pathLst>
            </a:cu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29"/>
            <p:cNvSpPr>
              <a:spLocks noChangeShapeType="1"/>
            </p:cNvSpPr>
            <p:nvPr/>
          </p:nvSpPr>
          <p:spPr bwMode="auto">
            <a:xfrm flipH="1" flipV="1">
              <a:off x="8334375" y="3667125"/>
              <a:ext cx="152400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Line 30"/>
            <p:cNvSpPr>
              <a:spLocks noChangeShapeType="1"/>
            </p:cNvSpPr>
            <p:nvPr/>
          </p:nvSpPr>
          <p:spPr bwMode="auto">
            <a:xfrm flipH="1" flipV="1">
              <a:off x="8183563" y="4276725"/>
              <a:ext cx="150812" cy="0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6227763" y="3500438"/>
              <a:ext cx="303212" cy="368300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>
                  <a:solidFill>
                    <a:srgbClr val="CC0000"/>
                  </a:solidFill>
                </a:rPr>
                <a:t>O</a:t>
              </a:r>
            </a:p>
          </p:txBody>
        </p:sp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5076825" y="4437063"/>
              <a:ext cx="301625" cy="36671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>
                  <a:solidFill>
                    <a:srgbClr val="CC0000"/>
                  </a:solidFill>
                </a:rPr>
                <a:t>P</a:t>
              </a:r>
            </a:p>
          </p:txBody>
        </p:sp>
        <p:sp>
          <p:nvSpPr>
            <p:cNvPr id="21" name="Text Box 25"/>
            <p:cNvSpPr txBox="1">
              <a:spLocks noChangeArrowheads="1"/>
            </p:cNvSpPr>
            <p:nvPr/>
          </p:nvSpPr>
          <p:spPr bwMode="auto">
            <a:xfrm>
              <a:off x="8027988" y="3141663"/>
              <a:ext cx="303212" cy="366712"/>
            </a:xfrm>
            <a:prstGeom prst="rect">
              <a:avLst/>
            </a:prstGeom>
            <a:solidFill>
              <a:srgbClr val="CC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zh-CN">
                  <a:solidFill>
                    <a:srgbClr val="CC0000"/>
                  </a:solidFill>
                </a:rPr>
                <a:t>M</a:t>
              </a:r>
            </a:p>
          </p:txBody>
        </p:sp>
        <p:sp>
          <p:nvSpPr>
            <p:cNvPr id="22" name="椭圆 21"/>
            <p:cNvSpPr/>
            <p:nvPr/>
          </p:nvSpPr>
          <p:spPr>
            <a:xfrm>
              <a:off x="5941792" y="1844675"/>
              <a:ext cx="718394" cy="396081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3" name="灯片编号占位符 3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20719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10"/>
          <p:cNvSpPr>
            <a:spLocks noChangeArrowheads="1"/>
          </p:cNvSpPr>
          <p:nvPr/>
        </p:nvSpPr>
        <p:spPr bwMode="auto">
          <a:xfrm>
            <a:off x="179388" y="87313"/>
            <a:ext cx="8964612" cy="523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>
                <a:solidFill>
                  <a:srgbClr val="FF3300"/>
                </a:solidFill>
              </a:rPr>
              <a:t>Effect of gas puffing on coupling from GIM_i and GIM_e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4105275"/>
            <a:ext cx="4143375" cy="1323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000" dirty="0">
                <a:solidFill>
                  <a:srgbClr val="FF0000"/>
                </a:solidFill>
              </a:rPr>
              <a:t>H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igher density and  lower RC with </a:t>
            </a:r>
            <a:r>
              <a:rPr lang="en-US" altLang="zh-CN" sz="2000" b="1" dirty="0" err="1">
                <a:solidFill>
                  <a:srgbClr val="FF0000"/>
                </a:solidFill>
              </a:rPr>
              <a:t>GIM_e</a:t>
            </a:r>
            <a:r>
              <a:rPr lang="en-US" altLang="zh-CN" sz="2000" b="1" dirty="0">
                <a:solidFill>
                  <a:srgbClr val="FF0000"/>
                </a:solidFill>
              </a:rPr>
              <a:t> puffing, </a:t>
            </a:r>
            <a:r>
              <a:rPr lang="en-US" altLang="zh-CN" sz="2000" b="1" dirty="0">
                <a:solidFill>
                  <a:schemeClr val="tx1"/>
                </a:solidFill>
              </a:rPr>
              <a:t>meaning that it is more efficient to improve density in this case. 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211638" y="4000500"/>
            <a:ext cx="4932362" cy="163036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altLang="zh-CN" sz="2000" b="1" dirty="0">
                <a:solidFill>
                  <a:srgbClr val="3333CC"/>
                </a:solidFill>
              </a:rPr>
              <a:t>For a same density at the LCFS, RC in the case of </a:t>
            </a:r>
            <a:r>
              <a:rPr lang="en-US" altLang="zh-CN" sz="2000" b="1" dirty="0" err="1">
                <a:solidFill>
                  <a:srgbClr val="3333CC"/>
                </a:solidFill>
              </a:rPr>
              <a:t>GIM_e</a:t>
            </a:r>
            <a:r>
              <a:rPr lang="en-US" altLang="zh-CN" sz="2000" b="1" dirty="0">
                <a:solidFill>
                  <a:srgbClr val="3333CC"/>
                </a:solidFill>
              </a:rPr>
              <a:t> puffing is a little smaller than that in the case of </a:t>
            </a:r>
            <a:r>
              <a:rPr lang="en-US" altLang="zh-CN" sz="2000" b="1" dirty="0" err="1">
                <a:solidFill>
                  <a:srgbClr val="3333CC"/>
                </a:solidFill>
              </a:rPr>
              <a:t>GIM_i</a:t>
            </a:r>
            <a:r>
              <a:rPr lang="en-US" altLang="zh-CN" sz="2000" b="1" dirty="0">
                <a:solidFill>
                  <a:srgbClr val="3333CC"/>
                </a:solidFill>
              </a:rPr>
              <a:t> puffing, </a:t>
            </a:r>
            <a:r>
              <a:rPr lang="en-US" altLang="zh-CN" sz="2000" b="1" dirty="0">
                <a:solidFill>
                  <a:schemeClr val="tx1"/>
                </a:solidFill>
              </a:rPr>
              <a:t>implying a higher density at the grill mouth when gas puffing from electron-side. </a:t>
            </a:r>
            <a:endParaRPr lang="zh-CN" altLang="en-US" sz="2000" b="1" dirty="0">
              <a:solidFill>
                <a:schemeClr val="tx1"/>
              </a:solidFill>
            </a:endParaRPr>
          </a:p>
        </p:txBody>
      </p:sp>
      <p:sp>
        <p:nvSpPr>
          <p:cNvPr id="2055" name="矩形 11"/>
          <p:cNvSpPr>
            <a:spLocks noChangeArrowheads="1"/>
          </p:cNvSpPr>
          <p:nvPr/>
        </p:nvSpPr>
        <p:spPr bwMode="auto">
          <a:xfrm>
            <a:off x="215900" y="5732463"/>
            <a:ext cx="867727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b="1" dirty="0" smtClean="0">
                <a:solidFill>
                  <a:srgbClr val="FF0000"/>
                </a:solidFill>
              </a:rPr>
              <a:t>Gas puffing </a:t>
            </a:r>
            <a:r>
              <a:rPr lang="en-US" altLang="zh-CN" b="1" dirty="0">
                <a:solidFill>
                  <a:srgbClr val="FF0000"/>
                </a:solidFill>
              </a:rPr>
              <a:t>from electron-side is more efficient to improve LHW-plasma coupling, </a:t>
            </a:r>
            <a:r>
              <a:rPr lang="en-US" altLang="zh-CN" b="1" dirty="0">
                <a:solidFill>
                  <a:srgbClr val="6600FF"/>
                </a:solidFill>
              </a:rPr>
              <a:t>due to different movement direction of ionized electron compared to LH grill.</a:t>
            </a:r>
            <a:endParaRPr lang="zh-CN" altLang="en-US" b="1" dirty="0">
              <a:solidFill>
                <a:srgbClr val="6600FF"/>
              </a:solidFill>
            </a:endParaRPr>
          </a:p>
        </p:txBody>
      </p:sp>
      <p:sp>
        <p:nvSpPr>
          <p:cNvPr id="205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0" y="714375"/>
          <a:ext cx="4592638" cy="3357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0" r:id="rId3" imgW="33422999" imgH="23631335" progId="Origin50.Graph">
                  <p:embed/>
                </p:oleObj>
              </mc:Choice>
              <mc:Fallback>
                <p:oleObj r:id="rId3" imgW="33422999" imgH="236313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14375"/>
                        <a:ext cx="4592638" cy="33575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/>
          </a:p>
        </p:txBody>
      </p:sp>
      <p:graphicFrame>
        <p:nvGraphicFramePr>
          <p:cNvPr id="2051" name="Object 11"/>
          <p:cNvGraphicFramePr>
            <a:graphicFrameLocks noChangeAspect="1"/>
          </p:cNvGraphicFramePr>
          <p:nvPr/>
        </p:nvGraphicFramePr>
        <p:xfrm>
          <a:off x="4643438" y="714375"/>
          <a:ext cx="414337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41" r:id="rId5" imgW="33422999" imgH="23631335" progId="Origin50.Graph">
                  <p:embed/>
                </p:oleObj>
              </mc:Choice>
              <mc:Fallback>
                <p:oleObj r:id="rId5" imgW="33422999" imgH="23631335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714375"/>
                        <a:ext cx="4143375" cy="3143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8" name="灯片编号占位符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fld id="{EE3F44EF-6786-48F6-9882-A8E1B464C2CE}" type="slidenum">
              <a:rPr lang="en-US" altLang="zh-CN" sz="1400"/>
              <a:pPr eaLnBrk="1" hangingPunct="1"/>
              <a:t>8</a:t>
            </a:fld>
            <a:endParaRPr lang="en-US" altLang="zh-CN" sz="1400"/>
          </a:p>
        </p:txBody>
      </p:sp>
      <p:sp>
        <p:nvSpPr>
          <p:cNvPr id="2060" name="矩形 13"/>
          <p:cNvSpPr>
            <a:spLocks noChangeArrowheads="1"/>
          </p:cNvSpPr>
          <p:nvPr/>
        </p:nvSpPr>
        <p:spPr bwMode="auto">
          <a:xfrm>
            <a:off x="377070" y="611396"/>
            <a:ext cx="8443402" cy="3693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it-IT" altLang="zh-CN" sz="1800" b="0" dirty="0" smtClean="0"/>
              <a:t>B J Ding, et al., Nucl</a:t>
            </a:r>
            <a:r>
              <a:rPr lang="it-IT" altLang="zh-CN" sz="1800" b="0" dirty="0"/>
              <a:t>. Fusion 53 (2013) </a:t>
            </a:r>
            <a:r>
              <a:rPr lang="it-IT" altLang="zh-CN" sz="1800" b="0" dirty="0" smtClean="0"/>
              <a:t>113027; </a:t>
            </a:r>
            <a:r>
              <a:rPr lang="en-US" altLang="zh-CN" sz="1800" b="0" dirty="0"/>
              <a:t>Physics of Plasmas 20, 102504 (2013</a:t>
            </a:r>
            <a:r>
              <a:rPr lang="en-US" altLang="zh-CN" sz="1800" b="0" dirty="0" smtClean="0"/>
              <a:t>)</a:t>
            </a:r>
            <a:endParaRPr lang="zh-CN" altLang="en-US" sz="1800" b="0" dirty="0"/>
          </a:p>
        </p:txBody>
      </p:sp>
      <p:sp>
        <p:nvSpPr>
          <p:cNvPr id="12" name="灯片编号占位符 3"/>
          <p:cNvSpPr txBox="1">
            <a:spLocks/>
          </p:cNvSpPr>
          <p:nvPr/>
        </p:nvSpPr>
        <p:spPr bwMode="auto">
          <a:xfrm>
            <a:off x="6788199" y="6221802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altLang="zh-CN" sz="2000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99084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>
          <a:xfrm>
            <a:off x="432680" y="229399"/>
            <a:ext cx="7992888" cy="571480"/>
          </a:xfrm>
        </p:spPr>
        <p:txBody>
          <a:bodyPr anchor="t"/>
          <a:lstStyle/>
          <a:p>
            <a:pPr>
              <a:defRPr/>
            </a:pPr>
            <a:r>
              <a:rPr lang="en-US" altLang="zh-CN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GIM_e</a:t>
            </a:r>
            <a:r>
              <a:rPr lang="en-US" altLang="zh-CN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华文行楷" pitchFamily="2" charset="-122"/>
                <a:cs typeface="Times New Roman" pitchFamily="18" charset="0"/>
              </a:rPr>
              <a:t> gas puffing is utilized for coupling in EAST</a:t>
            </a:r>
            <a:endParaRPr lang="zh-CN" altLang="en-US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华文行楷" pitchFamily="2" charset="-122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1472" y="5786454"/>
            <a:ext cx="6500858" cy="461665"/>
          </a:xfrm>
          <a:prstGeom prst="rect">
            <a:avLst/>
          </a:prstGeom>
          <a:ln w="38100">
            <a:solidFill>
              <a:srgbClr val="0000FF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RC is smaller in the case of  local gas puffing.</a:t>
            </a:r>
            <a:endParaRPr lang="fr-FR" altLang="zh-CN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36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136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141316" name="Picture 4" descr="E:\2014 1st campaign\4.6充气耦合改善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4422"/>
            <a:ext cx="4429124" cy="3857651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357950" y="4714884"/>
            <a:ext cx="12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Top-view</a:t>
            </a:r>
            <a:endParaRPr lang="zh-CN" alt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8" y="5000636"/>
            <a:ext cx="28434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 local gas puffing</a:t>
            </a:r>
            <a:endParaRPr lang="zh-CN" altLang="en-US" sz="20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86116" y="5000636"/>
            <a:ext cx="3313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Without  local gas puffing</a:t>
            </a:r>
            <a:endParaRPr lang="zh-CN" alt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cxnSp>
        <p:nvCxnSpPr>
          <p:cNvPr id="14" name="直接箭头连接符 13"/>
          <p:cNvCxnSpPr/>
          <p:nvPr/>
        </p:nvCxnSpPr>
        <p:spPr bwMode="auto">
          <a:xfrm rot="5400000" flipH="1" flipV="1">
            <a:off x="1035819" y="4107661"/>
            <a:ext cx="928694" cy="8572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直接箭头连接符 14"/>
          <p:cNvCxnSpPr/>
          <p:nvPr/>
        </p:nvCxnSpPr>
        <p:spPr bwMode="auto">
          <a:xfrm rot="10800000">
            <a:off x="3500430" y="4000504"/>
            <a:ext cx="1214446" cy="114300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2" name="组合 31"/>
          <p:cNvGrpSpPr/>
          <p:nvPr/>
        </p:nvGrpSpPr>
        <p:grpSpPr>
          <a:xfrm>
            <a:off x="4214810" y="1357298"/>
            <a:ext cx="5268787" cy="3289537"/>
            <a:chOff x="3911797" y="1285860"/>
            <a:chExt cx="5304648" cy="3289537"/>
          </a:xfrm>
        </p:grpSpPr>
        <p:pic>
          <p:nvPicPr>
            <p:cNvPr id="114689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072066" y="1571612"/>
              <a:ext cx="2996031" cy="280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TextBox 15"/>
            <p:cNvSpPr txBox="1"/>
            <p:nvPr/>
          </p:nvSpPr>
          <p:spPr>
            <a:xfrm>
              <a:off x="7429520" y="3500438"/>
              <a:ext cx="17869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rgbClr val="0000FF"/>
                  </a:solidFill>
                  <a:latin typeface="+mj-lt"/>
                </a:rPr>
                <a:t>2.45GHz LHCD</a:t>
              </a:r>
              <a:endParaRPr lang="zh-CN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911797" y="2071678"/>
              <a:ext cx="17288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rgbClr val="FF0000"/>
                  </a:solidFill>
                  <a:latin typeface="+mj-lt"/>
                </a:rPr>
                <a:t>4.6 GHz LHCD</a:t>
              </a:r>
              <a:endParaRPr lang="zh-CN" altLang="en-US" sz="18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572264" y="1285860"/>
              <a:ext cx="19031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rgbClr val="0000FF"/>
                  </a:solidFill>
                  <a:latin typeface="+mj-lt"/>
                </a:rPr>
                <a:t>Local gas puffing</a:t>
              </a:r>
              <a:endParaRPr lang="zh-CN" altLang="en-US" sz="1800" b="1" dirty="0">
                <a:solidFill>
                  <a:srgbClr val="0000FF"/>
                </a:solidFill>
                <a:latin typeface="+mj-lt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45902" y="3929066"/>
              <a:ext cx="11800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800" b="1" dirty="0" smtClean="0">
                  <a:solidFill>
                    <a:srgbClr val="FF0000"/>
                  </a:solidFill>
                  <a:latin typeface="+mj-lt"/>
                </a:rPr>
                <a:t>Local gas </a:t>
              </a:r>
            </a:p>
            <a:p>
              <a:r>
                <a:rPr lang="en-US" altLang="zh-CN" sz="1800" b="1" dirty="0" smtClean="0">
                  <a:solidFill>
                    <a:srgbClr val="FF0000"/>
                  </a:solidFill>
                  <a:latin typeface="+mj-lt"/>
                </a:rPr>
                <a:t>puffing</a:t>
              </a:r>
              <a:endParaRPr lang="zh-CN" altLang="en-US" sz="1800" b="1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21" name="直接箭头连接符 20"/>
            <p:cNvCxnSpPr/>
            <p:nvPr/>
          </p:nvCxnSpPr>
          <p:spPr bwMode="auto">
            <a:xfrm rot="10800000">
              <a:off x="7500958" y="2500306"/>
              <a:ext cx="1000132" cy="85725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直接箭头连接符 22"/>
            <p:cNvCxnSpPr/>
            <p:nvPr/>
          </p:nvCxnSpPr>
          <p:spPr bwMode="auto">
            <a:xfrm rot="5400000">
              <a:off x="6924692" y="1719250"/>
              <a:ext cx="509590" cy="2143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6" name="直接箭头连接符 25"/>
            <p:cNvCxnSpPr/>
            <p:nvPr/>
          </p:nvCxnSpPr>
          <p:spPr bwMode="auto">
            <a:xfrm>
              <a:off x="4857752" y="2428868"/>
              <a:ext cx="571504" cy="50006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直接箭头连接符 28"/>
            <p:cNvCxnSpPr/>
            <p:nvPr/>
          </p:nvCxnSpPr>
          <p:spPr bwMode="auto">
            <a:xfrm rot="5400000" flipH="1" flipV="1">
              <a:off x="5183985" y="3531395"/>
              <a:ext cx="428628" cy="366714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22" name="灯片编号占位符 3"/>
          <p:cNvSpPr txBox="1">
            <a:spLocks/>
          </p:cNvSpPr>
          <p:nvPr/>
        </p:nvSpPr>
        <p:spPr bwMode="auto">
          <a:xfrm>
            <a:off x="6858000" y="61436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5AC82D74-5EB3-44DD-9E82-D2B35D1D15F7}" type="slidenum">
              <a:rPr lang="en-US" altLang="zh-CN" sz="2000"/>
              <a:pPr algn="r"/>
              <a:t>9</a:t>
            </a:fld>
            <a:endParaRPr lang="en-US" altLang="zh-CN" sz="2000"/>
          </a:p>
        </p:txBody>
      </p:sp>
    </p:spTree>
    <p:extLst>
      <p:ext uri="{BB962C8B-B14F-4D97-AF65-F5344CB8AC3E}">
        <p14:creationId xmlns:p14="http://schemas.microsoft.com/office/powerpoint/2010/main" val="292942817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华文中宋"/>
        <a:cs typeface=""/>
      </a:majorFont>
      <a:minorFont>
        <a:latin typeface="Times New Roman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5875">
          <a:solidFill>
            <a:srgbClr val="FF0000"/>
          </a:solidFill>
        </a:ln>
      </a:spPr>
      <a:bodyPr wrap="square" rtlCol="0" anchor="ctr">
        <a:spAutoFit/>
      </a:bodyPr>
      <a:lstStyle>
        <a:defPPr algn="ctr">
          <a:buNone/>
          <a:defRPr sz="1800" dirty="0" smtClean="0">
            <a:latin typeface="+mn-lt"/>
          </a:defRPr>
        </a:defPPr>
      </a:lstStyle>
    </a:spDef>
    <a:lnDef>
      <a:spPr>
        <a:ln w="12700">
          <a:solidFill>
            <a:schemeClr val="tx1"/>
          </a:solidFill>
          <a:tailEnd type="stealth" w="med" len="lg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 w="0">
          <a:noFill/>
        </a:ln>
      </a:spPr>
      <a:bodyPr wrap="none" rtlCol="0">
        <a:spAutoFit/>
      </a:bodyPr>
      <a:lstStyle>
        <a:defPPr>
          <a:buNone/>
          <a:defRPr sz="1600" dirty="0" smtClean="0"/>
        </a:defPPr>
      </a:lstStyle>
      <a:style>
        <a:lnRef idx="2">
          <a:schemeClr val="accent3"/>
        </a:lnRef>
        <a:fillRef idx="1">
          <a:schemeClr val="lt1"/>
        </a:fillRef>
        <a:effectRef idx="0">
          <a:schemeClr val="accent3"/>
        </a:effectRef>
        <a:fontRef idx="minor">
          <a:schemeClr val="dk1"/>
        </a:fontRef>
      </a: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演示文稿2.pot [兼容模式]" id="{38B7DE27-DA27-4B75-8481-3E1440FCDD14}" vid="{B0F12AF8-09B6-4679-AFC2-EEE66CE4B78A}"/>
    </a:ext>
  </a:extLst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演示文稿2</Template>
  <TotalTime>3306</TotalTime>
  <Words>1919</Words>
  <Application>Microsoft Office PowerPoint</Application>
  <PresentationFormat>全屏显示(4:3)</PresentationFormat>
  <Paragraphs>242</Paragraphs>
  <Slides>36</Slides>
  <Notes>3</Notes>
  <HiddenSlides>0</HiddenSlides>
  <MMClips>0</MMClips>
  <ScaleCrop>false</ScaleCrop>
  <HeadingPairs>
    <vt:vector size="8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3</vt:i4>
      </vt:variant>
      <vt:variant>
        <vt:lpstr>幻灯片标题</vt:lpstr>
      </vt:variant>
      <vt:variant>
        <vt:i4>36</vt:i4>
      </vt:variant>
    </vt:vector>
  </HeadingPairs>
  <TitlesOfParts>
    <vt:vector size="57" baseType="lpstr">
      <vt:lpstr>Arial Unicode MS</vt:lpstr>
      <vt:lpstr>CG Times</vt:lpstr>
      <vt:lpstr>MS PGothic</vt:lpstr>
      <vt:lpstr>MS PGothic</vt:lpstr>
      <vt:lpstr>黑体</vt:lpstr>
      <vt:lpstr>华文行楷</vt:lpstr>
      <vt:lpstr>华文中宋</vt:lpstr>
      <vt:lpstr>楷体_GB2312</vt:lpstr>
      <vt:lpstr>隶书</vt:lpstr>
      <vt:lpstr>宋体</vt:lpstr>
      <vt:lpstr>Arial</vt:lpstr>
      <vt:lpstr>Calibri</vt:lpstr>
      <vt:lpstr>Century Gothic</vt:lpstr>
      <vt:lpstr>Symbol</vt:lpstr>
      <vt:lpstr>Times New Roman</vt:lpstr>
      <vt:lpstr>Trebuchet MS</vt:lpstr>
      <vt:lpstr>Wingdings</vt:lpstr>
      <vt:lpstr>1</vt:lpstr>
      <vt:lpstr>Origin Graph</vt:lpstr>
      <vt:lpstr>Graph</vt:lpstr>
      <vt:lpstr>Equation</vt:lpstr>
      <vt:lpstr>Challenge in LHCD capability at high density regime</vt:lpstr>
      <vt:lpstr>PowerPoint 演示文稿</vt:lpstr>
      <vt:lpstr>Coupling problem</vt:lpstr>
      <vt:lpstr>PowerPoint 演示文稿</vt:lpstr>
      <vt:lpstr>PowerPoint 演示文稿</vt:lpstr>
      <vt:lpstr>Experiments of LHW coupling w/o local gas puffing </vt:lpstr>
      <vt:lpstr>Experiment arrangement of gas puffing in EAST (2.45GHz)</vt:lpstr>
      <vt:lpstr>PowerPoint 演示文稿</vt:lpstr>
      <vt:lpstr>GIM_e gas puffing is utilized for coupling in EAST</vt:lpstr>
      <vt:lpstr>Coupling is improved by GIM_e puffing</vt:lpstr>
      <vt:lpstr>PowerPoint 演示文稿</vt:lpstr>
      <vt:lpstr>High density problem</vt:lpstr>
      <vt:lpstr>High Te in edge region may improve CD efficiency at high density (FTU)</vt:lpstr>
      <vt:lpstr>PI measured by Langmiur Probes in C-mod</vt:lpstr>
      <vt:lpstr>CA in SOL may decrease CD efficiency (GENRY/C3QLD)</vt:lpstr>
      <vt:lpstr>Density fluctuation in edge region may affect CD effect （TS）</vt:lpstr>
      <vt:lpstr>PowerPoint 演示文稿</vt:lpstr>
      <vt:lpstr>PowerPoint 演示文稿</vt:lpstr>
      <vt:lpstr>Hard X-ray emission vs density</vt:lpstr>
      <vt:lpstr>Profiles in SOL measured by Reciprocating probe</vt:lpstr>
      <vt:lpstr>Effect of density fluctuation on CD efficiency (C3PO/LUKE)</vt:lpstr>
      <vt:lpstr>PowerPoint 演示文稿</vt:lpstr>
      <vt:lpstr>PI  comparison measured by RF antenna in EAST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CD efficiency is a little higher with 4.6GHz LHCD system</vt:lpstr>
      <vt:lpstr>Comparison at high density experiments</vt:lpstr>
      <vt:lpstr>Fast electron behavior (2.45GHz vs 4.6GHz)</vt:lpstr>
      <vt:lpstr>PowerPoint 演示文稿</vt:lpstr>
      <vt:lpstr>Cyclic operation of lower hybrid current drive</vt:lpstr>
      <vt:lpstr>Current ramp-up without  Ohmic heating and transformer recharging have been demonstrated for the first time in EAST</vt:lpstr>
      <vt:lpstr>Conclusion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SD</dc:creator>
  <cp:lastModifiedBy>win</cp:lastModifiedBy>
  <cp:revision>168</cp:revision>
  <dcterms:created xsi:type="dcterms:W3CDTF">2015-09-28T01:22:30Z</dcterms:created>
  <dcterms:modified xsi:type="dcterms:W3CDTF">2016-03-30T16:13:43Z</dcterms:modified>
</cp:coreProperties>
</file>