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mp4" ContentType="video/unknown"/>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Microsoft_Equation1.bin" ContentType="application/vnd.openxmlformats-officedocument.oleObject"/>
  <Override PartName="/ppt/notesSlides/notesSlide6.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7.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embeddings/Microsoft_Equation2.bin" ContentType="application/vnd.openxmlformats-officedocument.oleObject"/>
  <Override PartName="/ppt/embeddings/Microsoft_Equation3.bin" ContentType="application/vnd.openxmlformats-officedocument.oleObject"/>
  <Override PartName="/ppt/embeddings/oleObject13.bin" ContentType="application/vnd.openxmlformats-officedocument.oleObject"/>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9" r:id="rId1"/>
  </p:sldMasterIdLst>
  <p:notesMasterIdLst>
    <p:notesMasterId r:id="rId21"/>
  </p:notesMasterIdLst>
  <p:handoutMasterIdLst>
    <p:handoutMasterId r:id="rId22"/>
  </p:handoutMasterIdLst>
  <p:sldIdLst>
    <p:sldId id="720" r:id="rId2"/>
    <p:sldId id="705" r:id="rId3"/>
    <p:sldId id="653" r:id="rId4"/>
    <p:sldId id="706" r:id="rId5"/>
    <p:sldId id="707" r:id="rId6"/>
    <p:sldId id="713" r:id="rId7"/>
    <p:sldId id="564" r:id="rId8"/>
    <p:sldId id="699" r:id="rId9"/>
    <p:sldId id="708" r:id="rId10"/>
    <p:sldId id="709" r:id="rId11"/>
    <p:sldId id="710" r:id="rId12"/>
    <p:sldId id="719" r:id="rId13"/>
    <p:sldId id="712" r:id="rId14"/>
    <p:sldId id="701" r:id="rId15"/>
    <p:sldId id="560" r:id="rId16"/>
    <p:sldId id="700" r:id="rId17"/>
    <p:sldId id="692" r:id="rId18"/>
    <p:sldId id="562" r:id="rId19"/>
    <p:sldId id="687" r:id="rId20"/>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rrmann, Cynthia A."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scaleToFitPaper="1" frameSlides="1"/>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4F97"/>
    <a:srgbClr val="F6CE86"/>
    <a:srgbClr val="AEF8E5"/>
    <a:srgbClr val="0A8464"/>
    <a:srgbClr val="0DB78A"/>
    <a:srgbClr val="D68F10"/>
    <a:srgbClr val="F1B13D"/>
    <a:srgbClr val="10D6A2"/>
    <a:srgbClr val="2DEFBC"/>
    <a:srgbClr val="11D9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568" autoAdjust="0"/>
    <p:restoredTop sz="90411" autoAdjust="0"/>
  </p:normalViewPr>
  <p:slideViewPr>
    <p:cSldViewPr snapToGrid="0">
      <p:cViewPr>
        <p:scale>
          <a:sx n="100" d="100"/>
          <a:sy n="100" d="100"/>
        </p:scale>
        <p:origin x="-992" y="-80"/>
      </p:cViewPr>
      <p:guideLst>
        <p:guide orient="horz" pos="905"/>
        <p:guide orient="horz" pos="400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5" d="100"/>
        <a:sy n="145" d="100"/>
      </p:scale>
      <p:origin x="0" y="5072"/>
    </p:cViewPr>
  </p:sorterViewPr>
  <p:notesViewPr>
    <p:cSldViewPr snapToObjects="1">
      <p:cViewPr varScale="1">
        <p:scale>
          <a:sx n="165" d="100"/>
          <a:sy n="165" d="100"/>
        </p:scale>
        <p:origin x="-5256" y="-11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commentAuthors" Target="commentAuthors.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7.wmf"/><Relationship Id="rId4" Type="http://schemas.openxmlformats.org/officeDocument/2006/relationships/image" Target="../media/image38.emf"/><Relationship Id="rId1" Type="http://schemas.openxmlformats.org/officeDocument/2006/relationships/image" Target="../media/image35.wmf"/><Relationship Id="rId2"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emf"/><Relationship Id="rId5" Type="http://schemas.openxmlformats.org/officeDocument/2006/relationships/image" Target="../media/image43.emf"/><Relationship Id="rId6" Type="http://schemas.openxmlformats.org/officeDocument/2006/relationships/image" Target="../media/image44.emf"/><Relationship Id="rId7" Type="http://schemas.openxmlformats.org/officeDocument/2006/relationships/image" Target="../media/image45.emf"/><Relationship Id="rId1" Type="http://schemas.openxmlformats.org/officeDocument/2006/relationships/image" Target="../media/image40.emf"/><Relationship Id="rId2" Type="http://schemas.openxmlformats.org/officeDocument/2006/relationships/image" Target="../media/image38.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8.wmf"/><Relationship Id="rId4" Type="http://schemas.openxmlformats.org/officeDocument/2006/relationships/image" Target="../media/image49.emf"/><Relationship Id="rId5" Type="http://schemas.openxmlformats.org/officeDocument/2006/relationships/image" Target="../media/image50.emf"/><Relationship Id="rId1" Type="http://schemas.openxmlformats.org/officeDocument/2006/relationships/image" Target="../media/image46.wmf"/><Relationship Id="rId2" Type="http://schemas.openxmlformats.org/officeDocument/2006/relationships/image" Target="../media/image4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5455"/>
          </a:xfrm>
          <a:prstGeom prst="rect">
            <a:avLst/>
          </a:prstGeom>
        </p:spPr>
        <p:txBody>
          <a:bodyPr vert="horz" lIns="93253" tIns="46627" rIns="93253" bIns="46627" rtlCol="0"/>
          <a:lstStyle>
            <a:lvl1pPr algn="l">
              <a:defRPr sz="1100"/>
            </a:lvl1pPr>
          </a:lstStyle>
          <a:p>
            <a:endParaRPr lang="en-US" dirty="0">
              <a:latin typeface="Arial"/>
            </a:endParaRPr>
          </a:p>
        </p:txBody>
      </p:sp>
      <p:sp>
        <p:nvSpPr>
          <p:cNvPr id="3" name="Date Placeholder 2"/>
          <p:cNvSpPr>
            <a:spLocks noGrp="1"/>
          </p:cNvSpPr>
          <p:nvPr>
            <p:ph type="dt" sz="quarter" idx="1"/>
          </p:nvPr>
        </p:nvSpPr>
        <p:spPr>
          <a:xfrm>
            <a:off x="3978132" y="2"/>
            <a:ext cx="3043343" cy="465455"/>
          </a:xfrm>
          <a:prstGeom prst="rect">
            <a:avLst/>
          </a:prstGeom>
        </p:spPr>
        <p:txBody>
          <a:bodyPr vert="horz" lIns="93253" tIns="46627" rIns="93253" bIns="46627" rtlCol="0"/>
          <a:lstStyle>
            <a:lvl1pPr algn="r">
              <a:defRPr sz="1100"/>
            </a:lvl1pPr>
          </a:lstStyle>
          <a:p>
            <a:fld id="{7A1D2F2F-8618-2143-A89B-2D6D3F007EBC}" type="datetimeFigureOut">
              <a:rPr lang="en-US" smtClean="0">
                <a:latin typeface="Arial"/>
              </a:rPr>
              <a:pPr/>
              <a:t>3/27/16</a:t>
            </a:fld>
            <a:endParaRPr lang="en-US" dirty="0">
              <a:latin typeface="Arial"/>
            </a:endParaRPr>
          </a:p>
        </p:txBody>
      </p:sp>
      <p:sp>
        <p:nvSpPr>
          <p:cNvPr id="4" name="Footer Placeholder 3"/>
          <p:cNvSpPr>
            <a:spLocks noGrp="1"/>
          </p:cNvSpPr>
          <p:nvPr>
            <p:ph type="ftr" sz="quarter" idx="2"/>
          </p:nvPr>
        </p:nvSpPr>
        <p:spPr>
          <a:xfrm>
            <a:off x="0" y="8842031"/>
            <a:ext cx="3043343" cy="465455"/>
          </a:xfrm>
          <a:prstGeom prst="rect">
            <a:avLst/>
          </a:prstGeom>
        </p:spPr>
        <p:txBody>
          <a:bodyPr vert="horz" lIns="93253" tIns="46627" rIns="93253" bIns="46627" rtlCol="0" anchor="b"/>
          <a:lstStyle>
            <a:lvl1pPr algn="l">
              <a:defRPr sz="1100"/>
            </a:lvl1pPr>
          </a:lstStyle>
          <a:p>
            <a:endParaRPr lang="en-US" dirty="0">
              <a:latin typeface="Arial"/>
            </a:endParaRPr>
          </a:p>
        </p:txBody>
      </p:sp>
      <p:sp>
        <p:nvSpPr>
          <p:cNvPr id="5" name="Slide Number Placeholder 4"/>
          <p:cNvSpPr>
            <a:spLocks noGrp="1"/>
          </p:cNvSpPr>
          <p:nvPr>
            <p:ph type="sldNum" sz="quarter" idx="3"/>
          </p:nvPr>
        </p:nvSpPr>
        <p:spPr>
          <a:xfrm>
            <a:off x="3978132" y="8842031"/>
            <a:ext cx="3043343" cy="465455"/>
          </a:xfrm>
          <a:prstGeom prst="rect">
            <a:avLst/>
          </a:prstGeom>
        </p:spPr>
        <p:txBody>
          <a:bodyPr vert="horz" lIns="93253" tIns="46627" rIns="93253" bIns="46627" rtlCol="0" anchor="b"/>
          <a:lstStyle>
            <a:lvl1pPr algn="r">
              <a:defRPr sz="1100"/>
            </a:lvl1pPr>
          </a:lstStyle>
          <a:p>
            <a:fld id="{CE221CE3-F987-1944-AB66-8BE5522C5EC6}"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33228481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5455"/>
          </a:xfrm>
          <a:prstGeom prst="rect">
            <a:avLst/>
          </a:prstGeom>
        </p:spPr>
        <p:txBody>
          <a:bodyPr vert="horz" lIns="93253" tIns="46627" rIns="93253" bIns="46627" rtlCol="0"/>
          <a:lstStyle>
            <a:lvl1pPr algn="l">
              <a:defRPr sz="1100">
                <a:latin typeface="Arial"/>
              </a:defRPr>
            </a:lvl1pPr>
          </a:lstStyle>
          <a:p>
            <a:endParaRPr lang="en-US" dirty="0"/>
          </a:p>
        </p:txBody>
      </p:sp>
      <p:sp>
        <p:nvSpPr>
          <p:cNvPr id="3" name="Date Placeholder 2"/>
          <p:cNvSpPr>
            <a:spLocks noGrp="1"/>
          </p:cNvSpPr>
          <p:nvPr>
            <p:ph type="dt" idx="1"/>
          </p:nvPr>
        </p:nvSpPr>
        <p:spPr>
          <a:xfrm>
            <a:off x="3978132" y="2"/>
            <a:ext cx="3043343" cy="465455"/>
          </a:xfrm>
          <a:prstGeom prst="rect">
            <a:avLst/>
          </a:prstGeom>
        </p:spPr>
        <p:txBody>
          <a:bodyPr vert="horz" lIns="93253" tIns="46627" rIns="93253" bIns="46627" rtlCol="0"/>
          <a:lstStyle>
            <a:lvl1pPr algn="r">
              <a:defRPr sz="1100">
                <a:latin typeface="Arial"/>
              </a:defRPr>
            </a:lvl1pPr>
          </a:lstStyle>
          <a:p>
            <a:fld id="{D8B0A143-2353-BE4A-A6C4-57C9AE3FBC68}" type="datetimeFigureOut">
              <a:rPr lang="en-US" smtClean="0"/>
              <a:pPr/>
              <a:t>3/27/16</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253" tIns="46627" rIns="93253" bIns="46627" rtlCol="0" anchor="ctr"/>
          <a:lstStyle/>
          <a:p>
            <a:endParaRPr lang="en-US" dirty="0"/>
          </a:p>
        </p:txBody>
      </p:sp>
      <p:sp>
        <p:nvSpPr>
          <p:cNvPr id="5" name="Notes Placeholder 4"/>
          <p:cNvSpPr>
            <a:spLocks noGrp="1"/>
          </p:cNvSpPr>
          <p:nvPr>
            <p:ph type="body" sz="quarter" idx="3"/>
          </p:nvPr>
        </p:nvSpPr>
        <p:spPr>
          <a:xfrm>
            <a:off x="702310" y="4421825"/>
            <a:ext cx="5618480" cy="4189095"/>
          </a:xfrm>
          <a:prstGeom prst="rect">
            <a:avLst/>
          </a:prstGeom>
        </p:spPr>
        <p:txBody>
          <a:bodyPr vert="horz" lIns="93253" tIns="46627" rIns="93253" bIns="46627"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42031"/>
            <a:ext cx="3043343" cy="465455"/>
          </a:xfrm>
          <a:prstGeom prst="rect">
            <a:avLst/>
          </a:prstGeom>
        </p:spPr>
        <p:txBody>
          <a:bodyPr vert="horz" lIns="93253" tIns="46627" rIns="93253" bIns="46627" rtlCol="0" anchor="b"/>
          <a:lstStyle>
            <a:lvl1pPr algn="l">
              <a:defRPr sz="1100">
                <a:latin typeface="Arial"/>
              </a:defRPr>
            </a:lvl1pPr>
          </a:lstStyle>
          <a:p>
            <a:endParaRPr lang="en-US" dirty="0"/>
          </a:p>
        </p:txBody>
      </p:sp>
      <p:sp>
        <p:nvSpPr>
          <p:cNvPr id="7" name="Slide Number Placeholder 6"/>
          <p:cNvSpPr>
            <a:spLocks noGrp="1"/>
          </p:cNvSpPr>
          <p:nvPr>
            <p:ph type="sldNum" sz="quarter" idx="5"/>
          </p:nvPr>
        </p:nvSpPr>
        <p:spPr>
          <a:xfrm>
            <a:off x="3978132" y="8842031"/>
            <a:ext cx="3043343" cy="465455"/>
          </a:xfrm>
          <a:prstGeom prst="rect">
            <a:avLst/>
          </a:prstGeom>
        </p:spPr>
        <p:txBody>
          <a:bodyPr vert="horz" lIns="93253" tIns="46627" rIns="93253" bIns="46627" rtlCol="0" anchor="b"/>
          <a:lstStyle>
            <a:lvl1pPr algn="r">
              <a:defRPr sz="1100">
                <a:latin typeface="Arial"/>
              </a:defRPr>
            </a:lvl1pPr>
          </a:lstStyle>
          <a:p>
            <a:fld id="{4CFDF800-FE0E-A944-8AC1-D57C07B352FC}" type="slidenum">
              <a:rPr lang="en-US" smtClean="0"/>
              <a:pPr/>
              <a:t>‹#›</a:t>
            </a:fld>
            <a:endParaRPr lang="en-US" dirty="0"/>
          </a:p>
        </p:txBody>
      </p:sp>
    </p:spTree>
    <p:extLst>
      <p:ext uri="{BB962C8B-B14F-4D97-AF65-F5344CB8AC3E}">
        <p14:creationId xmlns:p14="http://schemas.microsoft.com/office/powerpoint/2010/main" val="35167650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4CFDF800-FE0E-A944-8AC1-D57C07B352FC}" type="slidenum">
              <a:rPr lang="en-US" smtClean="0">
                <a:solidFill>
                  <a:prstClr val="black"/>
                </a:solidFill>
                <a:latin typeface="Calibri"/>
              </a:rPr>
              <a:pPr/>
              <a:t>1</a:t>
            </a:fld>
            <a:endParaRPr lang="en-US" dirty="0">
              <a:solidFill>
                <a:prstClr val="black"/>
              </a:solidFill>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D3AC59-FEBE-864F-A7C2-F7EBB15BB9DD}" type="slidenum">
              <a:rPr lang="en-US">
                <a:solidFill>
                  <a:prstClr val="black"/>
                </a:solidFill>
                <a:latin typeface="Calibri"/>
              </a:rPr>
              <a:pPr/>
              <a:t>2</a:t>
            </a:fld>
            <a:endParaRPr lang="en-US" dirty="0">
              <a:solidFill>
                <a:prstClr val="black"/>
              </a:solidFill>
              <a:latin typeface="Calibri"/>
            </a:endParaRPr>
          </a:p>
        </p:txBody>
      </p:sp>
      <p:sp>
        <p:nvSpPr>
          <p:cNvPr id="237570" name="Rectangle 2"/>
          <p:cNvSpPr>
            <a:spLocks noGrp="1" noRot="1" noChangeAspect="1" noChangeArrowheads="1" noTextEdit="1"/>
          </p:cNvSpPr>
          <p:nvPr>
            <p:ph type="sldImg"/>
          </p:nvPr>
        </p:nvSpPr>
        <p:spPr>
          <a:xfrm>
            <a:off x="1184275" y="698500"/>
            <a:ext cx="4654550" cy="3490913"/>
          </a:xfrm>
          <a:ln/>
          <a:extLst>
            <a:ext uri="{FAA26D3D-D897-4be2-8F04-BA451C77F1D7}">
              <ma14:placeholderFlag xmlns:ma14="http://schemas.microsoft.com/office/mac/drawingml/2011/main" val="1"/>
            </a:ext>
          </a:extLst>
        </p:spPr>
      </p:sp>
      <p:sp>
        <p:nvSpPr>
          <p:cNvPr id="2375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xfrm>
            <a:off x="3978131" y="8842030"/>
            <a:ext cx="3043343" cy="46545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4" tIns="46657" rIns="93314" bIns="46657"/>
          <a:lstStyle>
            <a:lvl1pPr>
              <a:defRPr sz="2400">
                <a:solidFill>
                  <a:schemeClr val="tx1"/>
                </a:solidFill>
                <a:latin typeface="Arial" charset="0"/>
                <a:ea typeface="ＭＳ Ｐゴシック" charset="0"/>
                <a:cs typeface="ＭＳ Ｐゴシック" charset="0"/>
              </a:defRPr>
            </a:lvl1pPr>
            <a:lvl2pPr marL="758258" indent="-291638">
              <a:defRPr sz="2400">
                <a:solidFill>
                  <a:schemeClr val="tx1"/>
                </a:solidFill>
                <a:latin typeface="Arial" charset="0"/>
                <a:ea typeface="ＭＳ Ｐゴシック" charset="0"/>
              </a:defRPr>
            </a:lvl2pPr>
            <a:lvl3pPr marL="1166552" indent="-233311">
              <a:defRPr sz="2400">
                <a:solidFill>
                  <a:schemeClr val="tx1"/>
                </a:solidFill>
                <a:latin typeface="Arial" charset="0"/>
                <a:ea typeface="ＭＳ Ｐゴシック" charset="0"/>
              </a:defRPr>
            </a:lvl3pPr>
            <a:lvl4pPr marL="1633172" indent="-233311">
              <a:defRPr sz="2400">
                <a:solidFill>
                  <a:schemeClr val="tx1"/>
                </a:solidFill>
                <a:latin typeface="Arial" charset="0"/>
                <a:ea typeface="ＭＳ Ｐゴシック" charset="0"/>
              </a:defRPr>
            </a:lvl4pPr>
            <a:lvl5pPr marL="2099793" indent="-233311">
              <a:defRPr sz="2400">
                <a:solidFill>
                  <a:schemeClr val="tx1"/>
                </a:solidFill>
                <a:latin typeface="Arial" charset="0"/>
                <a:ea typeface="ＭＳ Ｐゴシック" charset="0"/>
              </a:defRPr>
            </a:lvl5pPr>
            <a:lvl6pPr marL="2566413" indent="-233311" eaLnBrk="0" fontAlgn="base" hangingPunct="0">
              <a:spcBef>
                <a:spcPct val="0"/>
              </a:spcBef>
              <a:spcAft>
                <a:spcPct val="0"/>
              </a:spcAft>
              <a:defRPr sz="2400">
                <a:solidFill>
                  <a:schemeClr val="tx1"/>
                </a:solidFill>
                <a:latin typeface="Arial" charset="0"/>
                <a:ea typeface="ＭＳ Ｐゴシック" charset="0"/>
              </a:defRPr>
            </a:lvl6pPr>
            <a:lvl7pPr marL="3033035" indent="-233311" eaLnBrk="0" fontAlgn="base" hangingPunct="0">
              <a:spcBef>
                <a:spcPct val="0"/>
              </a:spcBef>
              <a:spcAft>
                <a:spcPct val="0"/>
              </a:spcAft>
              <a:defRPr sz="2400">
                <a:solidFill>
                  <a:schemeClr val="tx1"/>
                </a:solidFill>
                <a:latin typeface="Arial" charset="0"/>
                <a:ea typeface="ＭＳ Ｐゴシック" charset="0"/>
              </a:defRPr>
            </a:lvl7pPr>
            <a:lvl8pPr marL="3499655" indent="-233311" eaLnBrk="0" fontAlgn="base" hangingPunct="0">
              <a:spcBef>
                <a:spcPct val="0"/>
              </a:spcBef>
              <a:spcAft>
                <a:spcPct val="0"/>
              </a:spcAft>
              <a:defRPr sz="2400">
                <a:solidFill>
                  <a:schemeClr val="tx1"/>
                </a:solidFill>
                <a:latin typeface="Arial" charset="0"/>
                <a:ea typeface="ＭＳ Ｐゴシック" charset="0"/>
              </a:defRPr>
            </a:lvl8pPr>
            <a:lvl9pPr marL="3966276" indent="-233311" eaLnBrk="0" fontAlgn="base" hangingPunct="0">
              <a:spcBef>
                <a:spcPct val="0"/>
              </a:spcBef>
              <a:spcAft>
                <a:spcPct val="0"/>
              </a:spcAft>
              <a:defRPr sz="2400">
                <a:solidFill>
                  <a:schemeClr val="tx1"/>
                </a:solidFill>
                <a:latin typeface="Arial" charset="0"/>
                <a:ea typeface="ＭＳ Ｐゴシック" charset="0"/>
              </a:defRPr>
            </a:lvl9pPr>
          </a:lstStyle>
          <a:p>
            <a:fld id="{E747D897-7741-1F41-9A1E-9C10C69334BB}" type="slidenum">
              <a:rPr lang="en-US" sz="1200"/>
              <a:pPr/>
              <a:t>4</a:t>
            </a:fld>
            <a:endParaRPr lang="en-US" sz="1200" dirty="0"/>
          </a:p>
        </p:txBody>
      </p:sp>
      <p:sp>
        <p:nvSpPr>
          <p:cNvPr id="284674" name="Rectangle 2"/>
          <p:cNvSpPr>
            <a:spLocks noGrp="1" noRot="1" noChangeAspect="1" noChangeArrowheads="1"/>
          </p:cNvSpPr>
          <p:nvPr>
            <p:ph type="sldImg"/>
          </p:nvPr>
        </p:nvSpPr>
        <p:spPr>
          <a:xfrm>
            <a:off x="1187450" y="698500"/>
            <a:ext cx="4651375" cy="3489325"/>
          </a:xfrm>
          <a:solidFill>
            <a:srgbClr val="FFFFFF"/>
          </a:solidFill>
          <a:ln/>
        </p:spPr>
      </p:sp>
      <p:sp>
        <p:nvSpPr>
          <p:cNvPr id="284675" name="Rectangle 3"/>
          <p:cNvSpPr>
            <a:spLocks noGrp="1" noChangeArrowheads="1"/>
          </p:cNvSpPr>
          <p:nvPr>
            <p:ph type="body" idx="1"/>
          </p:nvPr>
        </p:nvSpPr>
        <p:spPr>
          <a:solidFill>
            <a:srgbClr val="FFFFFF"/>
          </a:solidFill>
          <a:ln>
            <a:solidFill>
              <a:srgbClr val="000000"/>
            </a:solidFill>
          </a:ln>
        </p:spPr>
        <p:txBody>
          <a:bodyPr lIns="93094" tIns="46546" rIns="93094" bIns="46546"/>
          <a:lstStyle/>
          <a:p>
            <a:r>
              <a:rPr lang="en-US" dirty="0">
                <a:latin typeface="Arial" charset="0"/>
                <a:ea typeface="ＭＳ Ｐゴシック" charset="0"/>
                <a:cs typeface="ＭＳ Ｐゴシック" charset="0"/>
              </a:rPr>
              <a:t>Put conductivity on this somehow</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xfrm>
            <a:off x="3978131" y="8842030"/>
            <a:ext cx="3043343" cy="46545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4" tIns="46657" rIns="93314" bIns="46657"/>
          <a:lstStyle>
            <a:lvl1pPr>
              <a:defRPr sz="2400">
                <a:solidFill>
                  <a:schemeClr val="tx1"/>
                </a:solidFill>
                <a:latin typeface="Arial" charset="0"/>
                <a:ea typeface="ＭＳ Ｐゴシック" charset="0"/>
                <a:cs typeface="ＭＳ Ｐゴシック" charset="0"/>
              </a:defRPr>
            </a:lvl1pPr>
            <a:lvl2pPr marL="758258" indent="-291638">
              <a:defRPr sz="2400">
                <a:solidFill>
                  <a:schemeClr val="tx1"/>
                </a:solidFill>
                <a:latin typeface="Arial" charset="0"/>
                <a:ea typeface="ＭＳ Ｐゴシック" charset="0"/>
              </a:defRPr>
            </a:lvl2pPr>
            <a:lvl3pPr marL="1166552" indent="-233311">
              <a:defRPr sz="2400">
                <a:solidFill>
                  <a:schemeClr val="tx1"/>
                </a:solidFill>
                <a:latin typeface="Arial" charset="0"/>
                <a:ea typeface="ＭＳ Ｐゴシック" charset="0"/>
              </a:defRPr>
            </a:lvl3pPr>
            <a:lvl4pPr marL="1633172" indent="-233311">
              <a:defRPr sz="2400">
                <a:solidFill>
                  <a:schemeClr val="tx1"/>
                </a:solidFill>
                <a:latin typeface="Arial" charset="0"/>
                <a:ea typeface="ＭＳ Ｐゴシック" charset="0"/>
              </a:defRPr>
            </a:lvl4pPr>
            <a:lvl5pPr marL="2099793" indent="-233311">
              <a:defRPr sz="2400">
                <a:solidFill>
                  <a:schemeClr val="tx1"/>
                </a:solidFill>
                <a:latin typeface="Arial" charset="0"/>
                <a:ea typeface="ＭＳ Ｐゴシック" charset="0"/>
              </a:defRPr>
            </a:lvl5pPr>
            <a:lvl6pPr marL="2566413" indent="-233311" eaLnBrk="0" fontAlgn="base" hangingPunct="0">
              <a:spcBef>
                <a:spcPct val="0"/>
              </a:spcBef>
              <a:spcAft>
                <a:spcPct val="0"/>
              </a:spcAft>
              <a:defRPr sz="2400">
                <a:solidFill>
                  <a:schemeClr val="tx1"/>
                </a:solidFill>
                <a:latin typeface="Arial" charset="0"/>
                <a:ea typeface="ＭＳ Ｐゴシック" charset="0"/>
              </a:defRPr>
            </a:lvl6pPr>
            <a:lvl7pPr marL="3033035" indent="-233311" eaLnBrk="0" fontAlgn="base" hangingPunct="0">
              <a:spcBef>
                <a:spcPct val="0"/>
              </a:spcBef>
              <a:spcAft>
                <a:spcPct val="0"/>
              </a:spcAft>
              <a:defRPr sz="2400">
                <a:solidFill>
                  <a:schemeClr val="tx1"/>
                </a:solidFill>
                <a:latin typeface="Arial" charset="0"/>
                <a:ea typeface="ＭＳ Ｐゴシック" charset="0"/>
              </a:defRPr>
            </a:lvl7pPr>
            <a:lvl8pPr marL="3499655" indent="-233311" eaLnBrk="0" fontAlgn="base" hangingPunct="0">
              <a:spcBef>
                <a:spcPct val="0"/>
              </a:spcBef>
              <a:spcAft>
                <a:spcPct val="0"/>
              </a:spcAft>
              <a:defRPr sz="2400">
                <a:solidFill>
                  <a:schemeClr val="tx1"/>
                </a:solidFill>
                <a:latin typeface="Arial" charset="0"/>
                <a:ea typeface="ＭＳ Ｐゴシック" charset="0"/>
              </a:defRPr>
            </a:lvl8pPr>
            <a:lvl9pPr marL="3966276" indent="-233311" eaLnBrk="0" fontAlgn="base" hangingPunct="0">
              <a:spcBef>
                <a:spcPct val="0"/>
              </a:spcBef>
              <a:spcAft>
                <a:spcPct val="0"/>
              </a:spcAft>
              <a:defRPr sz="2400">
                <a:solidFill>
                  <a:schemeClr val="tx1"/>
                </a:solidFill>
                <a:latin typeface="Arial" charset="0"/>
                <a:ea typeface="ＭＳ Ｐゴシック" charset="0"/>
              </a:defRPr>
            </a:lvl9pPr>
          </a:lstStyle>
          <a:p>
            <a:fld id="{397CD2BA-7C7F-B04A-BA0D-1AEBF99DB6BF}" type="slidenum">
              <a:rPr lang="en-US" sz="1200">
                <a:solidFill>
                  <a:prstClr val="black"/>
                </a:solidFill>
              </a:rPr>
              <a:pPr/>
              <a:t>5</a:t>
            </a:fld>
            <a:endParaRPr lang="en-US" sz="1200" dirty="0">
              <a:solidFill>
                <a:prstClr val="black"/>
              </a:solidFill>
            </a:endParaRPr>
          </a:p>
        </p:txBody>
      </p:sp>
      <p:sp>
        <p:nvSpPr>
          <p:cNvPr id="24578" name="Rectangle 2"/>
          <p:cNvSpPr>
            <a:spLocks noGrp="1" noRot="1" noChangeAspect="1" noChangeArrowheads="1"/>
          </p:cNvSpPr>
          <p:nvPr>
            <p:ph type="sldImg"/>
          </p:nvPr>
        </p:nvSpPr>
        <p:spPr>
          <a:xfrm>
            <a:off x="1187450" y="698500"/>
            <a:ext cx="4651375" cy="3489325"/>
          </a:xfrm>
          <a:solidFill>
            <a:srgbClr val="FFFFFF"/>
          </a:solidFill>
          <a:ln/>
        </p:spPr>
      </p:sp>
      <p:sp>
        <p:nvSpPr>
          <p:cNvPr id="24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lIns="93094" tIns="46546" rIns="93094" bIns="46546"/>
          <a:lstStyle/>
          <a:p>
            <a:endParaRPr lang="en-US"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1193800" y="704850"/>
            <a:ext cx="4637088" cy="3478213"/>
          </a:xfrm>
          <a:ln/>
        </p:spPr>
      </p:sp>
      <p:sp>
        <p:nvSpPr>
          <p:cNvPr id="31747" name="Rectangle 3"/>
          <p:cNvSpPr>
            <a:spLocks noGrp="1" noChangeArrowheads="1"/>
          </p:cNvSpPr>
          <p:nvPr>
            <p:ph type="body" idx="1"/>
          </p:nvPr>
        </p:nvSpPr>
        <p:spPr>
          <a:xfrm>
            <a:off x="955923" y="4449298"/>
            <a:ext cx="5109631" cy="4208489"/>
          </a:xfrm>
          <a:noFill/>
          <a:ln w="9525"/>
        </p:spPr>
        <p:txBody>
          <a:bodyPr lIns="92993" tIns="46497" rIns="92993" bIns="46497"/>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1192213" y="703263"/>
            <a:ext cx="4640262" cy="3479800"/>
          </a:xfrm>
          <a:ln/>
        </p:spPr>
      </p:sp>
      <p:sp>
        <p:nvSpPr>
          <p:cNvPr id="33795" name="Rectangle 3"/>
          <p:cNvSpPr>
            <a:spLocks noGrp="1" noChangeArrowheads="1"/>
          </p:cNvSpPr>
          <p:nvPr>
            <p:ph type="body" idx="1"/>
          </p:nvPr>
        </p:nvSpPr>
        <p:spPr>
          <a:xfrm>
            <a:off x="955923" y="4449299"/>
            <a:ext cx="5109631" cy="4206873"/>
          </a:xfrm>
          <a:noFill/>
          <a:ln w="9525"/>
        </p:spPr>
        <p:txBody>
          <a:bodyPr lIns="93314" tIns="46658" rIns="93314" bIns="46658"/>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p:cNvSpPr>
          <p:nvPr>
            <p:ph type="sldImg"/>
          </p:nvPr>
        </p:nvSpPr>
        <p:spPr>
          <a:xfrm>
            <a:off x="1192213" y="703263"/>
            <a:ext cx="4640262" cy="3479800"/>
          </a:xfrm>
          <a:solidFill>
            <a:srgbClr val="FFFFFF"/>
          </a:solidFill>
          <a:ln/>
        </p:spPr>
      </p:sp>
      <p:sp>
        <p:nvSpPr>
          <p:cNvPr id="35843" name="Rectangle 3"/>
          <p:cNvSpPr>
            <a:spLocks noGrp="1" noChangeArrowheads="1"/>
          </p:cNvSpPr>
          <p:nvPr>
            <p:ph type="body" idx="1"/>
          </p:nvPr>
        </p:nvSpPr>
        <p:spPr>
          <a:xfrm>
            <a:off x="955923" y="4449298"/>
            <a:ext cx="5109631" cy="4206873"/>
          </a:xfrm>
          <a:solidFill>
            <a:srgbClr val="FFFFFF"/>
          </a:solidFill>
          <a:ln>
            <a:solidFill>
              <a:srgbClr val="000000"/>
            </a:solidFill>
          </a:ln>
        </p:spPr>
        <p:txBody>
          <a:bodyPr lIns="93313" tIns="46657" rIns="93313" bIns="46657"/>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Arial" charset="0"/>
              </a:rPr>
              <a:t>1. Carbon and Iron Equation of State (Tom Duffy, Princeton; Ray Smith, LLNL)</a:t>
            </a:r>
          </a:p>
          <a:p>
            <a:pPr eaLnBrk="1" hangingPunct="1">
              <a:spcBef>
                <a:spcPct val="0"/>
              </a:spcBef>
            </a:pPr>
            <a:r>
              <a:rPr lang="en-US">
                <a:latin typeface="Arial" charset="0"/>
              </a:rPr>
              <a:t>2. Novel Phases of Compressed Diamond (Justin Wark, Oxford; Amy Lazicki, Jon Eggert, LLNL)</a:t>
            </a:r>
          </a:p>
          <a:p>
            <a:pPr eaLnBrk="1" hangingPunct="1">
              <a:spcBef>
                <a:spcPct val="0"/>
              </a:spcBef>
            </a:pPr>
            <a:r>
              <a:rPr lang="en-US">
                <a:latin typeface="Arial" charset="0"/>
              </a:rPr>
              <a:t>3. Hydrogen at Ultra High Pressures (Raymond Jeanloz, UC Berkeley, Russ Hemley, Carnegie Institution of Washington; Marius Millot, Peter Celliers, LLNL)</a:t>
            </a:r>
          </a:p>
          <a:p>
            <a:pPr eaLnBrk="1" hangingPunct="1">
              <a:spcBef>
                <a:spcPct val="0"/>
              </a:spcBef>
            </a:pPr>
            <a:r>
              <a:rPr lang="en-US">
                <a:latin typeface="Arial" charset="0"/>
              </a:rPr>
              <a:t>4. Gbar Equation of State (Roger Falcone, UC Berkeley, Paul Neumayer, GSI Darmstadt; Tilo Doeppner, Damian Swift, Andrea Kritcher, LLNL) </a:t>
            </a:r>
          </a:p>
          <a:p>
            <a:pPr eaLnBrk="1" hangingPunct="1">
              <a:spcBef>
                <a:spcPct val="0"/>
              </a:spcBef>
            </a:pPr>
            <a:r>
              <a:rPr lang="en-US">
                <a:latin typeface="Arial" charset="0"/>
              </a:rPr>
              <a:t>5. Ablative Rayleigh-Taylor Instability (Alexis Casner, CEA, France; David Martinez, LLNL ) </a:t>
            </a:r>
          </a:p>
          <a:p>
            <a:pPr eaLnBrk="1" hangingPunct="1">
              <a:spcBef>
                <a:spcPct val="0"/>
              </a:spcBef>
            </a:pPr>
            <a:r>
              <a:rPr lang="en-US">
                <a:latin typeface="Arial" charset="0"/>
              </a:rPr>
              <a:t>6. Eagle Nebula Experiment (Jave Kane, David Martinez, LLNL)</a:t>
            </a:r>
          </a:p>
          <a:p>
            <a:pPr eaLnBrk="1" hangingPunct="1">
              <a:spcBef>
                <a:spcPct val="0"/>
              </a:spcBef>
            </a:pPr>
            <a:r>
              <a:rPr lang="en-US">
                <a:latin typeface="Arial" charset="0"/>
              </a:rPr>
              <a:t>7. Supernova Hydrodynamics:  The Effects of a Radiative Shock on Hydrodynamic Instabilities (Carolyn Kuranz, Univ. of Michigan; Hye-Sook Park, LLNL)</a:t>
            </a:r>
          </a:p>
          <a:p>
            <a:pPr eaLnBrk="1" hangingPunct="1">
              <a:spcBef>
                <a:spcPct val="0"/>
              </a:spcBef>
            </a:pPr>
            <a:r>
              <a:rPr lang="en-US">
                <a:latin typeface="Arial" charset="0"/>
              </a:rPr>
              <a:t>8. Astrophysical collisionless shocks (Youichi Sakawa, Osaka; Gianluca Gregori, Oxford; Steve Ross, Hye-Sook Park, LLNL)</a:t>
            </a:r>
          </a:p>
        </p:txBody>
      </p:sp>
      <p:sp>
        <p:nvSpPr>
          <p:cNvPr id="12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51122" indent="-288893" eaLnBrk="0" hangingPunct="0">
              <a:defRPr sz="2400">
                <a:solidFill>
                  <a:schemeClr val="tx1"/>
                </a:solidFill>
                <a:latin typeface="Arial" charset="0"/>
                <a:ea typeface="ＭＳ Ｐゴシック" charset="0"/>
              </a:defRPr>
            </a:lvl2pPr>
            <a:lvl3pPr marL="1155573" indent="-231115" eaLnBrk="0" hangingPunct="0">
              <a:defRPr sz="2400">
                <a:solidFill>
                  <a:schemeClr val="tx1"/>
                </a:solidFill>
                <a:latin typeface="Arial" charset="0"/>
                <a:ea typeface="ＭＳ Ｐゴシック" charset="0"/>
              </a:defRPr>
            </a:lvl3pPr>
            <a:lvl4pPr marL="1617802" indent="-231115" eaLnBrk="0" hangingPunct="0">
              <a:defRPr sz="2400">
                <a:solidFill>
                  <a:schemeClr val="tx1"/>
                </a:solidFill>
                <a:latin typeface="Arial" charset="0"/>
                <a:ea typeface="ＭＳ Ｐゴシック" charset="0"/>
              </a:defRPr>
            </a:lvl4pPr>
            <a:lvl5pPr marL="2080031" indent="-231115" eaLnBrk="0" hangingPunct="0">
              <a:defRPr sz="2400">
                <a:solidFill>
                  <a:schemeClr val="tx1"/>
                </a:solidFill>
                <a:latin typeface="Arial" charset="0"/>
                <a:ea typeface="ＭＳ Ｐゴシック" charset="0"/>
              </a:defRPr>
            </a:lvl5pPr>
            <a:lvl6pPr marL="2542261" indent="-231115" eaLnBrk="0" fontAlgn="base" hangingPunct="0">
              <a:spcBef>
                <a:spcPct val="0"/>
              </a:spcBef>
              <a:spcAft>
                <a:spcPct val="0"/>
              </a:spcAft>
              <a:defRPr sz="2400">
                <a:solidFill>
                  <a:schemeClr val="tx1"/>
                </a:solidFill>
                <a:latin typeface="Arial" charset="0"/>
                <a:ea typeface="ＭＳ Ｐゴシック" charset="0"/>
              </a:defRPr>
            </a:lvl6pPr>
            <a:lvl7pPr marL="3004490" indent="-231115" eaLnBrk="0" fontAlgn="base" hangingPunct="0">
              <a:spcBef>
                <a:spcPct val="0"/>
              </a:spcBef>
              <a:spcAft>
                <a:spcPct val="0"/>
              </a:spcAft>
              <a:defRPr sz="2400">
                <a:solidFill>
                  <a:schemeClr val="tx1"/>
                </a:solidFill>
                <a:latin typeface="Arial" charset="0"/>
                <a:ea typeface="ＭＳ Ｐゴシック" charset="0"/>
              </a:defRPr>
            </a:lvl7pPr>
            <a:lvl8pPr marL="3466719" indent="-231115" eaLnBrk="0" fontAlgn="base" hangingPunct="0">
              <a:spcBef>
                <a:spcPct val="0"/>
              </a:spcBef>
              <a:spcAft>
                <a:spcPct val="0"/>
              </a:spcAft>
              <a:defRPr sz="2400">
                <a:solidFill>
                  <a:schemeClr val="tx1"/>
                </a:solidFill>
                <a:latin typeface="Arial" charset="0"/>
                <a:ea typeface="ＭＳ Ｐゴシック" charset="0"/>
              </a:defRPr>
            </a:lvl8pPr>
            <a:lvl9pPr marL="3928948" indent="-23111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1C260EFB-07A1-294B-A049-6695F36E66E9}" type="slidenum">
              <a:rPr lang="en-US" sz="1100">
                <a:solidFill>
                  <a:prstClr val="black"/>
                </a:solidFill>
              </a:rPr>
              <a:pPr eaLnBrk="1" fontAlgn="base" hangingPunct="1">
                <a:spcBef>
                  <a:spcPct val="0"/>
                </a:spcBef>
                <a:spcAft>
                  <a:spcPct val="0"/>
                </a:spcAft>
              </a:pPr>
              <a:t>18</a:t>
            </a:fld>
            <a:endParaRPr lang="en-US" sz="110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HZDR = Helmholtz-</a:t>
            </a:r>
            <a:r>
              <a:rPr lang="en-US" dirty="0" err="1" smtClean="0"/>
              <a:t>Zentrum</a:t>
            </a:r>
            <a:r>
              <a:rPr lang="en-US" baseline="0" dirty="0" smtClean="0"/>
              <a:t> Dresden-</a:t>
            </a:r>
            <a:r>
              <a:rPr lang="en-US" baseline="0" dirty="0" err="1" smtClean="0"/>
              <a:t>Rossendorf</a:t>
            </a:r>
            <a:r>
              <a:rPr lang="en-US" baseline="0" dirty="0" smtClean="0"/>
              <a:t>, Germany</a:t>
            </a:r>
            <a:endParaRPr lang="en-US"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19</a:t>
            </a:fld>
            <a:endParaRPr lang="en-US" dirty="0"/>
          </a:p>
        </p:txBody>
      </p:sp>
    </p:spTree>
    <p:extLst>
      <p:ext uri="{BB962C8B-B14F-4D97-AF65-F5344CB8AC3E}">
        <p14:creationId xmlns:p14="http://schemas.microsoft.com/office/powerpoint/2010/main" val="3504184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7" y="3674288"/>
            <a:ext cx="9143245" cy="2742973"/>
          </a:xfrm>
          <a:prstGeom prst="rect">
            <a:avLst/>
          </a:prstGeom>
        </p:spPr>
      </p:pic>
      <p:sp>
        <p:nvSpPr>
          <p:cNvPr id="19" name="Rectangle 18"/>
          <p:cNvSpPr/>
          <p:nvPr userDrawn="1"/>
        </p:nvSpPr>
        <p:spPr>
          <a:xfrm>
            <a:off x="-378" y="6396700"/>
            <a:ext cx="9144000" cy="465136"/>
          </a:xfrm>
          <a:prstGeom prst="rect">
            <a:avLst/>
          </a:prstGeom>
          <a:gradFill flip="none" rotWithShape="1">
            <a:gsLst>
              <a:gs pos="0">
                <a:srgbClr val="294861"/>
              </a:gs>
              <a:gs pos="46000">
                <a:schemeClr val="accent1">
                  <a:lumMod val="50000"/>
                </a:schemeClr>
              </a:gs>
              <a:gs pos="100000">
                <a:srgbClr val="4388B8"/>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latin typeface="Arial"/>
            </a:endParaRPr>
          </a:p>
        </p:txBody>
      </p:sp>
      <p:sp>
        <p:nvSpPr>
          <p:cNvPr id="10" name="Title 9"/>
          <p:cNvSpPr>
            <a:spLocks noGrp="1"/>
          </p:cNvSpPr>
          <p:nvPr>
            <p:ph type="title" hasCustomPrompt="1"/>
          </p:nvPr>
        </p:nvSpPr>
        <p:spPr>
          <a:xfrm>
            <a:off x="457200" y="684808"/>
            <a:ext cx="8229600" cy="954107"/>
          </a:xfrm>
        </p:spPr>
        <p:txBody>
          <a:bodyPr anchor="t" anchorCtr="0">
            <a:spAutoFit/>
          </a:bodyPr>
          <a:lstStyle>
            <a:lvl1pPr algn="l">
              <a:lnSpc>
                <a:spcPts val="3360"/>
              </a:lnSpc>
              <a:defRPr sz="2800" b="1" i="0" baseline="0">
                <a:solidFill>
                  <a:schemeClr val="accent1">
                    <a:lumMod val="75000"/>
                  </a:schemeClr>
                </a:solidFill>
                <a:effectLst/>
                <a:latin typeface="Calibri"/>
                <a:cs typeface="Arial"/>
              </a:defRPr>
            </a:lvl1pPr>
          </a:lstStyle>
          <a:p>
            <a:r>
              <a:rPr lang="en-US" dirty="0" smtClean="0"/>
              <a:t>Click to edit </a:t>
            </a:r>
            <a:br>
              <a:rPr lang="en-US" dirty="0" smtClean="0"/>
            </a:br>
            <a:r>
              <a:rPr lang="en-US" dirty="0" smtClean="0"/>
              <a:t>Master title style</a:t>
            </a:r>
            <a:endParaRPr lang="en-US" dirty="0"/>
          </a:p>
        </p:txBody>
      </p:sp>
      <p:sp>
        <p:nvSpPr>
          <p:cNvPr id="12" name="Text Placeholder 11"/>
          <p:cNvSpPr>
            <a:spLocks noGrp="1"/>
          </p:cNvSpPr>
          <p:nvPr>
            <p:ph type="body" sz="quarter" idx="13"/>
          </p:nvPr>
        </p:nvSpPr>
        <p:spPr>
          <a:xfrm>
            <a:off x="457201" y="2144545"/>
            <a:ext cx="5629274" cy="369888"/>
          </a:xfrm>
        </p:spPr>
        <p:txBody>
          <a:bodyPr>
            <a:noAutofit/>
          </a:bodyPr>
          <a:lstStyle>
            <a:lvl1pPr>
              <a:lnSpc>
                <a:spcPts val="2200"/>
              </a:lnSpc>
              <a:buNone/>
              <a:defRPr sz="2000" b="0">
                <a:latin typeface="Calibri"/>
                <a:cs typeface="Calibri"/>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3" name="Text Placeholder 2"/>
          <p:cNvSpPr>
            <a:spLocks noGrp="1"/>
          </p:cNvSpPr>
          <p:nvPr>
            <p:ph type="body" sz="quarter" idx="14" hasCustomPrompt="1"/>
          </p:nvPr>
        </p:nvSpPr>
        <p:spPr>
          <a:xfrm>
            <a:off x="4572001" y="3216397"/>
            <a:ext cx="4572000" cy="477838"/>
          </a:xfrm>
        </p:spPr>
        <p:txBody>
          <a:bodyPr rIns="182880" anchor="b" anchorCtr="0">
            <a:noAutofit/>
          </a:bodyPr>
          <a:lstStyle>
            <a:lvl1pPr marL="57150" indent="0" algn="r">
              <a:spcBef>
                <a:spcPts val="0"/>
              </a:spcBef>
              <a:buNone/>
              <a:defRPr sz="1600" b="0">
                <a:latin typeface="Calibri"/>
                <a:cs typeface="Calibri"/>
              </a:defRPr>
            </a:lvl1pPr>
            <a:lvl2pPr marL="342900" indent="0" algn="r">
              <a:buNone/>
              <a:defRPr sz="1600" b="0"/>
            </a:lvl2pPr>
            <a:lvl3pPr marL="628650" indent="0" algn="r">
              <a:buNone/>
              <a:defRPr sz="1600" b="0"/>
            </a:lvl3pPr>
            <a:lvl4pPr marL="857250" indent="0" algn="r">
              <a:buNone/>
              <a:defRPr sz="1600" b="0"/>
            </a:lvl4pPr>
            <a:lvl5pPr marL="1085850" indent="0" algn="r">
              <a:buNone/>
              <a:defRPr sz="1600" b="0"/>
            </a:lvl5pPr>
          </a:lstStyle>
          <a:p>
            <a:pPr lvl="0"/>
            <a:r>
              <a:rPr lang="en-US" dirty="0" smtClean="0"/>
              <a:t>Authors Name</a:t>
            </a:r>
          </a:p>
          <a:p>
            <a:pPr lvl="0"/>
            <a:r>
              <a:rPr lang="en-US" dirty="0" smtClean="0"/>
              <a:t>Title</a:t>
            </a:r>
            <a:endParaRPr lang="en-US" dirty="0"/>
          </a:p>
        </p:txBody>
      </p:sp>
      <p:sp>
        <p:nvSpPr>
          <p:cNvPr id="14" name="TextBox 13"/>
          <p:cNvSpPr txBox="1"/>
          <p:nvPr userDrawn="1"/>
        </p:nvSpPr>
        <p:spPr>
          <a:xfrm>
            <a:off x="68385" y="6416000"/>
            <a:ext cx="4503614" cy="435504"/>
          </a:xfrm>
          <a:prstGeom prst="rect">
            <a:avLst/>
          </a:prstGeom>
          <a:noFill/>
          <a:effectLst/>
        </p:spPr>
        <p:txBody>
          <a:bodyPr wrap="square" rtlCol="0">
            <a:spAutoFit/>
          </a:bodyPr>
          <a:lstStyle/>
          <a:p>
            <a:pPr marL="0" algn="l" defTabSz="457200" rtl="0" eaLnBrk="1" latinLnBrk="0" hangingPunct="1">
              <a:lnSpc>
                <a:spcPct val="90000"/>
              </a:lnSpc>
              <a:spcAft>
                <a:spcPts val="300"/>
              </a:spcAft>
            </a:pPr>
            <a:r>
              <a:rPr lang="en-US" sz="800" kern="1200" dirty="0" smtClean="0">
                <a:solidFill>
                  <a:schemeClr val="bg1"/>
                </a:solidFill>
                <a:effectLst/>
                <a:latin typeface="Arial"/>
                <a:ea typeface="+mn-ea"/>
                <a:cs typeface="Arial"/>
              </a:rPr>
              <a:t>LLNL-PRES-XXXXXX</a:t>
            </a:r>
          </a:p>
          <a:p>
            <a:pPr marL="0" algn="l" defTabSz="457200" rtl="0" eaLnBrk="1" latinLnBrk="0" hangingPunct="1">
              <a:lnSpc>
                <a:spcPct val="90000"/>
              </a:lnSpc>
              <a:spcAft>
                <a:spcPts val="600"/>
              </a:spcAft>
            </a:pPr>
            <a:r>
              <a:rPr lang="en-US" sz="700" kern="1200" dirty="0" smtClean="0">
                <a:solidFill>
                  <a:schemeClr val="bg1"/>
                </a:solidFill>
                <a:effectLst/>
                <a:latin typeface="Arial"/>
                <a:ea typeface="+mn-ea"/>
                <a:cs typeface="Arial"/>
              </a:rPr>
              <a:t>This work was performed under the auspices of the</a:t>
            </a:r>
            <a:r>
              <a:rPr lang="en-US" sz="700" kern="1200" baseline="0" dirty="0" smtClean="0">
                <a:solidFill>
                  <a:schemeClr val="bg1"/>
                </a:solidFill>
                <a:effectLst/>
                <a:latin typeface="Arial"/>
                <a:ea typeface="+mn-ea"/>
                <a:cs typeface="Arial"/>
              </a:rPr>
              <a:t> </a:t>
            </a:r>
            <a:r>
              <a:rPr lang="en-US" sz="700" kern="1200" dirty="0" smtClean="0">
                <a:solidFill>
                  <a:schemeClr val="bg1"/>
                </a:solidFill>
                <a:effectLst/>
                <a:latin typeface="Arial"/>
                <a:ea typeface="+mn-ea"/>
                <a:cs typeface="Arial"/>
              </a:rPr>
              <a:t>U.S. Department of Energy by Lawrence Livermore National Laboratory under contract DE-AC52-07NA27344.</a:t>
            </a:r>
            <a:r>
              <a:rPr lang="en-US" sz="700" kern="1200" baseline="0" dirty="0" smtClean="0">
                <a:solidFill>
                  <a:schemeClr val="bg1"/>
                </a:solidFill>
                <a:effectLst/>
                <a:latin typeface="Arial"/>
                <a:ea typeface="+mn-ea"/>
                <a:cs typeface="Arial"/>
              </a:rPr>
              <a:t> </a:t>
            </a:r>
            <a:r>
              <a:rPr lang="en-US" sz="700" kern="1200" dirty="0" smtClean="0">
                <a:solidFill>
                  <a:schemeClr val="bg1"/>
                </a:solidFill>
                <a:effectLst/>
                <a:latin typeface="Arial"/>
                <a:ea typeface="+mn-ea"/>
                <a:cs typeface="Arial"/>
              </a:rPr>
              <a:t>Lawrence Livermore National Security, LLC</a:t>
            </a:r>
            <a:endParaRPr lang="en-US" sz="700" kern="1200" dirty="0">
              <a:solidFill>
                <a:schemeClr val="bg1"/>
              </a:solidFill>
              <a:effectLst/>
              <a:latin typeface="Arial"/>
              <a:ea typeface="+mn-ea"/>
              <a:cs typeface="Arial"/>
            </a:endParaRPr>
          </a:p>
        </p:txBody>
      </p:sp>
      <p:pic>
        <p:nvPicPr>
          <p:cNvPr id="18" name="Picture 17" descr="LLNL_Logo_WHT-LRG.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253" y="6473428"/>
            <a:ext cx="1865206" cy="314676"/>
          </a:xfrm>
          <a:prstGeom prst="rect">
            <a:avLst/>
          </a:prstGeom>
        </p:spPr>
      </p:pic>
      <p:sp>
        <p:nvSpPr>
          <p:cNvPr id="20" name="Rectangle 19"/>
          <p:cNvSpPr/>
          <p:nvPr userDrawn="1"/>
        </p:nvSpPr>
        <p:spPr>
          <a:xfrm>
            <a:off x="0" y="0"/>
            <a:ext cx="9144000" cy="112889"/>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latin typeface="Aria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_end page">
    <p:bg>
      <p:bgPr>
        <a:solidFill>
          <a:srgbClr val="0F4F97"/>
        </a:solidFill>
        <a:effectLst/>
      </p:bgPr>
    </p:bg>
    <p:spTree>
      <p:nvGrpSpPr>
        <p:cNvPr id="1" name=""/>
        <p:cNvGrpSpPr/>
        <p:nvPr/>
      </p:nvGrpSpPr>
      <p:grpSpPr>
        <a:xfrm>
          <a:off x="0" y="0"/>
          <a:ext cx="0" cy="0"/>
          <a:chOff x="0" y="0"/>
          <a:chExt cx="0" cy="0"/>
        </a:xfrm>
      </p:grpSpPr>
      <p:pic>
        <p:nvPicPr>
          <p:cNvPr id="3" name="Picture 2" descr="LLNL_Logo_WHT-LRG.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1852" y="5437487"/>
            <a:ext cx="3602498" cy="607768"/>
          </a:xfrm>
          <a:prstGeom prst="rect">
            <a:avLst/>
          </a:prstGeom>
        </p:spPr>
      </p:pic>
    </p:spTree>
    <p:extLst>
      <p:ext uri="{BB962C8B-B14F-4D97-AF65-F5344CB8AC3E}">
        <p14:creationId xmlns:p14="http://schemas.microsoft.com/office/powerpoint/2010/main" val="3127189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Title with right-sid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ts val="3800"/>
              </a:lnSpc>
              <a:defRPr>
                <a:effectLst/>
              </a:defRPr>
            </a:lvl1pPr>
          </a:lstStyle>
          <a:p>
            <a:r>
              <a:rPr lang="en-US" dirty="0" smtClean="0"/>
              <a:t>Click to edit Master title style</a:t>
            </a:r>
            <a:br>
              <a:rPr lang="en-US" dirty="0" smtClean="0"/>
            </a:br>
            <a:r>
              <a:rPr lang="en-US" dirty="0" smtClean="0"/>
              <a:t/>
            </a:r>
            <a:br>
              <a:rPr lang="en-US" dirty="0" smtClean="0"/>
            </a:br>
            <a:endParaRPr lang="en-US" dirty="0"/>
          </a:p>
        </p:txBody>
      </p:sp>
      <p:sp>
        <p:nvSpPr>
          <p:cNvPr id="4" name="Content Placeholder 2"/>
          <p:cNvSpPr>
            <a:spLocks noGrp="1"/>
          </p:cNvSpPr>
          <p:nvPr>
            <p:ph idx="1"/>
          </p:nvPr>
        </p:nvSpPr>
        <p:spPr>
          <a:xfrm>
            <a:off x="4727275" y="1566863"/>
            <a:ext cx="3968496" cy="4751357"/>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Tree>
    <p:extLst>
      <p:ext uri="{BB962C8B-B14F-4D97-AF65-F5344CB8AC3E}">
        <p14:creationId xmlns:p14="http://schemas.microsoft.com/office/powerpoint/2010/main" val="3847166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7C1C831-32C4-484B-AFB3-BA7A25C05BAE}" type="datetimeFigureOut">
              <a:rPr lang="en-US" smtClean="0"/>
              <a:t>3/27/16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A47CBD1-D15E-1E44-878A-E121DF50484A}" type="slidenum">
              <a:rPr lang="en-US" smtClean="0"/>
              <a:t>‹#›</a:t>
            </a:fld>
            <a:endParaRPr lang="en-US"/>
          </a:p>
        </p:txBody>
      </p:sp>
    </p:spTree>
    <p:extLst>
      <p:ext uri="{BB962C8B-B14F-4D97-AF65-F5344CB8AC3E}">
        <p14:creationId xmlns:p14="http://schemas.microsoft.com/office/powerpoint/2010/main" val="1015801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3"/>
          <p:cNvSpPr/>
          <p:nvPr userDrawn="1"/>
        </p:nvSpPr>
        <p:spPr bwMode="auto">
          <a:xfrm>
            <a:off x="0" y="1181100"/>
            <a:ext cx="9144000" cy="177800"/>
          </a:xfrm>
          <a:prstGeom prst="rect">
            <a:avLst/>
          </a:prstGeom>
          <a:solidFill>
            <a:schemeClr val="bg1"/>
          </a:solidFill>
          <a:ln>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lIns="91413" tIns="45706" rIns="91413" bIns="45706" rtlCol="0" anchor="b">
            <a:prstTxWarp prst="textNoShape">
              <a:avLst/>
            </a:prstTxWarp>
          </a:bodyPr>
          <a:lstStyle/>
          <a:p>
            <a:pPr algn="ctr">
              <a:spcBef>
                <a:spcPct val="0"/>
              </a:spcBef>
            </a:pPr>
            <a:endParaRPr lang="en-US" sz="1600" dirty="0">
              <a:solidFill>
                <a:srgbClr val="000000"/>
              </a:solidFill>
            </a:endParaRPr>
          </a:p>
        </p:txBody>
      </p:sp>
      <p:sp>
        <p:nvSpPr>
          <p:cNvPr id="6" name="Title Placeholder 1"/>
          <p:cNvSpPr>
            <a:spLocks noGrp="1"/>
          </p:cNvSpPr>
          <p:nvPr>
            <p:ph type="title"/>
          </p:nvPr>
        </p:nvSpPr>
        <p:spPr>
          <a:xfrm>
            <a:off x="457200" y="219508"/>
            <a:ext cx="8229600" cy="1008771"/>
          </a:xfrm>
          <a:prstGeom prst="rect">
            <a:avLst/>
          </a:prstGeom>
          <a:effectLst/>
        </p:spPr>
        <p:txBody>
          <a:bodyPr vert="horz" lIns="0" rIns="45693" rtlCol="0" anchor="ctr" anchorCtr="0">
            <a:noAutofit/>
            <a:scene3d>
              <a:camera prst="orthographicFront"/>
              <a:lightRig rig="threePt" dir="t">
                <a:rot lat="0" lon="0" rev="4800000"/>
              </a:lightRig>
            </a:scene3d>
            <a:sp3d prstMaterial="matte"/>
          </a:bodyPr>
          <a:lstStyle/>
          <a:p>
            <a:r>
              <a:rPr kumimoji="0" lang="en-US" smtClean="0"/>
              <a:t>Click to edit Master title style</a:t>
            </a:r>
            <a:endParaRPr kumimoji="0" lang="en-US" dirty="0"/>
          </a:p>
        </p:txBody>
      </p:sp>
    </p:spTree>
    <p:extLst>
      <p:ext uri="{BB962C8B-B14F-4D97-AF65-F5344CB8AC3E}">
        <p14:creationId xmlns:p14="http://schemas.microsoft.com/office/powerpoint/2010/main" val="2431372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Rectangle 3"/>
          <p:cNvSpPr/>
          <p:nvPr userDrawn="1"/>
        </p:nvSpPr>
        <p:spPr bwMode="auto">
          <a:xfrm>
            <a:off x="0" y="1181100"/>
            <a:ext cx="9144000" cy="177800"/>
          </a:xfrm>
          <a:prstGeom prst="rect">
            <a:avLst/>
          </a:prstGeom>
          <a:solidFill>
            <a:schemeClr val="bg1"/>
          </a:solidFill>
          <a:ln>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lIns="91413" tIns="45706" rIns="91413" bIns="45706" rtlCol="0" anchor="b">
            <a:prstTxWarp prst="textNoShape">
              <a:avLst/>
            </a:prstTxWarp>
          </a:bodyPr>
          <a:lstStyle/>
          <a:p>
            <a:pPr algn="ctr">
              <a:spcBef>
                <a:spcPct val="0"/>
              </a:spcBef>
            </a:pPr>
            <a:endParaRPr lang="en-US" sz="1600" dirty="0">
              <a:solidFill>
                <a:srgbClr val="000000"/>
              </a:solidFill>
            </a:endParaRPr>
          </a:p>
        </p:txBody>
      </p:sp>
      <p:sp>
        <p:nvSpPr>
          <p:cNvPr id="6" name="Title Placeholder 1"/>
          <p:cNvSpPr>
            <a:spLocks noGrp="1"/>
          </p:cNvSpPr>
          <p:nvPr>
            <p:ph type="title"/>
          </p:nvPr>
        </p:nvSpPr>
        <p:spPr>
          <a:xfrm>
            <a:off x="457200" y="219508"/>
            <a:ext cx="8229600" cy="1008771"/>
          </a:xfrm>
          <a:prstGeom prst="rect">
            <a:avLst/>
          </a:prstGeom>
          <a:effectLst/>
        </p:spPr>
        <p:txBody>
          <a:bodyPr vert="horz" lIns="0" rIns="45693" rtlCol="0" anchor="ctr" anchorCtr="0">
            <a:noAutofit/>
            <a:scene3d>
              <a:camera prst="orthographicFront"/>
              <a:lightRig rig="threePt" dir="t">
                <a:rot lat="0" lon="0" rev="4800000"/>
              </a:lightRig>
            </a:scene3d>
            <a:sp3d prstMaterial="matte"/>
          </a:bodyPr>
          <a:lstStyle/>
          <a:p>
            <a:r>
              <a:rPr kumimoji="0" lang="en-US" smtClean="0"/>
              <a:t>Click to edit Master title style</a:t>
            </a:r>
            <a:endParaRPr kumimoji="0" lang="en-US" dirty="0"/>
          </a:p>
        </p:txBody>
      </p:sp>
    </p:spTree>
    <p:extLst>
      <p:ext uri="{BB962C8B-B14F-4D97-AF65-F5344CB8AC3E}">
        <p14:creationId xmlns:p14="http://schemas.microsoft.com/office/powerpoint/2010/main" val="28446980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Bef>
                <a:spcPts val="6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Slide Number Placeholder 5"/>
          <p:cNvSpPr>
            <a:spLocks noGrp="1"/>
          </p:cNvSpPr>
          <p:nvPr>
            <p:ph type="sldNum" sz="quarter" idx="12"/>
          </p:nvPr>
        </p:nvSpPr>
        <p:spPr>
          <a:xfrm>
            <a:off x="8680087" y="6544864"/>
            <a:ext cx="384195" cy="274320"/>
          </a:xfrm>
          <a:prstGeom prst="rect">
            <a:avLst/>
          </a:prstGeom>
        </p:spPr>
        <p:txBody>
          <a:bodyPr/>
          <a:lstStyle>
            <a:lvl1pPr>
              <a:defRPr sz="1100" b="1">
                <a:solidFill>
                  <a:schemeClr val="tx1">
                    <a:lumMod val="50000"/>
                    <a:lumOff val="50000"/>
                  </a:schemeClr>
                </a:solidFill>
              </a:defRPr>
            </a:lvl1pPr>
          </a:lstStyle>
          <a:p>
            <a:fld id="{6D0A828F-1E28-7C4C-8FCF-710751797612}"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5" name="Title Placeholder 1"/>
          <p:cNvSpPr>
            <a:spLocks noGrp="1"/>
          </p:cNvSpPr>
          <p:nvPr>
            <p:ph type="title"/>
          </p:nvPr>
        </p:nvSpPr>
        <p:spPr>
          <a:xfrm>
            <a:off x="457200" y="220136"/>
            <a:ext cx="8229600" cy="1251062"/>
          </a:xfrm>
          <a:prstGeom prst="rect">
            <a:avLst/>
          </a:prstGeom>
          <a:effectLst/>
        </p:spPr>
        <p:txBody>
          <a:bodyPr vert="horz" lIns="91431" rIns="45715" rtlCol="0" anchor="ctr">
            <a:noAutofit/>
            <a:scene3d>
              <a:camera prst="orthographicFront"/>
              <a:lightRig rig="threePt" dir="t">
                <a:rot lat="0" lon="0" rev="4800000"/>
              </a:lightRig>
            </a:scene3d>
            <a:sp3d prstMaterial="matte">
              <a:bevelT w="50800" h="10160"/>
            </a:sp3d>
          </a:bodyPr>
          <a:lstStyle/>
          <a:p>
            <a:r>
              <a:rPr kumimoji="0" lang="en-US" smtClean="0"/>
              <a:t>Click to edit Master title style</a:t>
            </a:r>
            <a:endParaRPr kumimoji="0" lang="en-US" dirty="0"/>
          </a:p>
        </p:txBody>
      </p:sp>
    </p:spTree>
    <p:extLst>
      <p:ext uri="{BB962C8B-B14F-4D97-AF65-F5344CB8AC3E}">
        <p14:creationId xmlns:p14="http://schemas.microsoft.com/office/powerpoint/2010/main" val="184555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Rectangle 6"/>
          <p:cNvSpPr>
            <a:spLocks noGrp="1" noChangeArrowheads="1"/>
          </p:cNvSpPr>
          <p:nvPr>
            <p:ph type="sldNum" sz="quarter" idx="12"/>
          </p:nvPr>
        </p:nvSpPr>
        <p:spPr>
          <a:xfrm>
            <a:off x="8488680" y="6528435"/>
            <a:ext cx="609600" cy="284480"/>
          </a:xfrm>
          <a:prstGeom prst="rect">
            <a:avLst/>
          </a:prstGeom>
          <a:ln/>
        </p:spPr>
        <p:txBody>
          <a:bodyPr/>
          <a:lstStyle>
            <a:lvl1pPr>
              <a:defRPr/>
            </a:lvl1pPr>
          </a:lstStyle>
          <a:p>
            <a:fld id="{A5E55A7B-7854-E145-92D9-B491DF4BAE2D}" type="slidenum">
              <a:rPr lang="en-US" smtClean="0"/>
              <a:pPr/>
              <a:t>‹#›</a:t>
            </a:fld>
            <a:endParaRPr lang="en-US"/>
          </a:p>
        </p:txBody>
      </p:sp>
      <p:sp>
        <p:nvSpPr>
          <p:cNvPr id="4" name="Rectangle 5"/>
          <p:cNvSpPr>
            <a:spLocks noGrp="1" noChangeArrowheads="1"/>
          </p:cNvSpPr>
          <p:nvPr>
            <p:ph type="ftr" sz="quarter" idx="3"/>
          </p:nvPr>
        </p:nvSpPr>
        <p:spPr bwMode="auto">
          <a:xfrm>
            <a:off x="71366" y="6528249"/>
            <a:ext cx="3056095" cy="276999"/>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lvl1pPr algn="ctr">
              <a:defRPr sz="1200">
                <a:solidFill>
                  <a:schemeClr val="tx1"/>
                </a:solidFill>
                <a:latin typeface="Arial" pitchFamily="34" charset="0"/>
                <a:cs typeface="Arial" pitchFamily="34" charset="0"/>
              </a:defRPr>
            </a:lvl1pPr>
          </a:lstStyle>
          <a:p>
            <a:r>
              <a:rPr lang="en-US" dirty="0" smtClean="0"/>
              <a:t>ZFSP, Albuquerque, NM, July 20-23, 2014</a:t>
            </a:r>
            <a:endParaRPr lang="en-US" dirty="0"/>
          </a:p>
        </p:txBody>
      </p:sp>
    </p:spTree>
    <p:extLst>
      <p:ext uri="{BB962C8B-B14F-4D97-AF65-F5344CB8AC3E}">
        <p14:creationId xmlns:p14="http://schemas.microsoft.com/office/powerpoint/2010/main" val="2588231219"/>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smtClean="0"/>
              <a:t>Click to edit Master title style</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4" name="Title Placeholder 1"/>
          <p:cNvSpPr>
            <a:spLocks noGrp="1"/>
          </p:cNvSpPr>
          <p:nvPr>
            <p:ph type="title"/>
          </p:nvPr>
        </p:nvSpPr>
        <p:spPr>
          <a:xfrm>
            <a:off x="457200" y="179533"/>
            <a:ext cx="8229600" cy="1010705"/>
          </a:xfrm>
          <a:prstGeom prst="rect">
            <a:avLst/>
          </a:prstGeom>
          <a:effectLst/>
        </p:spPr>
        <p:txBody>
          <a:bodyPr vert="horz" lIns="0" rIns="45720" rtlCol="0" anchor="t" anchorCtr="0">
            <a:noAutofit/>
            <a:scene3d>
              <a:camera prst="orthographicFront"/>
              <a:lightRig rig="threePt" dir="t">
                <a:rot lat="0" lon="0" rev="4800000"/>
              </a:lightRig>
            </a:scene3d>
            <a:sp3d prstMaterial="matte"/>
          </a:bodyPr>
          <a:lstStyle/>
          <a:p>
            <a:r>
              <a:rPr kumimoji="0" lang="en-US" smtClean="0"/>
              <a:t>Click to edit Master title style</a:t>
            </a:r>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smtClean="0"/>
              <a:t>Click to edit Master title style</a:t>
            </a:r>
            <a:endParaRPr lang="en-US" dirty="0"/>
          </a:p>
        </p:txBody>
      </p:sp>
      <p:sp>
        <p:nvSpPr>
          <p:cNvPr id="4" name="Content Placeholder 2"/>
          <p:cNvSpPr>
            <a:spLocks noGrp="1"/>
          </p:cNvSpPr>
          <p:nvPr>
            <p:ph idx="1"/>
          </p:nvPr>
        </p:nvSpPr>
        <p:spPr>
          <a:xfrm>
            <a:off x="465826"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with side-text-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smtClean="0"/>
              <a:t>Click to edit Master title style</a:t>
            </a:r>
            <a:endParaRPr lang="en-US" dirty="0"/>
          </a:p>
        </p:txBody>
      </p:sp>
      <p:sp>
        <p:nvSpPr>
          <p:cNvPr id="4" name="Content Placeholder 2"/>
          <p:cNvSpPr>
            <a:spLocks noGrp="1"/>
          </p:cNvSpPr>
          <p:nvPr>
            <p:ph idx="1"/>
          </p:nvPr>
        </p:nvSpPr>
        <p:spPr>
          <a:xfrm>
            <a:off x="4726214"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Tree>
    <p:extLst>
      <p:ext uri="{BB962C8B-B14F-4D97-AF65-F5344CB8AC3E}">
        <p14:creationId xmlns:p14="http://schemas.microsoft.com/office/powerpoint/2010/main" val="2083121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smtClean="0"/>
              <a:t>Click to edit Master title style</a:t>
            </a:r>
            <a:endParaRPr lang="en-US" dirty="0"/>
          </a:p>
        </p:txBody>
      </p:sp>
      <p:sp>
        <p:nvSpPr>
          <p:cNvPr id="4" name="Content Placeholder 2"/>
          <p:cNvSpPr>
            <a:spLocks noGrp="1"/>
          </p:cNvSpPr>
          <p:nvPr>
            <p:ph idx="1"/>
          </p:nvPr>
        </p:nvSpPr>
        <p:spPr>
          <a:xfrm>
            <a:off x="465826"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5" name="Content Placeholder 2"/>
          <p:cNvSpPr>
            <a:spLocks noGrp="1"/>
          </p:cNvSpPr>
          <p:nvPr>
            <p:ph idx="10"/>
          </p:nvPr>
        </p:nvSpPr>
        <p:spPr>
          <a:xfrm>
            <a:off x="4718649"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Tree>
    <p:extLst>
      <p:ext uri="{BB962C8B-B14F-4D97-AF65-F5344CB8AC3E}">
        <p14:creationId xmlns:p14="http://schemas.microsoft.com/office/powerpoint/2010/main" val="2294128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349042"/>
          </a:xfrm>
        </p:spPr>
        <p:txBody>
          <a:bodyPr/>
          <a:lstStyle/>
          <a:p>
            <a:r>
              <a:rPr lang="en-US" smtClean="0"/>
              <a:t>Drag picture to placeholder or click icon to add</a:t>
            </a:r>
            <a:endParaRPr lang="en-US" dirty="0"/>
          </a:p>
        </p:txBody>
      </p:sp>
      <p:sp>
        <p:nvSpPr>
          <p:cNvPr id="6" name="Title 5"/>
          <p:cNvSpPr>
            <a:spLocks noGrp="1"/>
          </p:cNvSpPr>
          <p:nvPr>
            <p:ph type="title"/>
          </p:nvPr>
        </p:nvSpPr>
        <p:spPr>
          <a:xfrm>
            <a:off x="0" y="0"/>
            <a:ext cx="9143999" cy="1228907"/>
          </a:xfrm>
          <a:solidFill>
            <a:schemeClr val="bg1"/>
          </a:solidFill>
          <a:effectLst/>
        </p:spPr>
        <p:txBody>
          <a:bodyPr vert="horz" lIns="457200" rIns="45720" rtlCol="0" anchor="ctr" anchorCtr="0">
            <a:normAutofit/>
            <a:scene3d>
              <a:camera prst="orthographicFront"/>
              <a:lightRig rig="threePt" dir="t">
                <a:rot lat="0" lon="0" rev="4800000"/>
              </a:lightRig>
            </a:scene3d>
            <a:sp3d prstMaterial="matte"/>
          </a:bodyPr>
          <a:lstStyle>
            <a:lvl1pPr marL="233363" indent="0" algn="l" rtl="0" eaLnBrk="1" latinLnBrk="0" hangingPunct="1">
              <a:lnSpc>
                <a:spcPct val="90000"/>
              </a:lnSpc>
              <a:spcBef>
                <a:spcPct val="0"/>
              </a:spcBef>
              <a:buNone/>
              <a:defRPr kumimoji="0" lang="en-US" sz="3200" b="1" kern="1200" dirty="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349042"/>
          </a:xfrm>
        </p:spPr>
        <p:txBody>
          <a:bodyPr/>
          <a:lstStyle/>
          <a:p>
            <a:r>
              <a:rPr lang="en-US" smtClean="0"/>
              <a:t>Drag picture to placeholder or click icon to add</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microsoft.com/office/2007/relationships/hdphoto" Target="../media/hdphoto1.wdp"/><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2.png"/><Relationship Id="rId1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6449894"/>
            <a:ext cx="9144000" cy="40810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Ins="0" rtlCol="0" anchor="ctr"/>
          <a:lstStyle/>
          <a:p>
            <a:pPr algn="ctr"/>
            <a:endParaRPr lang="en-US" dirty="0">
              <a:latin typeface="Arial"/>
            </a:endParaRPr>
          </a:p>
        </p:txBody>
      </p:sp>
      <p:pic>
        <p:nvPicPr>
          <p:cNvPr id="17" name="Picture 16" descr="lab_icon_text_no_background_rgb.png"/>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26428" y="6529572"/>
            <a:ext cx="2731791" cy="278643"/>
          </a:xfrm>
          <a:prstGeom prst="rect">
            <a:avLst/>
          </a:prstGeom>
        </p:spPr>
      </p:pic>
      <p:sp>
        <p:nvSpPr>
          <p:cNvPr id="2" name="Title Placeholder 1"/>
          <p:cNvSpPr>
            <a:spLocks noGrp="1"/>
          </p:cNvSpPr>
          <p:nvPr>
            <p:ph type="title"/>
          </p:nvPr>
        </p:nvSpPr>
        <p:spPr>
          <a:xfrm>
            <a:off x="457200" y="179533"/>
            <a:ext cx="8229600" cy="1010705"/>
          </a:xfrm>
          <a:prstGeom prst="rect">
            <a:avLst/>
          </a:prstGeom>
          <a:effectLst/>
        </p:spPr>
        <p:txBody>
          <a:bodyPr vert="horz" lIns="0" rIns="45720" rtlCol="0" anchor="t" anchorCtr="0">
            <a:noAutofit/>
            <a:scene3d>
              <a:camera prst="orthographicFront"/>
              <a:lightRig rig="threePt" dir="t">
                <a:rot lat="0" lon="0" rev="4800000"/>
              </a:lightRig>
            </a:scene3d>
            <a:sp3d prstMaterial="matte"/>
          </a:bodyPr>
          <a:lstStyle/>
          <a:p>
            <a:r>
              <a:rPr kumimoji="0" lang="en-US" dirty="0" smtClean="0"/>
              <a:t>Click to edit Master title</a:t>
            </a:r>
            <a:endParaRPr kumimoji="0" lang="en-US" dirty="0"/>
          </a:p>
        </p:txBody>
      </p:sp>
      <p:sp>
        <p:nvSpPr>
          <p:cNvPr id="3" name="Text Placeholder 2"/>
          <p:cNvSpPr>
            <a:spLocks noGrp="1"/>
          </p:cNvSpPr>
          <p:nvPr>
            <p:ph type="body" idx="1"/>
          </p:nvPr>
        </p:nvSpPr>
        <p:spPr>
          <a:xfrm>
            <a:off x="457200" y="1276680"/>
            <a:ext cx="8229600" cy="5113370"/>
          </a:xfrm>
          <a:prstGeom prst="rect">
            <a:avLst/>
          </a:prstGeom>
        </p:spPr>
        <p:txBody>
          <a:bodyPr vert="horz" lIns="0" tIns="0" rIns="0" bIns="0" rtlCol="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Rectangle 9"/>
          <p:cNvSpPr/>
          <p:nvPr/>
        </p:nvSpPr>
        <p:spPr bwMode="invGray">
          <a:xfrm>
            <a:off x="1" y="6428219"/>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latin typeface="Arial"/>
            </a:endParaRPr>
          </a:p>
        </p:txBody>
      </p:sp>
      <p:sp>
        <p:nvSpPr>
          <p:cNvPr id="19" name="Slide Number Placeholder 7"/>
          <p:cNvSpPr txBox="1">
            <a:spLocks/>
          </p:cNvSpPr>
          <p:nvPr/>
        </p:nvSpPr>
        <p:spPr>
          <a:xfrm>
            <a:off x="8826123" y="6423199"/>
            <a:ext cx="317877" cy="454747"/>
          </a:xfrm>
          <a:prstGeom prst="rect">
            <a:avLst/>
          </a:prstGeom>
        </p:spPr>
        <p:txBody>
          <a:bodyPr rIns="45720" anchor="ctr" anchorCtr="0"/>
          <a:lstStyle/>
          <a:p>
            <a:pPr marL="0" marR="0" lvl="0" indent="0" algn="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000" b="0" i="0" u="none" strike="noStrike" kern="1200" cap="none" spc="0" normalizeH="0" baseline="0" noProof="0" smtClean="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endParaRPr>
          </a:p>
        </p:txBody>
      </p:sp>
      <p:pic>
        <p:nvPicPr>
          <p:cNvPr id="15" name="Picture 14" descr="NNSA_trans.png"/>
          <p:cNvPicPr>
            <a:picLocks noChangeAspect="1"/>
          </p:cNvPicPr>
          <p:nvPr/>
        </p:nvPicPr>
        <p:blipFill>
          <a:blip r:embed="rId19" cstate="email">
            <a:alphaModFix/>
            <a:extLst>
              <a:ext uri="{BEBA8EAE-BF5A-486C-A8C5-ECC9F3942E4B}">
                <a14:imgProps xmlns:a14="http://schemas.microsoft.com/office/drawing/2010/main">
                  <a14:imgLayer r:embed="rId20">
                    <a14:imgEffect>
                      <a14:saturation sat="87000"/>
                    </a14:imgEffect>
                  </a14:imgLayer>
                </a14:imgProps>
              </a:ext>
              <a:ext uri="{28A0092B-C50C-407E-A947-70E740481C1C}">
                <a14:useLocalDpi xmlns:a14="http://schemas.microsoft.com/office/drawing/2010/main"/>
              </a:ext>
            </a:extLst>
          </a:blip>
          <a:stretch>
            <a:fillRect/>
          </a:stretch>
        </p:blipFill>
        <p:spPr>
          <a:xfrm>
            <a:off x="7905268" y="6469345"/>
            <a:ext cx="1012806" cy="390396"/>
          </a:xfrm>
          <a:prstGeom prst="rect">
            <a:avLst/>
          </a:prstGeom>
        </p:spPr>
      </p:pic>
      <p:sp>
        <p:nvSpPr>
          <p:cNvPr id="12" name="TextBox 11"/>
          <p:cNvSpPr txBox="1"/>
          <p:nvPr/>
        </p:nvSpPr>
        <p:spPr>
          <a:xfrm>
            <a:off x="481487" y="6679616"/>
            <a:ext cx="2123896" cy="138490"/>
          </a:xfrm>
          <a:prstGeom prst="rect">
            <a:avLst/>
          </a:prstGeom>
          <a:noFill/>
        </p:spPr>
        <p:txBody>
          <a:bodyPr wrap="none" lIns="0" tIns="45711" rIns="91422" bIns="0" rtlCol="0" anchor="b" anchorCtr="0">
            <a:spAutoFit/>
          </a:bodyPr>
          <a:lstStyle/>
          <a:p>
            <a:pPr algn="l"/>
            <a:r>
              <a:rPr lang="en-US" sz="600" dirty="0" smtClean="0"/>
              <a:t>P1959268</a:t>
            </a:r>
            <a:r>
              <a:rPr lang="en-US" sz="600" dirty="0" smtClean="0">
                <a:latin typeface="Arial"/>
                <a:cs typeface="Arial"/>
              </a:rPr>
              <a:t>.ppt – M. Herrmann – MAC </a:t>
            </a:r>
            <a:r>
              <a:rPr lang="en-US" sz="600" dirty="0" smtClean="0">
                <a:latin typeface="+mn-lt"/>
                <a:cs typeface="Arial"/>
              </a:rPr>
              <a:t>– November 05, 2015</a:t>
            </a: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5" r:id="rId4"/>
    <p:sldLayoutId id="2147483722" r:id="rId5"/>
    <p:sldLayoutId id="2147483721" r:id="rId6"/>
    <p:sldLayoutId id="2147483717" r:id="rId7"/>
    <p:sldLayoutId id="2147483718" r:id="rId8"/>
    <p:sldLayoutId id="2147483719" r:id="rId9"/>
    <p:sldLayoutId id="2147483723" r:id="rId10"/>
    <p:sldLayoutId id="2147483729" r:id="rId11"/>
    <p:sldLayoutId id="2147483730" r:id="rId12"/>
    <p:sldLayoutId id="2147483759" r:id="rId13"/>
    <p:sldLayoutId id="2147483760" r:id="rId14"/>
    <p:sldLayoutId id="2147483761" r:id="rId15"/>
    <p:sldLayoutId id="2147483762" r:id="rId16"/>
  </p:sldLayoutIdLst>
  <p:hf hdr="0" ftr="0" dt="0"/>
  <p:txStyles>
    <p:titleStyle>
      <a:lvl1pPr algn="l" rtl="0" eaLnBrk="1" latinLnBrk="0" hangingPunct="1">
        <a:lnSpc>
          <a:spcPts val="2600"/>
        </a:lnSpc>
        <a:spcBef>
          <a:spcPct val="0"/>
        </a:spcBef>
        <a:buNone/>
        <a:defRPr kumimoji="0" sz="2400" b="1" kern="1200" baseline="0">
          <a:solidFill>
            <a:schemeClr val="accent1">
              <a:lumMod val="75000"/>
            </a:schemeClr>
          </a:solidFill>
          <a:effectLst/>
          <a:latin typeface="Calibri" panose="020F0502020204030204" pitchFamily="34" charset="0"/>
          <a:ea typeface="+mj-ea"/>
          <a:cs typeface="Calibri" panose="020F0502020204030204" pitchFamily="34" charset="0"/>
        </a:defRPr>
      </a:lvl1pPr>
    </p:titleStyle>
    <p:body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18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8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8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42.emf"/><Relationship Id="rId12" Type="http://schemas.openxmlformats.org/officeDocument/2006/relationships/oleObject" Target="../embeddings/oleObject8.bin"/><Relationship Id="rId13" Type="http://schemas.openxmlformats.org/officeDocument/2006/relationships/image" Target="../media/image43.emf"/><Relationship Id="rId14" Type="http://schemas.openxmlformats.org/officeDocument/2006/relationships/oleObject" Target="../embeddings/oleObject9.bin"/><Relationship Id="rId15" Type="http://schemas.openxmlformats.org/officeDocument/2006/relationships/image" Target="../media/image44.emf"/><Relationship Id="rId16" Type="http://schemas.openxmlformats.org/officeDocument/2006/relationships/oleObject" Target="../embeddings/oleObject10.bin"/><Relationship Id="rId17" Type="http://schemas.openxmlformats.org/officeDocument/2006/relationships/image" Target="../media/image45.emf"/><Relationship Id="rId1" Type="http://schemas.openxmlformats.org/officeDocument/2006/relationships/vmlDrawing" Target="../drawings/vmlDrawing2.vml"/><Relationship Id="rId2" Type="http://schemas.openxmlformats.org/officeDocument/2006/relationships/slideLayout" Target="../slideLayouts/slideLayout15.xml"/><Relationship Id="rId3" Type="http://schemas.openxmlformats.org/officeDocument/2006/relationships/notesSlide" Target="../notesSlides/notesSlide6.xml"/><Relationship Id="rId4" Type="http://schemas.openxmlformats.org/officeDocument/2006/relationships/oleObject" Target="../embeddings/oleObject4.bin"/><Relationship Id="rId5" Type="http://schemas.openxmlformats.org/officeDocument/2006/relationships/image" Target="../media/image40.emf"/><Relationship Id="rId6" Type="http://schemas.openxmlformats.org/officeDocument/2006/relationships/oleObject" Target="../embeddings/oleObject5.bin"/><Relationship Id="rId7" Type="http://schemas.openxmlformats.org/officeDocument/2006/relationships/image" Target="../media/image38.emf"/><Relationship Id="rId8" Type="http://schemas.openxmlformats.org/officeDocument/2006/relationships/oleObject" Target="../embeddings/oleObject6.bin"/><Relationship Id="rId9" Type="http://schemas.openxmlformats.org/officeDocument/2006/relationships/image" Target="../media/image41.emf"/><Relationship Id="rId10" Type="http://schemas.openxmlformats.org/officeDocument/2006/relationships/oleObject" Target="../embeddings/oleObject7.bin"/></Relationships>
</file>

<file path=ppt/slides/_rels/slide11.xml.rels><?xml version="1.0" encoding="UTF-8" standalone="yes"?>
<Relationships xmlns="http://schemas.openxmlformats.org/package/2006/relationships"><Relationship Id="rId11" Type="http://schemas.openxmlformats.org/officeDocument/2006/relationships/image" Target="../media/image52.png"/><Relationship Id="rId12" Type="http://schemas.openxmlformats.org/officeDocument/2006/relationships/oleObject" Target="../embeddings/Microsoft_Equation3.bin"/><Relationship Id="rId13" Type="http://schemas.openxmlformats.org/officeDocument/2006/relationships/image" Target="../media/image49.emf"/><Relationship Id="rId14" Type="http://schemas.openxmlformats.org/officeDocument/2006/relationships/oleObject" Target="../embeddings/oleObject13.bin"/><Relationship Id="rId15" Type="http://schemas.openxmlformats.org/officeDocument/2006/relationships/image" Target="../media/image50.emf"/><Relationship Id="rId1" Type="http://schemas.openxmlformats.org/officeDocument/2006/relationships/vmlDrawing" Target="../drawings/vmlDrawing3.vml"/><Relationship Id="rId2" Type="http://schemas.openxmlformats.org/officeDocument/2006/relationships/slideLayout" Target="../slideLayouts/slideLayout16.xml"/><Relationship Id="rId3" Type="http://schemas.openxmlformats.org/officeDocument/2006/relationships/notesSlide" Target="../notesSlides/notesSlide7.xml"/><Relationship Id="rId4" Type="http://schemas.openxmlformats.org/officeDocument/2006/relationships/image" Target="../media/image51.png"/><Relationship Id="rId5" Type="http://schemas.openxmlformats.org/officeDocument/2006/relationships/oleObject" Target="../embeddings/oleObject11.bin"/><Relationship Id="rId6" Type="http://schemas.openxmlformats.org/officeDocument/2006/relationships/image" Target="../media/image46.wmf"/><Relationship Id="rId7" Type="http://schemas.openxmlformats.org/officeDocument/2006/relationships/oleObject" Target="../embeddings/oleObject12.bin"/><Relationship Id="rId8" Type="http://schemas.openxmlformats.org/officeDocument/2006/relationships/image" Target="../media/image47.wmf"/><Relationship Id="rId9" Type="http://schemas.openxmlformats.org/officeDocument/2006/relationships/oleObject" Target="../embeddings/Microsoft_Equation2.bin"/><Relationship Id="rId10" Type="http://schemas.openxmlformats.org/officeDocument/2006/relationships/image" Target="../media/image48.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13.xml.rels><?xml version="1.0" encoding="UTF-8" standalone="yes"?>
<Relationships xmlns="http://schemas.openxmlformats.org/package/2006/relationships"><Relationship Id="rId3" Type="http://schemas.openxmlformats.org/officeDocument/2006/relationships/video" Target="../media/media1.mp4"/><Relationship Id="rId4" Type="http://schemas.openxmlformats.org/officeDocument/2006/relationships/slideLayout" Target="../slideLayouts/slideLayout2.xml"/><Relationship Id="rId5" Type="http://schemas.openxmlformats.org/officeDocument/2006/relationships/image" Target="../media/image54.png"/><Relationship Id="rId1" Type="http://schemas.openxmlformats.org/officeDocument/2006/relationships/tags" Target="../tags/tag1.xml"/><Relationship Id="rId2" Type="http://schemas.microsoft.com/office/2007/relationships/media" Target="../media/media1.mp4"/></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jpeg"/><Relationship Id="rId5" Type="http://schemas.openxmlformats.org/officeDocument/2006/relationships/image" Target="../media/image58.jpeg"/><Relationship Id="rId1" Type="http://schemas.openxmlformats.org/officeDocument/2006/relationships/slideLayout" Target="../slideLayouts/slideLayout3.xml"/><Relationship Id="rId2" Type="http://schemas.openxmlformats.org/officeDocument/2006/relationships/image" Target="../media/image55.jpeg"/></Relationships>
</file>

<file path=ppt/slides/_rels/slide15.xml.rels><?xml version="1.0" encoding="UTF-8" standalone="yes"?>
<Relationships xmlns="http://schemas.openxmlformats.org/package/2006/relationships"><Relationship Id="rId20" Type="http://schemas.openxmlformats.org/officeDocument/2006/relationships/image" Target="../media/image77.png"/><Relationship Id="rId21" Type="http://schemas.openxmlformats.org/officeDocument/2006/relationships/image" Target="../media/image78.png"/><Relationship Id="rId22" Type="http://schemas.openxmlformats.org/officeDocument/2006/relationships/image" Target="../media/image79.jpeg"/><Relationship Id="rId23" Type="http://schemas.openxmlformats.org/officeDocument/2006/relationships/image" Target="../media/image80.png"/><Relationship Id="rId24" Type="http://schemas.openxmlformats.org/officeDocument/2006/relationships/image" Target="../media/image81.jpeg"/><Relationship Id="rId25" Type="http://schemas.openxmlformats.org/officeDocument/2006/relationships/image" Target="../media/image82.jpeg"/><Relationship Id="rId26" Type="http://schemas.openxmlformats.org/officeDocument/2006/relationships/image" Target="../media/image83.jpeg"/><Relationship Id="rId27" Type="http://schemas.openxmlformats.org/officeDocument/2006/relationships/image" Target="../media/image84.png"/><Relationship Id="rId28" Type="http://schemas.openxmlformats.org/officeDocument/2006/relationships/image" Target="../media/image85.jpeg"/><Relationship Id="rId29" Type="http://schemas.openxmlformats.org/officeDocument/2006/relationships/image" Target="../media/image86.jpeg"/><Relationship Id="rId1" Type="http://schemas.openxmlformats.org/officeDocument/2006/relationships/slideLayout" Target="../slideLayouts/slideLayout8.xml"/><Relationship Id="rId2" Type="http://schemas.openxmlformats.org/officeDocument/2006/relationships/image" Target="../media/image59.jpeg"/><Relationship Id="rId3" Type="http://schemas.openxmlformats.org/officeDocument/2006/relationships/image" Target="../media/image60.png"/><Relationship Id="rId4" Type="http://schemas.openxmlformats.org/officeDocument/2006/relationships/image" Target="../media/image61.jpeg"/><Relationship Id="rId5" Type="http://schemas.openxmlformats.org/officeDocument/2006/relationships/image" Target="../media/image62.png"/><Relationship Id="rId30" Type="http://schemas.openxmlformats.org/officeDocument/2006/relationships/image" Target="../media/image87.jpeg"/><Relationship Id="rId31" Type="http://schemas.openxmlformats.org/officeDocument/2006/relationships/image" Target="../media/image88.jpeg"/><Relationship Id="rId32" Type="http://schemas.openxmlformats.org/officeDocument/2006/relationships/image" Target="../media/image89.jpeg"/><Relationship Id="rId9" Type="http://schemas.openxmlformats.org/officeDocument/2006/relationships/image" Target="../media/image66.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5.png"/><Relationship Id="rId33" Type="http://schemas.openxmlformats.org/officeDocument/2006/relationships/image" Target="../media/image90.jpeg"/><Relationship Id="rId34" Type="http://schemas.openxmlformats.org/officeDocument/2006/relationships/image" Target="../media/image91.jpeg"/><Relationship Id="rId35" Type="http://schemas.openxmlformats.org/officeDocument/2006/relationships/image" Target="../media/image92.png"/><Relationship Id="rId36" Type="http://schemas.openxmlformats.org/officeDocument/2006/relationships/image" Target="../media/image93.jpeg"/><Relationship Id="rId10" Type="http://schemas.openxmlformats.org/officeDocument/2006/relationships/image" Target="../media/image67.png"/><Relationship Id="rId11" Type="http://schemas.openxmlformats.org/officeDocument/2006/relationships/image" Target="../media/image68.jpeg"/><Relationship Id="rId12" Type="http://schemas.openxmlformats.org/officeDocument/2006/relationships/image" Target="../media/image69.png"/><Relationship Id="rId13" Type="http://schemas.openxmlformats.org/officeDocument/2006/relationships/image" Target="../media/image70.png"/><Relationship Id="rId14" Type="http://schemas.openxmlformats.org/officeDocument/2006/relationships/image" Target="../media/image71.jpeg"/><Relationship Id="rId15" Type="http://schemas.openxmlformats.org/officeDocument/2006/relationships/image" Target="../media/image72.png"/><Relationship Id="rId16" Type="http://schemas.openxmlformats.org/officeDocument/2006/relationships/image" Target="../media/image73.png"/><Relationship Id="rId17" Type="http://schemas.openxmlformats.org/officeDocument/2006/relationships/image" Target="../media/image74.jpeg"/><Relationship Id="rId18" Type="http://schemas.openxmlformats.org/officeDocument/2006/relationships/image" Target="../media/image75.jpeg"/><Relationship Id="rId19" Type="http://schemas.openxmlformats.org/officeDocument/2006/relationships/image" Target="../media/image76.png"/><Relationship Id="rId37" Type="http://schemas.openxmlformats.org/officeDocument/2006/relationships/image" Target="../media/image94.jpeg"/></Relationships>
</file>

<file path=ppt/slides/_rels/slide16.xml.rels><?xml version="1.0" encoding="UTF-8" standalone="yes"?>
<Relationships xmlns="http://schemas.openxmlformats.org/package/2006/relationships"><Relationship Id="rId3" Type="http://schemas.openxmlformats.org/officeDocument/2006/relationships/image" Target="../media/image96.emf"/><Relationship Id="rId4" Type="http://schemas.openxmlformats.org/officeDocument/2006/relationships/image" Target="../media/image97.emf"/><Relationship Id="rId5" Type="http://schemas.openxmlformats.org/officeDocument/2006/relationships/image" Target="../media/image98.jpeg"/><Relationship Id="rId1" Type="http://schemas.openxmlformats.org/officeDocument/2006/relationships/slideLayout" Target="../slideLayouts/slideLayout3.xml"/><Relationship Id="rId2" Type="http://schemas.openxmlformats.org/officeDocument/2006/relationships/image" Target="../media/image95.png"/></Relationships>
</file>

<file path=ppt/slides/_rels/slide17.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jpeg"/><Relationship Id="rId5" Type="http://schemas.openxmlformats.org/officeDocument/2006/relationships/image" Target="../media/image102.jpeg"/><Relationship Id="rId6"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4.emf"/></Relationships>
</file>

<file path=ppt/slides/_rels/slide19.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108.png"/><Relationship Id="rId7" Type="http://schemas.openxmlformats.org/officeDocument/2006/relationships/image" Target="../media/image109.png"/><Relationship Id="rId8" Type="http://schemas.openxmlformats.org/officeDocument/2006/relationships/image" Target="../media/image110.png"/><Relationship Id="rId9" Type="http://schemas.openxmlformats.org/officeDocument/2006/relationships/image" Target="../media/image111.png"/><Relationship Id="rId10" Type="http://schemas.openxmlformats.org/officeDocument/2006/relationships/image" Target="../media/image112.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2.wdp"/><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emf"/><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jpeg"/><Relationship Id="rId5"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0.png"/><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 Id="rId3"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jpeg"/><Relationship Id="rId1" Type="http://schemas.openxmlformats.org/officeDocument/2006/relationships/slideLayout" Target="../slideLayouts/slideLayout3.xml"/><Relationship Id="rId2" Type="http://schemas.openxmlformats.org/officeDocument/2006/relationships/image" Target="../media/image30.png"/></Relationships>
</file>

<file path=ppt/slides/_rels/slide9.xml.rels><?xml version="1.0" encoding="UTF-8" standalone="yes"?>
<Relationships xmlns="http://schemas.openxmlformats.org/package/2006/relationships"><Relationship Id="rId11" Type="http://schemas.openxmlformats.org/officeDocument/2006/relationships/image" Target="../media/image38.emf"/><Relationship Id="rId12" Type="http://schemas.openxmlformats.org/officeDocument/2006/relationships/image" Target="../media/image39.jpeg"/><Relationship Id="rId1" Type="http://schemas.openxmlformats.org/officeDocument/2006/relationships/vmlDrawing" Target="../drawings/vmlDrawing1.vml"/><Relationship Id="rId2" Type="http://schemas.openxmlformats.org/officeDocument/2006/relationships/slideLayout" Target="../slideLayouts/slideLayout15.xml"/><Relationship Id="rId3" Type="http://schemas.openxmlformats.org/officeDocument/2006/relationships/notesSlide" Target="../notesSlides/notesSlide5.xml"/><Relationship Id="rId4" Type="http://schemas.openxmlformats.org/officeDocument/2006/relationships/oleObject" Target="../embeddings/oleObject1.bin"/><Relationship Id="rId5" Type="http://schemas.openxmlformats.org/officeDocument/2006/relationships/image" Target="../media/image35.wmf"/><Relationship Id="rId6" Type="http://schemas.openxmlformats.org/officeDocument/2006/relationships/oleObject" Target="../embeddings/oleObject2.bin"/><Relationship Id="rId7" Type="http://schemas.openxmlformats.org/officeDocument/2006/relationships/image" Target="../media/image36.wmf"/><Relationship Id="rId8" Type="http://schemas.openxmlformats.org/officeDocument/2006/relationships/oleObject" Target="../embeddings/oleObject3.bin"/><Relationship Id="rId9" Type="http://schemas.openxmlformats.org/officeDocument/2006/relationships/image" Target="../media/image37.wmf"/><Relationship Id="rId10" Type="http://schemas.openxmlformats.org/officeDocument/2006/relationships/oleObject" Target="../embeddings/Microsoft_Equation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684808"/>
            <a:ext cx="8229600" cy="954107"/>
          </a:xfrm>
        </p:spPr>
        <p:txBody>
          <a:bodyPr/>
          <a:lstStyle/>
          <a:p>
            <a:r>
              <a:rPr lang="en-US" dirty="0" smtClean="0"/>
              <a:t>Challenges and Opportunities in High Energy Density Physics</a:t>
            </a:r>
            <a:endParaRPr lang="en-US" dirty="0">
              <a:latin typeface="Calibri" panose="020F0502020204030204" pitchFamily="34" charset="0"/>
              <a:cs typeface="Calibri" panose="020F0502020204030204" pitchFamily="34" charset="0"/>
            </a:endParaRPr>
          </a:p>
        </p:txBody>
      </p:sp>
      <p:sp>
        <p:nvSpPr>
          <p:cNvPr id="11" name="Text Placeholder 10"/>
          <p:cNvSpPr>
            <a:spLocks noGrp="1"/>
          </p:cNvSpPr>
          <p:nvPr>
            <p:ph type="body" sz="quarter" idx="13"/>
          </p:nvPr>
        </p:nvSpPr>
        <p:spPr/>
        <p:txBody>
          <a:bodyPr/>
          <a:lstStyle/>
          <a:p>
            <a:r>
              <a:rPr lang="en-US" dirty="0" smtClean="0"/>
              <a:t>Princeton University </a:t>
            </a:r>
          </a:p>
          <a:p>
            <a:r>
              <a:rPr lang="en-US" dirty="0" smtClean="0"/>
              <a:t>Solved and Unsolved Problems in Plasma Physics</a:t>
            </a:r>
            <a:endParaRPr lang="en-US" dirty="0"/>
          </a:p>
        </p:txBody>
      </p:sp>
      <p:sp>
        <p:nvSpPr>
          <p:cNvPr id="5" name="Text Placeholder 4"/>
          <p:cNvSpPr>
            <a:spLocks noGrp="1"/>
          </p:cNvSpPr>
          <p:nvPr>
            <p:ph type="body" sz="quarter" idx="14"/>
          </p:nvPr>
        </p:nvSpPr>
        <p:spPr>
          <a:xfrm>
            <a:off x="2146300" y="3216397"/>
            <a:ext cx="6997701" cy="477838"/>
          </a:xfrm>
        </p:spPr>
        <p:txBody>
          <a:bodyPr/>
          <a:lstStyle/>
          <a:p>
            <a:pPr lvl="0"/>
            <a:r>
              <a:rPr lang="en-US" dirty="0" smtClean="0"/>
              <a:t>Mark C Herrmann</a:t>
            </a:r>
          </a:p>
          <a:p>
            <a:pPr lvl="0"/>
            <a:r>
              <a:rPr lang="en-US" dirty="0" smtClean="0"/>
              <a:t>National Ignition Facility Director</a:t>
            </a:r>
          </a:p>
          <a:p>
            <a:pPr lvl="0"/>
            <a:r>
              <a:rPr lang="en-US" dirty="0"/>
              <a:t>Thanks to the NIF team and D Casey, GW Collins, R Kraus R </a:t>
            </a:r>
            <a:r>
              <a:rPr lang="en-US" dirty="0" err="1"/>
              <a:t>Linford</a:t>
            </a:r>
            <a:r>
              <a:rPr lang="en-US" dirty="0"/>
              <a:t>,  B Remington</a:t>
            </a:r>
            <a:endParaRPr lang="en-US" dirty="0"/>
          </a:p>
        </p:txBody>
      </p:sp>
      <p:sp>
        <p:nvSpPr>
          <p:cNvPr id="9" name="Text Placeholder 10"/>
          <p:cNvSpPr txBox="1">
            <a:spLocks/>
          </p:cNvSpPr>
          <p:nvPr/>
        </p:nvSpPr>
        <p:spPr>
          <a:xfrm>
            <a:off x="492103" y="3640568"/>
            <a:ext cx="3278508" cy="397500"/>
          </a:xfrm>
          <a:prstGeom prst="rect">
            <a:avLst/>
          </a:prstGeom>
        </p:spPr>
        <p:txBody>
          <a:bodyPr vert="horz" lIns="0" tIns="91440" rIns="0" rtlCol="0" anchor="ctr" anchorCtr="0">
            <a:noAutofit/>
          </a:bodyPr>
          <a:lstStyle/>
          <a:p>
            <a:pPr>
              <a:lnSpc>
                <a:spcPct val="80000"/>
              </a:lnSpc>
            </a:pPr>
            <a:r>
              <a:rPr lang="en-US" sz="1600" dirty="0" smtClean="0">
                <a:solidFill>
                  <a:prstClr val="black"/>
                </a:solidFill>
                <a:latin typeface="Arial"/>
                <a:cs typeface="Lucida Handwriting"/>
              </a:rPr>
              <a:t>March </a:t>
            </a:r>
            <a:r>
              <a:rPr lang="en-US" sz="1600" dirty="0" smtClean="0">
                <a:solidFill>
                  <a:prstClr val="black"/>
                </a:solidFill>
                <a:latin typeface="Arial"/>
                <a:cs typeface="Lucida Handwriting"/>
              </a:rPr>
              <a:t>28, </a:t>
            </a:r>
            <a:r>
              <a:rPr lang="en-US" sz="1600" dirty="0" smtClean="0">
                <a:solidFill>
                  <a:prstClr val="black"/>
                </a:solidFill>
                <a:latin typeface="Arial"/>
                <a:cs typeface="Lucida Handwriting"/>
              </a:rPr>
              <a:t>2016</a:t>
            </a:r>
            <a:endParaRPr lang="en-US" sz="1600" dirty="0">
              <a:solidFill>
                <a:prstClr val="black"/>
              </a:solidFill>
              <a:latin typeface="Arial"/>
              <a:cs typeface="Lucida Handwriting"/>
            </a:endParaRPr>
          </a:p>
        </p:txBody>
      </p:sp>
    </p:spTree>
    <p:extLst>
      <p:ext uri="{BB962C8B-B14F-4D97-AF65-F5344CB8AC3E}">
        <p14:creationId xmlns:p14="http://schemas.microsoft.com/office/powerpoint/2010/main" val="2789307643"/>
      </p:ext>
    </p:extLst>
  </p:cSld>
  <p:clrMapOvr>
    <a:masterClrMapping/>
  </p:clrMapOvr>
  <mc:AlternateContent xmlns:mc="http://schemas.openxmlformats.org/markup-compatibility/2006">
    <mc:Choice xmlns:p14="http://schemas.microsoft.com/office/powerpoint/2010/main" Requires="p14">
      <p:transition spd="slow" p14:dur="2000" advTm="32912"/>
    </mc:Choice>
    <mc:Fallback>
      <p:transition xmlns:p14="http://schemas.microsoft.com/office/powerpoint/2010/main" spd="slow" advTm="32912"/>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83" name="Slide Number Placeholder 3"/>
          <p:cNvSpPr>
            <a:spLocks noGrp="1"/>
          </p:cNvSpPr>
          <p:nvPr>
            <p:ph type="sldNum" sz="quarter" idx="4294967295"/>
          </p:nvPr>
        </p:nvSpPr>
        <p:spPr bwMode="auto">
          <a:xfrm>
            <a:off x="8723365" y="6638116"/>
            <a:ext cx="420635" cy="285255"/>
          </a:xfrm>
          <a:prstGeom prst="rect">
            <a:avLst/>
          </a:prstGeom>
          <a:noFill/>
          <a:ln>
            <a:miter lim="800000"/>
            <a:headEnd/>
            <a:tailEnd/>
          </a:ln>
        </p:spPr>
        <p:txBody>
          <a:bodyPr lIns="85587" tIns="42794" rIns="85587" bIns="42794">
            <a:prstTxWarp prst="textNoShape">
              <a:avLst/>
            </a:prstTxWarp>
          </a:bodyPr>
          <a:lstStyle/>
          <a:p>
            <a:fld id="{5A486401-986F-2144-8AD8-72BB2735BB98}" type="slidenum">
              <a:rPr lang="en-US"/>
              <a:pPr/>
              <a:t>10</a:t>
            </a:fld>
            <a:endParaRPr lang="en-US"/>
          </a:p>
        </p:txBody>
      </p:sp>
      <p:sp>
        <p:nvSpPr>
          <p:cNvPr id="32784" name="Rectangle 2"/>
          <p:cNvSpPr>
            <a:spLocks noGrp="1" noChangeArrowheads="1"/>
          </p:cNvSpPr>
          <p:nvPr>
            <p:ph type="title"/>
          </p:nvPr>
        </p:nvSpPr>
        <p:spPr>
          <a:xfrm>
            <a:off x="240788" y="0"/>
            <a:ext cx="7639818" cy="998392"/>
          </a:xfrm>
        </p:spPr>
        <p:txBody>
          <a:bodyPr/>
          <a:lstStyle/>
          <a:p>
            <a:pPr algn="l"/>
            <a:r>
              <a:rPr lang="en-US" sz="2400" dirty="0" smtClean="0"/>
              <a:t>For hot spot ignition fusion </a:t>
            </a:r>
            <a:r>
              <a:rPr lang="en-US" sz="2400" dirty="0"/>
              <a:t>fuel must be brought to a pressure of </a:t>
            </a:r>
            <a:r>
              <a:rPr lang="en-US" sz="2400" dirty="0" smtClean="0"/>
              <a:t>a few </a:t>
            </a:r>
            <a:r>
              <a:rPr lang="en-US" sz="2400" dirty="0"/>
              <a:t>hundred billion </a:t>
            </a:r>
            <a:r>
              <a:rPr lang="en-US" sz="2400" dirty="0" smtClean="0"/>
              <a:t>atmospheres</a:t>
            </a:r>
            <a:endParaRPr lang="en-US" sz="2400" dirty="0"/>
          </a:p>
        </p:txBody>
      </p:sp>
      <p:sp>
        <p:nvSpPr>
          <p:cNvPr id="32785" name="Text Box 5"/>
          <p:cNvSpPr txBox="1">
            <a:spLocks noChangeArrowheads="1"/>
          </p:cNvSpPr>
          <p:nvPr/>
        </p:nvSpPr>
        <p:spPr bwMode="auto">
          <a:xfrm>
            <a:off x="1981200" y="1633512"/>
            <a:ext cx="2475397" cy="338522"/>
          </a:xfrm>
          <a:prstGeom prst="rect">
            <a:avLst/>
          </a:prstGeom>
          <a:noFill/>
          <a:ln w="12700">
            <a:noFill/>
            <a:miter lim="800000"/>
            <a:headEnd/>
            <a:tailEnd/>
          </a:ln>
        </p:spPr>
        <p:txBody>
          <a:bodyPr wrap="none" lIns="91410" tIns="45704" rIns="91410" bIns="45704">
            <a:prstTxWarp prst="textNoShape">
              <a:avLst/>
            </a:prstTxWarp>
            <a:spAutoFit/>
          </a:bodyPr>
          <a:lstStyle/>
          <a:p>
            <a:pPr defTabSz="912440"/>
            <a:r>
              <a:rPr lang="en-US" dirty="0"/>
              <a:t>For ignition conditions:</a:t>
            </a:r>
          </a:p>
        </p:txBody>
      </p:sp>
      <p:graphicFrame>
        <p:nvGraphicFramePr>
          <p:cNvPr id="32773" name="Object 5"/>
          <p:cNvGraphicFramePr>
            <a:graphicFrameLocks noChangeAspect="1"/>
          </p:cNvGraphicFramePr>
          <p:nvPr>
            <p:extLst>
              <p:ext uri="{D42A27DB-BD31-4B8C-83A1-F6EECF244321}">
                <p14:modId xmlns:p14="http://schemas.microsoft.com/office/powerpoint/2010/main" val="3231523110"/>
              </p:ext>
            </p:extLst>
          </p:nvPr>
        </p:nvGraphicFramePr>
        <p:xfrm>
          <a:off x="685800" y="3686174"/>
          <a:ext cx="1651000" cy="311150"/>
        </p:xfrm>
        <a:graphic>
          <a:graphicData uri="http://schemas.openxmlformats.org/presentationml/2006/ole">
            <mc:AlternateContent xmlns:mc="http://schemas.openxmlformats.org/markup-compatibility/2006">
              <mc:Choice xmlns:v="urn:schemas-microsoft-com:vml" Requires="v">
                <p:oleObj spid="_x0000_s2563" name="Equation" r:id="rId4" imgW="939800" imgH="177800" progId="Equation.3">
                  <p:embed/>
                </p:oleObj>
              </mc:Choice>
              <mc:Fallback>
                <p:oleObj name="Equation" r:id="rId4" imgW="939800" imgH="177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686174"/>
                        <a:ext cx="1651000" cy="311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774" name="Object 6"/>
          <p:cNvGraphicFramePr>
            <a:graphicFrameLocks noChangeAspect="1"/>
          </p:cNvGraphicFramePr>
          <p:nvPr>
            <p:extLst>
              <p:ext uri="{D42A27DB-BD31-4B8C-83A1-F6EECF244321}">
                <p14:modId xmlns:p14="http://schemas.microsoft.com/office/powerpoint/2010/main" val="805914052"/>
              </p:ext>
            </p:extLst>
          </p:nvPr>
        </p:nvGraphicFramePr>
        <p:xfrm>
          <a:off x="5003113" y="1416050"/>
          <a:ext cx="1557337" cy="769938"/>
        </p:xfrm>
        <a:graphic>
          <a:graphicData uri="http://schemas.openxmlformats.org/presentationml/2006/ole">
            <mc:AlternateContent xmlns:mc="http://schemas.openxmlformats.org/markup-compatibility/2006">
              <mc:Choice xmlns:v="urn:schemas-microsoft-com:vml" Requires="v">
                <p:oleObj spid="_x0000_s2564" name="Equation" r:id="rId6" imgW="952500" imgH="469900" progId="Equation.3">
                  <p:embed/>
                </p:oleObj>
              </mc:Choice>
              <mc:Fallback>
                <p:oleObj name="Equation" r:id="rId6" imgW="952500" imgH="469900" progId="Equation.3">
                  <p:embed/>
                  <p:pic>
                    <p:nvPicPr>
                      <p:cNvPr id="0" name=""/>
                      <p:cNvPicPr>
                        <a:picLocks noChangeAspect="1" noChangeArrowheads="1"/>
                      </p:cNvPicPr>
                      <p:nvPr/>
                    </p:nvPicPr>
                    <p:blipFill>
                      <a:blip r:embed="rId7"/>
                      <a:srcRect/>
                      <a:stretch>
                        <a:fillRect/>
                      </a:stretch>
                    </p:blipFill>
                    <p:spPr bwMode="auto">
                      <a:xfrm>
                        <a:off x="5003113" y="1416050"/>
                        <a:ext cx="1557337" cy="769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777" name="Object 9"/>
          <p:cNvGraphicFramePr>
            <a:graphicFrameLocks noChangeAspect="1"/>
          </p:cNvGraphicFramePr>
          <p:nvPr>
            <p:extLst>
              <p:ext uri="{D42A27DB-BD31-4B8C-83A1-F6EECF244321}">
                <p14:modId xmlns:p14="http://schemas.microsoft.com/office/powerpoint/2010/main" val="3367162781"/>
              </p:ext>
            </p:extLst>
          </p:nvPr>
        </p:nvGraphicFramePr>
        <p:xfrm>
          <a:off x="7002462" y="3581400"/>
          <a:ext cx="1608138" cy="398463"/>
        </p:xfrm>
        <a:graphic>
          <a:graphicData uri="http://schemas.openxmlformats.org/presentationml/2006/ole">
            <mc:AlternateContent xmlns:mc="http://schemas.openxmlformats.org/markup-compatibility/2006">
              <mc:Choice xmlns:v="urn:schemas-microsoft-com:vml" Requires="v">
                <p:oleObj spid="_x0000_s2565" name="Equation" r:id="rId8" imgW="914400" imgH="228600" progId="Equation.3">
                  <p:embed/>
                </p:oleObj>
              </mc:Choice>
              <mc:Fallback>
                <p:oleObj name="Equation" r:id="rId8" imgW="914400" imgH="228600" progId="Equation.3">
                  <p:embed/>
                  <p:pic>
                    <p:nvPicPr>
                      <p:cNvPr id="0" name=""/>
                      <p:cNvPicPr>
                        <a:picLocks noChangeAspect="1" noChangeArrowheads="1"/>
                      </p:cNvPicPr>
                      <p:nvPr/>
                    </p:nvPicPr>
                    <p:blipFill>
                      <a:blip r:embed="rId9"/>
                      <a:srcRect/>
                      <a:stretch>
                        <a:fillRect/>
                      </a:stretch>
                    </p:blipFill>
                    <p:spPr bwMode="auto">
                      <a:xfrm>
                        <a:off x="7002462" y="3581400"/>
                        <a:ext cx="1608138" cy="398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787" name="AutoShape 17"/>
          <p:cNvSpPr>
            <a:spLocks/>
          </p:cNvSpPr>
          <p:nvPr/>
        </p:nvSpPr>
        <p:spPr bwMode="auto">
          <a:xfrm>
            <a:off x="6560632" y="1370543"/>
            <a:ext cx="203630" cy="864679"/>
          </a:xfrm>
          <a:prstGeom prst="rightBrace">
            <a:avLst>
              <a:gd name="adj1" fmla="val 35401"/>
              <a:gd name="adj2" fmla="val 50000"/>
            </a:avLst>
          </a:prstGeom>
          <a:noFill/>
          <a:ln w="28575">
            <a:solidFill>
              <a:schemeClr val="tx1"/>
            </a:solidFill>
            <a:round/>
            <a:headEnd/>
            <a:tailEnd/>
          </a:ln>
        </p:spPr>
        <p:txBody>
          <a:bodyPr wrap="none" lIns="85587" tIns="42794" rIns="85587" bIns="42794" anchor="ctr">
            <a:prstTxWarp prst="textNoShape">
              <a:avLst/>
            </a:prstTxWarp>
          </a:bodyPr>
          <a:lstStyle/>
          <a:p>
            <a:endParaRPr lang="en-US"/>
          </a:p>
        </p:txBody>
      </p:sp>
      <p:sp>
        <p:nvSpPr>
          <p:cNvPr id="32788" name="AutoShape 18"/>
          <p:cNvSpPr>
            <a:spLocks/>
          </p:cNvSpPr>
          <p:nvPr/>
        </p:nvSpPr>
        <p:spPr bwMode="auto">
          <a:xfrm>
            <a:off x="4744317" y="1370544"/>
            <a:ext cx="190252" cy="876564"/>
          </a:xfrm>
          <a:prstGeom prst="leftBrace">
            <a:avLst>
              <a:gd name="adj1" fmla="val 38411"/>
              <a:gd name="adj2" fmla="val 50000"/>
            </a:avLst>
          </a:prstGeom>
          <a:noFill/>
          <a:ln w="28575">
            <a:solidFill>
              <a:schemeClr val="tx1"/>
            </a:solidFill>
            <a:round/>
            <a:headEnd/>
            <a:tailEnd/>
          </a:ln>
        </p:spPr>
        <p:txBody>
          <a:bodyPr wrap="none" lIns="85587" tIns="42794" rIns="85587" bIns="42794" anchor="ctr">
            <a:prstTxWarp prst="textNoShape">
              <a:avLst/>
            </a:prstTxWarp>
          </a:bodyPr>
          <a:lstStyle/>
          <a:p>
            <a:endParaRPr lang="en-US"/>
          </a:p>
        </p:txBody>
      </p:sp>
      <p:sp>
        <p:nvSpPr>
          <p:cNvPr id="32789" name="Text Box 19"/>
          <p:cNvSpPr txBox="1">
            <a:spLocks noChangeArrowheads="1"/>
          </p:cNvSpPr>
          <p:nvPr/>
        </p:nvSpPr>
        <p:spPr bwMode="auto">
          <a:xfrm>
            <a:off x="6329288" y="3598493"/>
            <a:ext cx="544003" cy="384797"/>
          </a:xfrm>
          <a:prstGeom prst="rect">
            <a:avLst/>
          </a:prstGeom>
          <a:noFill/>
          <a:ln w="12700">
            <a:noFill/>
            <a:miter lim="800000"/>
            <a:headEnd/>
            <a:tailEnd/>
          </a:ln>
        </p:spPr>
        <p:txBody>
          <a:bodyPr wrap="none" lIns="91415" tIns="45707" rIns="91415" bIns="45707">
            <a:prstTxWarp prst="textNoShape">
              <a:avLst/>
            </a:prstTxWarp>
            <a:spAutoFit/>
          </a:bodyPr>
          <a:lstStyle/>
          <a:p>
            <a:pPr defTabSz="912440"/>
            <a:r>
              <a:rPr lang="en-US" sz="1900" b="0" dirty="0">
                <a:latin typeface="Times New Roman" charset="0"/>
              </a:rPr>
              <a:t>and</a:t>
            </a:r>
          </a:p>
        </p:txBody>
      </p:sp>
      <p:graphicFrame>
        <p:nvGraphicFramePr>
          <p:cNvPr id="24" name="Object 23"/>
          <p:cNvGraphicFramePr>
            <a:graphicFrameLocks noChangeAspect="1"/>
          </p:cNvGraphicFramePr>
          <p:nvPr/>
        </p:nvGraphicFramePr>
        <p:xfrm>
          <a:off x="685800" y="2438400"/>
          <a:ext cx="5806017" cy="990600"/>
        </p:xfrm>
        <a:graphic>
          <a:graphicData uri="http://schemas.openxmlformats.org/presentationml/2006/ole">
            <mc:AlternateContent xmlns:mc="http://schemas.openxmlformats.org/markup-compatibility/2006">
              <mc:Choice xmlns:v="urn:schemas-microsoft-com:vml" Requires="v">
                <p:oleObj spid="_x0000_s2566" name="Equation" r:id="rId10" imgW="2679700" imgH="457200" progId="Equation.3">
                  <p:embed/>
                </p:oleObj>
              </mc:Choice>
              <mc:Fallback>
                <p:oleObj name="Equation" r:id="rId10" imgW="2679700" imgH="4572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 y="2438400"/>
                        <a:ext cx="5806017"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80626" name="Object 18"/>
          <p:cNvGraphicFramePr>
            <a:graphicFrameLocks noChangeAspect="1"/>
          </p:cNvGraphicFramePr>
          <p:nvPr>
            <p:extLst>
              <p:ext uri="{D42A27DB-BD31-4B8C-83A1-F6EECF244321}">
                <p14:modId xmlns:p14="http://schemas.microsoft.com/office/powerpoint/2010/main" val="2404307015"/>
              </p:ext>
            </p:extLst>
          </p:nvPr>
        </p:nvGraphicFramePr>
        <p:xfrm>
          <a:off x="2317750" y="3657600"/>
          <a:ext cx="1692275" cy="350837"/>
        </p:xfrm>
        <a:graphic>
          <a:graphicData uri="http://schemas.openxmlformats.org/presentationml/2006/ole">
            <mc:AlternateContent xmlns:mc="http://schemas.openxmlformats.org/markup-compatibility/2006">
              <mc:Choice xmlns:v="urn:schemas-microsoft-com:vml" Requires="v">
                <p:oleObj spid="_x0000_s2567" name="Equation" r:id="rId12" imgW="977900" imgH="203200" progId="Equation.3">
                  <p:embed/>
                </p:oleObj>
              </mc:Choice>
              <mc:Fallback>
                <p:oleObj name="Equation" r:id="rId12" imgW="977900" imgH="203200" progId="Equation.3">
                  <p:embed/>
                  <p:pic>
                    <p:nvPicPr>
                      <p:cNvPr id="0" name=""/>
                      <p:cNvPicPr>
                        <a:picLocks noChangeAspect="1" noChangeArrowheads="1"/>
                      </p:cNvPicPr>
                      <p:nvPr/>
                    </p:nvPicPr>
                    <p:blipFill>
                      <a:blip r:embed="rId13"/>
                      <a:srcRect/>
                      <a:stretch>
                        <a:fillRect/>
                      </a:stretch>
                    </p:blipFill>
                    <p:spPr bwMode="auto">
                      <a:xfrm>
                        <a:off x="2317750" y="3657600"/>
                        <a:ext cx="1692275" cy="350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80628" name="Object 20"/>
          <p:cNvGraphicFramePr>
            <a:graphicFrameLocks noChangeAspect="1"/>
          </p:cNvGraphicFramePr>
          <p:nvPr>
            <p:extLst>
              <p:ext uri="{D42A27DB-BD31-4B8C-83A1-F6EECF244321}">
                <p14:modId xmlns:p14="http://schemas.microsoft.com/office/powerpoint/2010/main" val="4221873345"/>
              </p:ext>
            </p:extLst>
          </p:nvPr>
        </p:nvGraphicFramePr>
        <p:xfrm>
          <a:off x="4595812" y="3681781"/>
          <a:ext cx="1636346" cy="317500"/>
        </p:xfrm>
        <a:graphic>
          <a:graphicData uri="http://schemas.openxmlformats.org/presentationml/2006/ole">
            <mc:AlternateContent xmlns:mc="http://schemas.openxmlformats.org/markup-compatibility/2006">
              <mc:Choice xmlns:v="urn:schemas-microsoft-com:vml" Requires="v">
                <p:oleObj spid="_x0000_s2568" name="Equation" r:id="rId14" imgW="850900" imgH="165100" progId="Equation.3">
                  <p:embed/>
                </p:oleObj>
              </mc:Choice>
              <mc:Fallback>
                <p:oleObj name="Equation" r:id="rId14" imgW="850900" imgH="1651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95812" y="3681781"/>
                        <a:ext cx="1636346" cy="31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nvGrpSpPr>
          <p:cNvPr id="22" name="Group 14"/>
          <p:cNvGrpSpPr>
            <a:grpSpLocks/>
          </p:cNvGrpSpPr>
          <p:nvPr/>
        </p:nvGrpSpPr>
        <p:grpSpPr bwMode="auto">
          <a:xfrm>
            <a:off x="838200" y="1371600"/>
            <a:ext cx="845731" cy="1142505"/>
            <a:chOff x="280" y="964"/>
            <a:chExt cx="569" cy="769"/>
          </a:xfrm>
        </p:grpSpPr>
        <p:sp>
          <p:nvSpPr>
            <p:cNvPr id="23" name="Oval 2"/>
            <p:cNvSpPr>
              <a:spLocks noChangeArrowheads="1"/>
            </p:cNvSpPr>
            <p:nvPr/>
          </p:nvSpPr>
          <p:spPr bwMode="auto">
            <a:xfrm>
              <a:off x="319" y="964"/>
              <a:ext cx="462" cy="462"/>
            </a:xfrm>
            <a:prstGeom prst="ellipse">
              <a:avLst/>
            </a:prstGeom>
            <a:solidFill>
              <a:srgbClr val="FF3300"/>
            </a:solidFill>
            <a:ln w="12700">
              <a:solidFill>
                <a:schemeClr val="tx1"/>
              </a:solidFill>
              <a:round/>
              <a:headEnd/>
              <a:tailEnd/>
            </a:ln>
          </p:spPr>
          <p:txBody>
            <a:bodyPr wrap="none" anchor="ctr">
              <a:prstTxWarp prst="textNoShape">
                <a:avLst/>
              </a:prstTxWarp>
            </a:bodyPr>
            <a:lstStyle/>
            <a:p>
              <a:endParaRPr lang="en-US"/>
            </a:p>
          </p:txBody>
        </p:sp>
        <p:sp>
          <p:nvSpPr>
            <p:cNvPr id="25" name="Line 6"/>
            <p:cNvSpPr>
              <a:spLocks noChangeShapeType="1"/>
            </p:cNvSpPr>
            <p:nvPr/>
          </p:nvSpPr>
          <p:spPr bwMode="auto">
            <a:xfrm>
              <a:off x="538" y="1204"/>
              <a:ext cx="228" cy="0"/>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26" name="Text Box 7"/>
            <p:cNvSpPr txBox="1">
              <a:spLocks noChangeArrowheads="1"/>
            </p:cNvSpPr>
            <p:nvPr/>
          </p:nvSpPr>
          <p:spPr bwMode="auto">
            <a:xfrm>
              <a:off x="280" y="1496"/>
              <a:ext cx="569" cy="237"/>
            </a:xfrm>
            <a:prstGeom prst="rect">
              <a:avLst/>
            </a:prstGeom>
            <a:noFill/>
            <a:ln w="12700">
              <a:noFill/>
              <a:miter lim="800000"/>
              <a:headEnd/>
              <a:tailEnd/>
            </a:ln>
          </p:spPr>
          <p:txBody>
            <a:bodyPr wrap="none" lIns="97660" tIns="48830" rIns="97660" bIns="48830">
              <a:prstTxWarp prst="textNoShape">
                <a:avLst/>
              </a:prstTxWarp>
              <a:spAutoFit/>
            </a:bodyPr>
            <a:lstStyle/>
            <a:p>
              <a:pPr defTabSz="912440"/>
              <a:r>
                <a:rPr lang="en-US" dirty="0" err="1">
                  <a:latin typeface="Symbol" charset="2"/>
                  <a:sym typeface="Symbol" charset="2"/>
                </a:rPr>
                <a:t></a:t>
              </a:r>
              <a:r>
                <a:rPr lang="en-US" dirty="0"/>
                <a:t>, R, T</a:t>
              </a:r>
            </a:p>
          </p:txBody>
        </p:sp>
      </p:grpSp>
      <p:sp>
        <p:nvSpPr>
          <p:cNvPr id="3" name="TextBox 2"/>
          <p:cNvSpPr txBox="1"/>
          <p:nvPr/>
        </p:nvSpPr>
        <p:spPr>
          <a:xfrm>
            <a:off x="448733" y="4770966"/>
            <a:ext cx="6328663" cy="369332"/>
          </a:xfrm>
          <a:prstGeom prst="rect">
            <a:avLst/>
          </a:prstGeom>
          <a:noFill/>
        </p:spPr>
        <p:txBody>
          <a:bodyPr wrap="none" rtlCol="0">
            <a:spAutoFit/>
          </a:bodyPr>
          <a:lstStyle/>
          <a:p>
            <a:r>
              <a:rPr lang="en-US" b="1" dirty="0" smtClean="0"/>
              <a:t>Can high velocity implosions achieve these conditions?</a:t>
            </a:r>
            <a:endParaRPr lang="en-US" b="1" dirty="0"/>
          </a:p>
        </p:txBody>
      </p:sp>
      <p:graphicFrame>
        <p:nvGraphicFramePr>
          <p:cNvPr id="19" name="Object 12"/>
          <p:cNvGraphicFramePr>
            <a:graphicFrameLocks noChangeAspect="1"/>
          </p:cNvGraphicFramePr>
          <p:nvPr>
            <p:extLst>
              <p:ext uri="{D42A27DB-BD31-4B8C-83A1-F6EECF244321}">
                <p14:modId xmlns:p14="http://schemas.microsoft.com/office/powerpoint/2010/main" val="2033758626"/>
              </p:ext>
            </p:extLst>
          </p:nvPr>
        </p:nvGraphicFramePr>
        <p:xfrm>
          <a:off x="690349" y="4051477"/>
          <a:ext cx="1929277" cy="717594"/>
        </p:xfrm>
        <a:graphic>
          <a:graphicData uri="http://schemas.openxmlformats.org/presentationml/2006/ole">
            <mc:AlternateContent xmlns:mc="http://schemas.openxmlformats.org/markup-compatibility/2006">
              <mc:Choice xmlns:v="urn:schemas-microsoft-com:vml" Requires="v">
                <p:oleObj spid="_x0000_s2569" name="Equation" r:id="rId16" imgW="1092200" imgH="406400" progId="Equation.3">
                  <p:embed/>
                </p:oleObj>
              </mc:Choice>
              <mc:Fallback>
                <p:oleObj name="Equation" r:id="rId16" imgW="1092200" imgH="4064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90349" y="4051477"/>
                        <a:ext cx="1929277" cy="717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309942840"/>
      </p:ext>
    </p:extLst>
  </p:cSld>
  <p:clrMapOvr>
    <a:masterClrMapping/>
  </p:clrMapOvr>
  <p:transition xmlns:p14="http://schemas.microsoft.com/office/powerpoint/2010/main" advTm="31301"/>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4" name="Rectangle 2"/>
          <p:cNvSpPr>
            <a:spLocks noGrp="1" noChangeArrowheads="1"/>
          </p:cNvSpPr>
          <p:nvPr>
            <p:ph type="title"/>
          </p:nvPr>
        </p:nvSpPr>
        <p:spPr>
          <a:xfrm>
            <a:off x="535266" y="0"/>
            <a:ext cx="7581850" cy="927078"/>
          </a:xfrm>
        </p:spPr>
        <p:txBody>
          <a:bodyPr/>
          <a:lstStyle/>
          <a:p>
            <a:pPr algn="l"/>
            <a:r>
              <a:rPr lang="en-US" dirty="0"/>
              <a:t>High velocity, low </a:t>
            </a:r>
            <a:r>
              <a:rPr lang="en-US" dirty="0" err="1"/>
              <a:t>adiabat</a:t>
            </a:r>
            <a:r>
              <a:rPr lang="en-US" dirty="0"/>
              <a:t> thin shells are the most common approach to reach these conditions</a:t>
            </a:r>
            <a:endParaRPr lang="en-US" dirty="0">
              <a:solidFill>
                <a:schemeClr val="tx1"/>
              </a:solidFill>
            </a:endParaRPr>
          </a:p>
        </p:txBody>
      </p:sp>
      <p:sp>
        <p:nvSpPr>
          <p:cNvPr id="34825" name="Text Box 3"/>
          <p:cNvSpPr txBox="1">
            <a:spLocks noChangeArrowheads="1"/>
          </p:cNvSpPr>
          <p:nvPr/>
        </p:nvSpPr>
        <p:spPr bwMode="auto">
          <a:xfrm>
            <a:off x="2785033" y="903549"/>
            <a:ext cx="6143067" cy="2160211"/>
          </a:xfrm>
          <a:prstGeom prst="rect">
            <a:avLst/>
          </a:prstGeom>
          <a:noFill/>
          <a:ln w="12700">
            <a:noFill/>
            <a:miter lim="800000"/>
            <a:headEnd/>
            <a:tailEnd/>
          </a:ln>
        </p:spPr>
        <p:txBody>
          <a:bodyPr lIns="85582" tIns="42792" rIns="85582" bIns="42792">
            <a:prstTxWarp prst="textNoShape">
              <a:avLst/>
            </a:prstTxWarp>
            <a:spAutoFit/>
          </a:bodyPr>
          <a:lstStyle/>
          <a:p>
            <a:r>
              <a:rPr lang="en-US" dirty="0"/>
              <a:t>In either direct or indirect drive, peak drive pressures are of order ~ 50-150 </a:t>
            </a:r>
            <a:r>
              <a:rPr lang="en-US" dirty="0" err="1"/>
              <a:t>MBars</a:t>
            </a:r>
            <a:r>
              <a:rPr lang="en-US" dirty="0"/>
              <a:t>  </a:t>
            </a:r>
          </a:p>
          <a:p>
            <a:endParaRPr lang="en-US" dirty="0"/>
          </a:p>
          <a:p>
            <a:r>
              <a:rPr lang="en-US" dirty="0"/>
              <a:t>We need to get pressures to</a:t>
            </a:r>
            <a:r>
              <a:rPr lang="en-US" dirty="0" smtClean="0"/>
              <a:t> </a:t>
            </a:r>
            <a:r>
              <a:rPr lang="en-US" dirty="0"/>
              <a:t>&gt;</a:t>
            </a:r>
            <a:r>
              <a:rPr lang="en-US" dirty="0" smtClean="0"/>
              <a:t> 1000X </a:t>
            </a:r>
            <a:r>
              <a:rPr lang="en-US" dirty="0"/>
              <a:t>that for ignition! </a:t>
            </a:r>
          </a:p>
          <a:p>
            <a:endParaRPr lang="en-US" dirty="0"/>
          </a:p>
          <a:p>
            <a:r>
              <a:rPr lang="en-US" dirty="0"/>
              <a:t>Spherical implosions enable us to store energy in the fusion fuel in the form of kinetic energy, which is converted to pressure at stagnation</a:t>
            </a:r>
          </a:p>
        </p:txBody>
      </p:sp>
      <p:pic>
        <p:nvPicPr>
          <p:cNvPr id="34826" name="Picture 4"/>
          <p:cNvPicPr>
            <a:picLocks noChangeAspect="1" noChangeArrowheads="1"/>
          </p:cNvPicPr>
          <p:nvPr/>
        </p:nvPicPr>
        <p:blipFill>
          <a:blip r:embed="rId4"/>
          <a:srcRect/>
          <a:stretch>
            <a:fillRect/>
          </a:stretch>
        </p:blipFill>
        <p:spPr bwMode="auto">
          <a:xfrm>
            <a:off x="763988" y="4561381"/>
            <a:ext cx="1313930" cy="1319303"/>
          </a:xfrm>
          <a:prstGeom prst="rect">
            <a:avLst/>
          </a:prstGeom>
          <a:noFill/>
          <a:ln w="9525">
            <a:noFill/>
            <a:miter lim="800000"/>
            <a:headEnd/>
            <a:tailEnd/>
          </a:ln>
        </p:spPr>
      </p:pic>
      <p:sp>
        <p:nvSpPr>
          <p:cNvPr id="34827" name="Text Box 5"/>
          <p:cNvSpPr txBox="1">
            <a:spLocks noChangeArrowheads="1"/>
          </p:cNvSpPr>
          <p:nvPr/>
        </p:nvSpPr>
        <p:spPr bwMode="auto">
          <a:xfrm>
            <a:off x="370781" y="4241518"/>
            <a:ext cx="2048146" cy="323771"/>
          </a:xfrm>
          <a:prstGeom prst="rect">
            <a:avLst/>
          </a:prstGeom>
          <a:noFill/>
          <a:ln w="9525">
            <a:noFill/>
            <a:miter lim="800000"/>
            <a:headEnd/>
            <a:tailEnd/>
          </a:ln>
        </p:spPr>
        <p:txBody>
          <a:bodyPr wrap="none" lIns="76800" tIns="38400" rIns="76800" bIns="38400">
            <a:prstTxWarp prst="textNoShape">
              <a:avLst/>
            </a:prstTxWarp>
            <a:spAutoFit/>
          </a:bodyPr>
          <a:lstStyle/>
          <a:p>
            <a:pPr defTabSz="766806"/>
            <a:r>
              <a:rPr lang="en-US" dirty="0"/>
              <a:t>Direct Drive (Laser)</a:t>
            </a:r>
            <a:endParaRPr lang="en-US" dirty="0">
              <a:latin typeface="Helvetica" charset="0"/>
            </a:endParaRPr>
          </a:p>
        </p:txBody>
      </p:sp>
      <p:sp>
        <p:nvSpPr>
          <p:cNvPr id="34830" name="Text Box 8"/>
          <p:cNvSpPr txBox="1">
            <a:spLocks noChangeArrowheads="1"/>
          </p:cNvSpPr>
          <p:nvPr/>
        </p:nvSpPr>
        <p:spPr bwMode="auto">
          <a:xfrm>
            <a:off x="413205" y="1167307"/>
            <a:ext cx="2173381" cy="323771"/>
          </a:xfrm>
          <a:prstGeom prst="rect">
            <a:avLst/>
          </a:prstGeom>
          <a:noFill/>
          <a:ln w="9525">
            <a:noFill/>
            <a:miter lim="800000"/>
            <a:headEnd/>
            <a:tailEnd/>
          </a:ln>
        </p:spPr>
        <p:txBody>
          <a:bodyPr wrap="none" lIns="76800" tIns="38400" rIns="76800" bIns="38400">
            <a:prstTxWarp prst="textNoShape">
              <a:avLst/>
            </a:prstTxWarp>
            <a:spAutoFit/>
          </a:bodyPr>
          <a:lstStyle/>
          <a:p>
            <a:pPr defTabSz="766806"/>
            <a:r>
              <a:rPr lang="en-US" dirty="0"/>
              <a:t>Indirect Drive (X-ray)</a:t>
            </a:r>
          </a:p>
        </p:txBody>
      </p:sp>
      <p:sp>
        <p:nvSpPr>
          <p:cNvPr id="34831" name="Rectangle 9"/>
          <p:cNvSpPr>
            <a:spLocks noChangeArrowheads="1"/>
          </p:cNvSpPr>
          <p:nvPr/>
        </p:nvSpPr>
        <p:spPr bwMode="auto">
          <a:xfrm>
            <a:off x="-86208" y="2781234"/>
            <a:ext cx="4494710" cy="343198"/>
          </a:xfrm>
          <a:prstGeom prst="rect">
            <a:avLst/>
          </a:prstGeom>
          <a:noFill/>
          <a:ln w="9525">
            <a:noFill/>
            <a:miter lim="800000"/>
            <a:headEnd/>
            <a:tailEnd/>
          </a:ln>
        </p:spPr>
        <p:txBody>
          <a:bodyPr lIns="84691" tIns="41604" rIns="84691" bIns="41604">
            <a:prstTxWarp prst="textNoShape">
              <a:avLst/>
            </a:prstTxWarp>
            <a:spAutoFit/>
          </a:bodyPr>
          <a:lstStyle/>
          <a:p>
            <a:pPr>
              <a:spcBef>
                <a:spcPct val="50000"/>
              </a:spcBef>
              <a:buSzPct val="130000"/>
            </a:pPr>
            <a:r>
              <a:rPr lang="en-US">
                <a:latin typeface="Helvetica" charset="0"/>
              </a:rPr>
              <a:t>	</a:t>
            </a:r>
          </a:p>
        </p:txBody>
      </p:sp>
      <p:graphicFrame>
        <p:nvGraphicFramePr>
          <p:cNvPr id="34821" name="Object 5"/>
          <p:cNvGraphicFramePr>
            <a:graphicFrameLocks noChangeAspect="1"/>
          </p:cNvGraphicFramePr>
          <p:nvPr/>
        </p:nvGraphicFramePr>
        <p:xfrm>
          <a:off x="3096059" y="3136317"/>
          <a:ext cx="1587417" cy="545252"/>
        </p:xfrm>
        <a:graphic>
          <a:graphicData uri="http://schemas.openxmlformats.org/presentationml/2006/ole">
            <mc:AlternateContent xmlns:mc="http://schemas.openxmlformats.org/markup-compatibility/2006">
              <mc:Choice xmlns:v="urn:schemas-microsoft-com:vml" Requires="v">
                <p:oleObj spid="_x0000_s3378" name="Equation" r:id="rId5" imgW="812800" imgH="279400" progId="Equation.3">
                  <p:embed/>
                </p:oleObj>
              </mc:Choice>
              <mc:Fallback>
                <p:oleObj name="Equation" r:id="rId5" imgW="812800" imgH="279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6059" y="3136317"/>
                        <a:ext cx="1587417" cy="54525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4822" name="Object 6"/>
          <p:cNvGraphicFramePr>
            <a:graphicFrameLocks noChangeAspect="1"/>
          </p:cNvGraphicFramePr>
          <p:nvPr/>
        </p:nvGraphicFramePr>
        <p:xfrm>
          <a:off x="4903456" y="3195745"/>
          <a:ext cx="3485481" cy="545252"/>
        </p:xfrm>
        <a:graphic>
          <a:graphicData uri="http://schemas.openxmlformats.org/presentationml/2006/ole">
            <mc:AlternateContent xmlns:mc="http://schemas.openxmlformats.org/markup-compatibility/2006">
              <mc:Choice xmlns:v="urn:schemas-microsoft-com:vml" Requires="v">
                <p:oleObj spid="_x0000_s3379" name="Equation" r:id="rId7" imgW="1790700" imgH="279400" progId="Equation.3">
                  <p:embed/>
                </p:oleObj>
              </mc:Choice>
              <mc:Fallback>
                <p:oleObj name="Equation" r:id="rId7" imgW="1790700" imgH="279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3456" y="3195745"/>
                        <a:ext cx="3485481" cy="54525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4823" name="Object 7"/>
          <p:cNvGraphicFramePr>
            <a:graphicFrameLocks noChangeAspect="1"/>
          </p:cNvGraphicFramePr>
          <p:nvPr/>
        </p:nvGraphicFramePr>
        <p:xfrm>
          <a:off x="3097545" y="3883625"/>
          <a:ext cx="1484860" cy="346169"/>
        </p:xfrm>
        <a:graphic>
          <a:graphicData uri="http://schemas.openxmlformats.org/presentationml/2006/ole">
            <mc:AlternateContent xmlns:mc="http://schemas.openxmlformats.org/markup-compatibility/2006">
              <mc:Choice xmlns:v="urn:schemas-microsoft-com:vml" Requires="v">
                <p:oleObj spid="_x0000_s3380" name="Equation" r:id="rId9" imgW="762000" imgH="177800" progId="Equation.3">
                  <p:embed/>
                </p:oleObj>
              </mc:Choice>
              <mc:Fallback>
                <p:oleObj name="Equation" r:id="rId9" imgW="762000" imgH="177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97545" y="3883625"/>
                        <a:ext cx="1484860" cy="3461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1831" y="1526627"/>
            <a:ext cx="1603081" cy="25187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Object 10"/>
          <p:cNvGraphicFramePr>
            <a:graphicFrameLocks noChangeAspect="1"/>
          </p:cNvGraphicFramePr>
          <p:nvPr>
            <p:extLst>
              <p:ext uri="{D42A27DB-BD31-4B8C-83A1-F6EECF244321}">
                <p14:modId xmlns:p14="http://schemas.microsoft.com/office/powerpoint/2010/main" val="637621133"/>
              </p:ext>
            </p:extLst>
          </p:nvPr>
        </p:nvGraphicFramePr>
        <p:xfrm>
          <a:off x="5048250" y="3846513"/>
          <a:ext cx="1731963" cy="498475"/>
        </p:xfrm>
        <a:graphic>
          <a:graphicData uri="http://schemas.openxmlformats.org/presentationml/2006/ole">
            <mc:AlternateContent xmlns:mc="http://schemas.openxmlformats.org/markup-compatibility/2006">
              <mc:Choice xmlns:v="urn:schemas-microsoft-com:vml" Requires="v">
                <p:oleObj spid="_x0000_s3381" name="Equation" r:id="rId12" imgW="889000" imgH="254000" progId="Equation.3">
                  <p:embed/>
                </p:oleObj>
              </mc:Choice>
              <mc:Fallback>
                <p:oleObj name="Equation" r:id="rId12" imgW="889000" imgH="254000" progId="Equation.3">
                  <p:embed/>
                  <p:pic>
                    <p:nvPicPr>
                      <p:cNvPr id="0" name=""/>
                      <p:cNvPicPr>
                        <a:picLocks noChangeAspect="1" noChangeArrowheads="1"/>
                      </p:cNvPicPr>
                      <p:nvPr/>
                    </p:nvPicPr>
                    <p:blipFill>
                      <a:blip r:embed="rId13"/>
                      <a:srcRect/>
                      <a:stretch>
                        <a:fillRect/>
                      </a:stretch>
                    </p:blipFill>
                    <p:spPr bwMode="auto">
                      <a:xfrm>
                        <a:off x="5048250" y="3846513"/>
                        <a:ext cx="1731963" cy="498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1" name="Text Box 3"/>
          <p:cNvSpPr txBox="1">
            <a:spLocks noChangeArrowheads="1"/>
          </p:cNvSpPr>
          <p:nvPr/>
        </p:nvSpPr>
        <p:spPr bwMode="auto">
          <a:xfrm>
            <a:off x="3000933" y="4535749"/>
            <a:ext cx="6143067" cy="640418"/>
          </a:xfrm>
          <a:prstGeom prst="rect">
            <a:avLst/>
          </a:prstGeom>
          <a:noFill/>
          <a:ln w="12700">
            <a:noFill/>
            <a:miter lim="800000"/>
            <a:headEnd/>
            <a:tailEnd/>
          </a:ln>
        </p:spPr>
        <p:txBody>
          <a:bodyPr lIns="85582" tIns="42792" rIns="85582" bIns="42792">
            <a:prstTxWarp prst="textNoShape">
              <a:avLst/>
            </a:prstTxWarp>
            <a:spAutoFit/>
          </a:bodyPr>
          <a:lstStyle/>
          <a:p>
            <a:r>
              <a:rPr lang="en-US" dirty="0" smtClean="0"/>
              <a:t>Actual high Mach number implosions do not stagnate adiabatically</a:t>
            </a:r>
            <a:endParaRPr lang="en-US" dirty="0"/>
          </a:p>
        </p:txBody>
      </p:sp>
      <p:graphicFrame>
        <p:nvGraphicFramePr>
          <p:cNvPr id="22" name="Object 3"/>
          <p:cNvGraphicFramePr>
            <a:graphicFrameLocks noChangeAspect="1"/>
          </p:cNvGraphicFramePr>
          <p:nvPr>
            <p:extLst>
              <p:ext uri="{D42A27DB-BD31-4B8C-83A1-F6EECF244321}">
                <p14:modId xmlns:p14="http://schemas.microsoft.com/office/powerpoint/2010/main" val="3690117530"/>
              </p:ext>
            </p:extLst>
          </p:nvPr>
        </p:nvGraphicFramePr>
        <p:xfrm>
          <a:off x="3219450" y="5245100"/>
          <a:ext cx="3114675" cy="446088"/>
        </p:xfrm>
        <a:graphic>
          <a:graphicData uri="http://schemas.openxmlformats.org/presentationml/2006/ole">
            <mc:AlternateContent xmlns:mc="http://schemas.openxmlformats.org/markup-compatibility/2006">
              <mc:Choice xmlns:v="urn:schemas-microsoft-com:vml" Requires="v">
                <p:oleObj spid="_x0000_s3382" name="Equation" r:id="rId14" imgW="1600200" imgH="228600" progId="Equation.3">
                  <p:embed/>
                </p:oleObj>
              </mc:Choice>
              <mc:Fallback>
                <p:oleObj name="Equation" r:id="rId14" imgW="1600200" imgH="2286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19450" y="5245100"/>
                        <a:ext cx="3114675" cy="4460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3" name="Rectangle 22"/>
          <p:cNvSpPr/>
          <p:nvPr/>
        </p:nvSpPr>
        <p:spPr bwMode="auto">
          <a:xfrm>
            <a:off x="0" y="6307661"/>
            <a:ext cx="9144000" cy="571500"/>
          </a:xfrm>
          <a:prstGeom prst="rect">
            <a:avLst/>
          </a:prstGeom>
          <a:solidFill>
            <a:schemeClr val="accent1">
              <a:lumMod val="50000"/>
            </a:schemeClr>
          </a:solidFill>
          <a:ln w="9525">
            <a:noFill/>
            <a:miter lim="800000"/>
            <a:headEnd/>
            <a:tailEnd/>
          </a:ln>
        </p:spPr>
        <p:txBody>
          <a:bodyPr lIns="91323" tIns="45663" rIns="91323" bIns="45663" rtlCol="0" anchor="b">
            <a:prstTxWarp prst="textNoShape">
              <a:avLst/>
            </a:prstTxWarp>
          </a:bodyPr>
          <a:lstStyle/>
          <a:p>
            <a:pPr algn="ctr"/>
            <a:r>
              <a:rPr lang="en-US" sz="1600" b="1" dirty="0">
                <a:solidFill>
                  <a:schemeClr val="bg1"/>
                </a:solidFill>
              </a:rPr>
              <a:t>A fundamental and open question is how efficiently </a:t>
            </a:r>
            <a:endParaRPr lang="en-US" sz="1600" b="1" dirty="0" smtClean="0">
              <a:solidFill>
                <a:schemeClr val="bg1"/>
              </a:solidFill>
            </a:endParaRPr>
          </a:p>
          <a:p>
            <a:pPr algn="ctr"/>
            <a:r>
              <a:rPr lang="en-US" sz="1600" b="1" dirty="0" smtClean="0">
                <a:solidFill>
                  <a:schemeClr val="bg1"/>
                </a:solidFill>
              </a:rPr>
              <a:t>do implosions stagnate in </a:t>
            </a:r>
            <a:r>
              <a:rPr lang="en-US" sz="1600" b="1" dirty="0">
                <a:solidFill>
                  <a:schemeClr val="bg1"/>
                </a:solidFill>
              </a:rPr>
              <a:t>nature </a:t>
            </a:r>
            <a:endParaRPr lang="en-US" sz="1600" b="1" dirty="0">
              <a:solidFill>
                <a:schemeClr val="bg1"/>
              </a:solidFill>
            </a:endParaRPr>
          </a:p>
        </p:txBody>
      </p:sp>
    </p:spTree>
    <p:extLst>
      <p:ext uri="{BB962C8B-B14F-4D97-AF65-F5344CB8AC3E}">
        <p14:creationId xmlns:p14="http://schemas.microsoft.com/office/powerpoint/2010/main" val="2519703201"/>
      </p:ext>
    </p:extLst>
  </p:cSld>
  <p:clrMapOvr>
    <a:masterClrMapping/>
  </p:clrMapOvr>
  <p:transition xmlns:p14="http://schemas.microsoft.com/office/powerpoint/2010/main" advTm="122985"/>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2013-047421s2L2-01.jpg"/>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3433" r="46049" b="4630"/>
          <a:stretch/>
        </p:blipFill>
        <p:spPr>
          <a:xfrm>
            <a:off x="2" y="1434240"/>
            <a:ext cx="4933246" cy="4933440"/>
          </a:xfrm>
          <a:prstGeom prst="rect">
            <a:avLst/>
          </a:prstGeom>
        </p:spPr>
      </p:pic>
      <p:sp>
        <p:nvSpPr>
          <p:cNvPr id="23" name="Title 22"/>
          <p:cNvSpPr>
            <a:spLocks noGrp="1"/>
          </p:cNvSpPr>
          <p:nvPr>
            <p:ph type="title"/>
          </p:nvPr>
        </p:nvSpPr>
        <p:spPr>
          <a:xfrm>
            <a:off x="419100" y="29636"/>
            <a:ext cx="8724900" cy="999064"/>
          </a:xfrm>
          <a:effectLst/>
        </p:spPr>
        <p:txBody>
          <a:bodyPr vert="horz" lIns="0" rIns="45720" rtlCol="0" anchor="t" anchorCtr="0">
            <a:noAutofit/>
            <a:scene3d>
              <a:camera prst="orthographicFront"/>
              <a:lightRig rig="threePt" dir="t">
                <a:rot lat="0" lon="0" rev="4800000"/>
              </a:lightRig>
            </a:scene3d>
            <a:sp3d prstMaterial="matte"/>
          </a:bodyPr>
          <a:lstStyle/>
          <a:p>
            <a:r>
              <a:rPr lang="en-US" dirty="0" smtClean="0">
                <a:sym typeface="Wingdings" pitchFamily="-106" charset="2"/>
              </a:rPr>
              <a:t>Current NIF implosions reach ~200 </a:t>
            </a:r>
            <a:r>
              <a:rPr lang="en-US" dirty="0" err="1" smtClean="0">
                <a:sym typeface="Wingdings" pitchFamily="-106" charset="2"/>
              </a:rPr>
              <a:t>Gbar</a:t>
            </a:r>
            <a:r>
              <a:rPr lang="en-US" dirty="0" smtClean="0">
                <a:sym typeface="Wingdings" pitchFamily="-106" charset="2"/>
              </a:rPr>
              <a:t> at stagnation, ~2x away from the 400 </a:t>
            </a:r>
            <a:r>
              <a:rPr lang="en-US" dirty="0" err="1" smtClean="0">
                <a:sym typeface="Wingdings" pitchFamily="-106" charset="2"/>
              </a:rPr>
              <a:t>Gbar</a:t>
            </a:r>
            <a:r>
              <a:rPr lang="en-US" dirty="0" smtClean="0">
                <a:sym typeface="Wingdings" pitchFamily="-106" charset="2"/>
              </a:rPr>
              <a:t> needed for ignition</a:t>
            </a:r>
            <a:endParaRPr lang="en-US" dirty="0"/>
          </a:p>
        </p:txBody>
      </p:sp>
      <p:sp>
        <p:nvSpPr>
          <p:cNvPr id="11" name="Freeform 10"/>
          <p:cNvSpPr/>
          <p:nvPr/>
        </p:nvSpPr>
        <p:spPr>
          <a:xfrm>
            <a:off x="1604818" y="4300686"/>
            <a:ext cx="2095500" cy="611909"/>
          </a:xfrm>
          <a:custGeom>
            <a:avLst/>
            <a:gdLst>
              <a:gd name="connsiteX0" fmla="*/ 0 w 2305050"/>
              <a:gd name="connsiteY0" fmla="*/ 0 h 673100"/>
              <a:gd name="connsiteX1" fmla="*/ 44450 w 2305050"/>
              <a:gd name="connsiteY1" fmla="*/ 127000 h 673100"/>
              <a:gd name="connsiteX2" fmla="*/ 114300 w 2305050"/>
              <a:gd name="connsiteY2" fmla="*/ 203200 h 673100"/>
              <a:gd name="connsiteX3" fmla="*/ 215900 w 2305050"/>
              <a:gd name="connsiteY3" fmla="*/ 323850 h 673100"/>
              <a:gd name="connsiteX4" fmla="*/ 660400 w 2305050"/>
              <a:gd name="connsiteY4" fmla="*/ 590550 h 673100"/>
              <a:gd name="connsiteX5" fmla="*/ 946150 w 2305050"/>
              <a:gd name="connsiteY5" fmla="*/ 660400 h 673100"/>
              <a:gd name="connsiteX6" fmla="*/ 1270000 w 2305050"/>
              <a:gd name="connsiteY6" fmla="*/ 673100 h 673100"/>
              <a:gd name="connsiteX7" fmla="*/ 1562100 w 2305050"/>
              <a:gd name="connsiteY7" fmla="*/ 635000 h 673100"/>
              <a:gd name="connsiteX8" fmla="*/ 1917700 w 2305050"/>
              <a:gd name="connsiteY8" fmla="*/ 412750 h 673100"/>
              <a:gd name="connsiteX9" fmla="*/ 2133600 w 2305050"/>
              <a:gd name="connsiteY9" fmla="*/ 279400 h 673100"/>
              <a:gd name="connsiteX10" fmla="*/ 2247900 w 2305050"/>
              <a:gd name="connsiteY10" fmla="*/ 177800 h 673100"/>
              <a:gd name="connsiteX11" fmla="*/ 2298700 w 2305050"/>
              <a:gd name="connsiteY11" fmla="*/ 69850 h 673100"/>
              <a:gd name="connsiteX12" fmla="*/ 2305050 w 2305050"/>
              <a:gd name="connsiteY12" fmla="*/ 12700 h 673100"/>
              <a:gd name="connsiteX13" fmla="*/ 0 w 2305050"/>
              <a:gd name="connsiteY13" fmla="*/ 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050" h="673100">
                <a:moveTo>
                  <a:pt x="0" y="0"/>
                </a:moveTo>
                <a:lnTo>
                  <a:pt x="44450" y="127000"/>
                </a:lnTo>
                <a:lnTo>
                  <a:pt x="114300" y="203200"/>
                </a:lnTo>
                <a:lnTo>
                  <a:pt x="215900" y="323850"/>
                </a:lnTo>
                <a:lnTo>
                  <a:pt x="660400" y="590550"/>
                </a:lnTo>
                <a:lnTo>
                  <a:pt x="946150" y="660400"/>
                </a:lnTo>
                <a:lnTo>
                  <a:pt x="1270000" y="673100"/>
                </a:lnTo>
                <a:lnTo>
                  <a:pt x="1562100" y="635000"/>
                </a:lnTo>
                <a:lnTo>
                  <a:pt x="1917700" y="412750"/>
                </a:lnTo>
                <a:lnTo>
                  <a:pt x="2133600" y="279400"/>
                </a:lnTo>
                <a:lnTo>
                  <a:pt x="2247900" y="177800"/>
                </a:lnTo>
                <a:lnTo>
                  <a:pt x="2298700" y="69850"/>
                </a:lnTo>
                <a:lnTo>
                  <a:pt x="2305050" y="12700"/>
                </a:lnTo>
                <a:lnTo>
                  <a:pt x="0" y="0"/>
                </a:lnTo>
                <a:close/>
              </a:path>
            </a:pathLst>
          </a:custGeom>
          <a:solidFill>
            <a:srgbClr val="A87078"/>
          </a:solidFill>
          <a:ln w="38100" cmpd="sng">
            <a:solidFill>
              <a:srgbClr val="A87078"/>
            </a:solidFill>
          </a:ln>
          <a:effectLst/>
        </p:spPr>
        <p:style>
          <a:lnRef idx="1">
            <a:schemeClr val="accent1"/>
          </a:lnRef>
          <a:fillRef idx="3">
            <a:schemeClr val="accent1"/>
          </a:fillRef>
          <a:effectRef idx="2">
            <a:schemeClr val="accent1"/>
          </a:effectRef>
          <a:fontRef idx="minor">
            <a:schemeClr val="lt1"/>
          </a:fontRef>
        </p:style>
        <p:txBody>
          <a:bodyPr lIns="82994" tIns="41499" rIns="82994" bIns="41499" rtlCol="0" anchor="ctr"/>
          <a:lstStyle/>
          <a:p>
            <a:pPr algn="ctr" defTabSz="456378"/>
            <a:endParaRPr lang="en-US">
              <a:solidFill>
                <a:prstClr val="white"/>
              </a:solidFill>
              <a:latin typeface="Arial"/>
            </a:endParaRPr>
          </a:p>
        </p:txBody>
      </p:sp>
      <p:sp>
        <p:nvSpPr>
          <p:cNvPr id="20" name="TextBox 19"/>
          <p:cNvSpPr txBox="1"/>
          <p:nvPr/>
        </p:nvSpPr>
        <p:spPr>
          <a:xfrm>
            <a:off x="3746500" y="5538977"/>
            <a:ext cx="1828089" cy="307766"/>
          </a:xfrm>
          <a:prstGeom prst="rect">
            <a:avLst/>
          </a:prstGeom>
          <a:noFill/>
        </p:spPr>
        <p:txBody>
          <a:bodyPr wrap="none" lIns="91274" tIns="45639" rIns="91274" bIns="45639" rtlCol="0">
            <a:spAutoFit/>
          </a:bodyPr>
          <a:lstStyle/>
          <a:p>
            <a:pPr defTabSz="456378"/>
            <a:r>
              <a:rPr lang="en-US" sz="1400" b="1" dirty="0">
                <a:solidFill>
                  <a:prstClr val="black"/>
                </a:solidFill>
                <a:latin typeface="Symbol" charset="2"/>
                <a:cs typeface="Symbol" charset="2"/>
              </a:rPr>
              <a:t>*</a:t>
            </a:r>
            <a:r>
              <a:rPr lang="en-US" sz="1400" b="1" dirty="0" err="1">
                <a:solidFill>
                  <a:prstClr val="black"/>
                </a:solidFill>
                <a:latin typeface="Symbol" charset="2"/>
                <a:cs typeface="Symbol" charset="2"/>
              </a:rPr>
              <a:t>r</a:t>
            </a:r>
            <a:r>
              <a:rPr lang="en-US" sz="1400" b="1" dirty="0" err="1">
                <a:solidFill>
                  <a:prstClr val="black"/>
                </a:solidFill>
                <a:latin typeface="Arial"/>
              </a:rPr>
              <a:t>R</a:t>
            </a:r>
            <a:r>
              <a:rPr lang="en-US" sz="1400" b="1" dirty="0">
                <a:solidFill>
                  <a:prstClr val="black"/>
                </a:solidFill>
                <a:latin typeface="Arial"/>
              </a:rPr>
              <a:t> = Areal density</a:t>
            </a:r>
          </a:p>
        </p:txBody>
      </p:sp>
      <p:sp>
        <p:nvSpPr>
          <p:cNvPr id="2" name="TextBox 1"/>
          <p:cNvSpPr txBox="1"/>
          <p:nvPr/>
        </p:nvSpPr>
        <p:spPr>
          <a:xfrm>
            <a:off x="6311900" y="2578100"/>
            <a:ext cx="1981169" cy="2031325"/>
          </a:xfrm>
          <a:prstGeom prst="rect">
            <a:avLst/>
          </a:prstGeom>
          <a:noFill/>
        </p:spPr>
        <p:txBody>
          <a:bodyPr wrap="none" rtlCol="0">
            <a:spAutoFit/>
          </a:bodyPr>
          <a:lstStyle/>
          <a:p>
            <a:pPr defTabSz="457154"/>
            <a:r>
              <a:rPr lang="en-US" dirty="0">
                <a:solidFill>
                  <a:prstClr val="black"/>
                </a:solidFill>
                <a:latin typeface="Arial"/>
              </a:rPr>
              <a:t>~ 500 g/cc</a:t>
            </a:r>
          </a:p>
          <a:p>
            <a:pPr defTabSz="457154"/>
            <a:endParaRPr lang="en-US" dirty="0">
              <a:solidFill>
                <a:prstClr val="black"/>
              </a:solidFill>
              <a:latin typeface="Arial"/>
            </a:endParaRPr>
          </a:p>
          <a:p>
            <a:pPr defTabSz="457154"/>
            <a:r>
              <a:rPr lang="en-US" dirty="0">
                <a:solidFill>
                  <a:prstClr val="black"/>
                </a:solidFill>
                <a:latin typeface="Arial"/>
              </a:rPr>
              <a:t>~ 40 g/</a:t>
            </a:r>
            <a:r>
              <a:rPr lang="en-US" dirty="0" smtClean="0">
                <a:solidFill>
                  <a:prstClr val="black"/>
                </a:solidFill>
                <a:latin typeface="Arial"/>
              </a:rPr>
              <a:t>cc, ~5 </a:t>
            </a:r>
            <a:r>
              <a:rPr lang="en-US" dirty="0" err="1" smtClean="0">
                <a:solidFill>
                  <a:prstClr val="black"/>
                </a:solidFill>
                <a:latin typeface="Arial"/>
              </a:rPr>
              <a:t>keV</a:t>
            </a:r>
            <a:endParaRPr lang="en-US" dirty="0">
              <a:solidFill>
                <a:prstClr val="black"/>
              </a:solidFill>
              <a:latin typeface="Arial"/>
            </a:endParaRPr>
          </a:p>
          <a:p>
            <a:pPr defTabSz="457154"/>
            <a:endParaRPr lang="en-US" dirty="0">
              <a:solidFill>
                <a:prstClr val="black"/>
              </a:solidFill>
              <a:latin typeface="Arial"/>
            </a:endParaRPr>
          </a:p>
          <a:p>
            <a:pPr defTabSz="457154"/>
            <a:r>
              <a:rPr lang="en-US" dirty="0">
                <a:solidFill>
                  <a:prstClr val="black"/>
                </a:solidFill>
                <a:latin typeface="Arial"/>
              </a:rPr>
              <a:t>~ </a:t>
            </a:r>
            <a:r>
              <a:rPr lang="en-US" dirty="0" smtClean="0">
                <a:solidFill>
                  <a:prstClr val="black"/>
                </a:solidFill>
                <a:latin typeface="Arial"/>
              </a:rPr>
              <a:t>180 </a:t>
            </a:r>
            <a:r>
              <a:rPr lang="en-US" dirty="0" err="1">
                <a:solidFill>
                  <a:prstClr val="black"/>
                </a:solidFill>
                <a:latin typeface="Arial"/>
              </a:rPr>
              <a:t>Gbar</a:t>
            </a:r>
            <a:endParaRPr lang="en-US" dirty="0">
              <a:solidFill>
                <a:prstClr val="black"/>
              </a:solidFill>
              <a:latin typeface="Arial"/>
            </a:endParaRPr>
          </a:p>
          <a:p>
            <a:pPr defTabSz="457154"/>
            <a:endParaRPr lang="en-US" dirty="0">
              <a:solidFill>
                <a:prstClr val="black"/>
              </a:solidFill>
              <a:latin typeface="Arial"/>
            </a:endParaRPr>
          </a:p>
          <a:p>
            <a:pPr defTabSz="457154"/>
            <a:r>
              <a:rPr lang="en-US" dirty="0">
                <a:solidFill>
                  <a:prstClr val="black"/>
                </a:solidFill>
                <a:latin typeface="Arial"/>
              </a:rPr>
              <a:t>~ </a:t>
            </a:r>
            <a:r>
              <a:rPr lang="en-US" dirty="0" smtClean="0">
                <a:solidFill>
                  <a:prstClr val="black"/>
                </a:solidFill>
                <a:latin typeface="Arial"/>
              </a:rPr>
              <a:t>0.75 </a:t>
            </a:r>
            <a:r>
              <a:rPr lang="en-US" dirty="0">
                <a:solidFill>
                  <a:prstClr val="black"/>
                </a:solidFill>
                <a:latin typeface="Arial"/>
              </a:rPr>
              <a:t>g/cm </a:t>
            </a:r>
            <a:r>
              <a:rPr lang="en-US" baseline="30000" dirty="0">
                <a:solidFill>
                  <a:prstClr val="black"/>
                </a:solidFill>
                <a:latin typeface="Arial"/>
              </a:rPr>
              <a:t>2</a:t>
            </a:r>
          </a:p>
        </p:txBody>
      </p:sp>
      <p:sp>
        <p:nvSpPr>
          <p:cNvPr id="4" name="TextBox 3"/>
          <p:cNvSpPr txBox="1"/>
          <p:nvPr/>
        </p:nvSpPr>
        <p:spPr>
          <a:xfrm>
            <a:off x="5981700" y="1118969"/>
            <a:ext cx="2006529" cy="646331"/>
          </a:xfrm>
          <a:prstGeom prst="rect">
            <a:avLst/>
          </a:prstGeom>
          <a:noFill/>
        </p:spPr>
        <p:txBody>
          <a:bodyPr wrap="none" rtlCol="0">
            <a:spAutoFit/>
          </a:bodyPr>
          <a:lstStyle/>
          <a:p>
            <a:pPr algn="ctr" defTabSz="457154"/>
            <a:r>
              <a:rPr lang="en-US" dirty="0">
                <a:solidFill>
                  <a:prstClr val="black"/>
                </a:solidFill>
                <a:latin typeface="Arial"/>
              </a:rPr>
              <a:t>Best performance </a:t>
            </a:r>
            <a:br>
              <a:rPr lang="en-US" dirty="0">
                <a:solidFill>
                  <a:prstClr val="black"/>
                </a:solidFill>
                <a:latin typeface="Arial"/>
              </a:rPr>
            </a:br>
            <a:r>
              <a:rPr lang="en-US" dirty="0">
                <a:solidFill>
                  <a:prstClr val="black"/>
                </a:solidFill>
                <a:latin typeface="Arial"/>
              </a:rPr>
              <a:t>on single shot</a:t>
            </a:r>
          </a:p>
        </p:txBody>
      </p:sp>
      <p:cxnSp>
        <p:nvCxnSpPr>
          <p:cNvPr id="6" name="Straight Connector 5"/>
          <p:cNvCxnSpPr/>
          <p:nvPr/>
        </p:nvCxnSpPr>
        <p:spPr>
          <a:xfrm flipH="1" flipV="1">
            <a:off x="3479800" y="2324100"/>
            <a:ext cx="2743200" cy="41910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3517900" y="3314700"/>
            <a:ext cx="270510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3746500" y="3873500"/>
            <a:ext cx="2476500" cy="119380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3302000" y="4508500"/>
            <a:ext cx="2895600" cy="119380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6469062" y="1954768"/>
            <a:ext cx="1897650" cy="369332"/>
          </a:xfrm>
          <a:prstGeom prst="rect">
            <a:avLst/>
          </a:prstGeom>
        </p:spPr>
        <p:txBody>
          <a:bodyPr wrap="none">
            <a:spAutoFit/>
          </a:bodyPr>
          <a:lstStyle/>
          <a:p>
            <a:pPr defTabSz="457154"/>
            <a:r>
              <a:rPr lang="en-US" dirty="0" smtClean="0">
                <a:solidFill>
                  <a:prstClr val="black"/>
                </a:solidFill>
                <a:latin typeface="Arial"/>
              </a:rPr>
              <a:t>~ </a:t>
            </a:r>
            <a:r>
              <a:rPr lang="en-US" dirty="0" smtClean="0">
                <a:solidFill>
                  <a:prstClr val="black"/>
                </a:solidFill>
                <a:latin typeface="Arial"/>
              </a:rPr>
              <a:t>27kJ &lt;&lt;1.8 MJ</a:t>
            </a:r>
            <a:endParaRPr lang="en-US" dirty="0">
              <a:solidFill>
                <a:prstClr val="black"/>
              </a:solidFill>
              <a:latin typeface="Arial"/>
            </a:endParaRPr>
          </a:p>
        </p:txBody>
      </p:sp>
    </p:spTree>
    <p:extLst>
      <p:ext uri="{BB962C8B-B14F-4D97-AF65-F5344CB8AC3E}">
        <p14:creationId xmlns:p14="http://schemas.microsoft.com/office/powerpoint/2010/main" val="3806760705"/>
      </p:ext>
    </p:extLst>
  </p:cSld>
  <p:clrMapOvr>
    <a:masterClrMapping/>
  </p:clrMapOvr>
  <mc:AlternateContent xmlns:mc="http://schemas.openxmlformats.org/markup-compatibility/2006">
    <mc:Choice xmlns:p14="http://schemas.microsoft.com/office/powerpoint/2010/main" Requires="p14">
      <p:transition spd="slow" p14:dur="2000" advTm="45797"/>
    </mc:Choice>
    <mc:Fallback>
      <p:transition xmlns:p14="http://schemas.microsoft.com/office/powerpoint/2010/main" spd="slow" advTm="45797"/>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vie2_12.0fps.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2298080" y="311968"/>
            <a:ext cx="4550152" cy="6009372"/>
          </a:xfrm>
          <a:prstGeom prst="rect">
            <a:avLst/>
          </a:prstGeom>
          <a:noFill/>
          <a:ln>
            <a:noFill/>
          </a:ln>
        </p:spPr>
      </p:pic>
      <p:sp>
        <p:nvSpPr>
          <p:cNvPr id="2" name="Title 1"/>
          <p:cNvSpPr>
            <a:spLocks noGrp="1"/>
          </p:cNvSpPr>
          <p:nvPr>
            <p:ph type="title"/>
          </p:nvPr>
        </p:nvSpPr>
        <p:spPr>
          <a:xfrm>
            <a:off x="165100" y="5638170"/>
            <a:ext cx="8892595" cy="1005840"/>
          </a:xfrm>
        </p:spPr>
        <p:txBody>
          <a:bodyPr/>
          <a:lstStyle/>
          <a:p>
            <a:pPr algn="ctr"/>
            <a:r>
              <a:rPr lang="en-US" sz="2400" dirty="0" smtClean="0"/>
              <a:t>Simulations provide critical insight. A </a:t>
            </a:r>
            <a:r>
              <a:rPr lang="en-US" dirty="0" smtClean="0"/>
              <a:t>grand challenge is to diagnose these implosions and constrain modeling in these extreme conditions</a:t>
            </a:r>
            <a:endParaRPr lang="en-US" sz="2400" dirty="0"/>
          </a:p>
        </p:txBody>
      </p:sp>
      <p:sp>
        <p:nvSpPr>
          <p:cNvPr id="6" name="TextBox 5"/>
          <p:cNvSpPr txBox="1"/>
          <p:nvPr/>
        </p:nvSpPr>
        <p:spPr>
          <a:xfrm>
            <a:off x="6759615" y="1365723"/>
            <a:ext cx="2298080" cy="2031325"/>
          </a:xfrm>
          <a:prstGeom prst="rect">
            <a:avLst/>
          </a:prstGeom>
          <a:noFill/>
        </p:spPr>
        <p:txBody>
          <a:bodyPr wrap="square" rtlCol="0">
            <a:spAutoFit/>
          </a:bodyPr>
          <a:lstStyle/>
          <a:p>
            <a:pPr algn="r" defTabSz="457200"/>
            <a:r>
              <a:rPr lang="en-US" dirty="0" smtClean="0">
                <a:solidFill>
                  <a:prstClr val="black"/>
                </a:solidFill>
              </a:rPr>
              <a:t>D. Clark – </a:t>
            </a:r>
          </a:p>
          <a:p>
            <a:pPr algn="r" defTabSz="457200"/>
            <a:r>
              <a:rPr lang="en-US" dirty="0" smtClean="0">
                <a:solidFill>
                  <a:prstClr val="black"/>
                </a:solidFill>
              </a:rPr>
              <a:t>3D Simulation of low foot N120405</a:t>
            </a:r>
          </a:p>
          <a:p>
            <a:pPr algn="r" defTabSz="457200"/>
            <a:endParaRPr lang="en-US" dirty="0" smtClean="0">
              <a:solidFill>
                <a:prstClr val="black"/>
              </a:solidFill>
            </a:endParaRPr>
          </a:p>
          <a:p>
            <a:pPr algn="r" defTabSz="457200"/>
            <a:r>
              <a:rPr lang="en-US" dirty="0" smtClean="0">
                <a:solidFill>
                  <a:prstClr val="black"/>
                </a:solidFill>
              </a:rPr>
              <a:t>C. Weber – </a:t>
            </a:r>
          </a:p>
          <a:p>
            <a:pPr algn="r" defTabSz="457200"/>
            <a:r>
              <a:rPr lang="en-US" dirty="0" err="1" smtClean="0">
                <a:solidFill>
                  <a:prstClr val="black"/>
                </a:solidFill>
              </a:rPr>
              <a:t>Postprocessed</a:t>
            </a:r>
            <a:r>
              <a:rPr lang="en-US" dirty="0" smtClean="0">
                <a:solidFill>
                  <a:prstClr val="black"/>
                </a:solidFill>
              </a:rPr>
              <a:t> movie</a:t>
            </a:r>
            <a:endParaRPr lang="en-US" dirty="0">
              <a:solidFill>
                <a:prstClr val="black"/>
              </a:solidFill>
            </a:endParaRPr>
          </a:p>
        </p:txBody>
      </p:sp>
      <p:sp>
        <p:nvSpPr>
          <p:cNvPr id="5" name="TextBox 4"/>
          <p:cNvSpPr txBox="1"/>
          <p:nvPr/>
        </p:nvSpPr>
        <p:spPr>
          <a:xfrm>
            <a:off x="330201" y="1384300"/>
            <a:ext cx="2413000" cy="1015663"/>
          </a:xfrm>
          <a:prstGeom prst="rect">
            <a:avLst/>
          </a:prstGeom>
          <a:noFill/>
        </p:spPr>
        <p:txBody>
          <a:bodyPr wrap="square" rtlCol="0">
            <a:spAutoFit/>
          </a:bodyPr>
          <a:lstStyle/>
          <a:p>
            <a:pPr defTabSz="457200"/>
            <a:r>
              <a:rPr lang="en-US" sz="2000" dirty="0" smtClean="0">
                <a:solidFill>
                  <a:prstClr val="black"/>
                </a:solidFill>
              </a:rPr>
              <a:t>3D HYDRA simulation of final stagnation phase</a:t>
            </a:r>
            <a:endParaRPr lang="en-US" sz="2000" dirty="0">
              <a:solidFill>
                <a:prstClr val="black"/>
              </a:solidFill>
            </a:endParaRPr>
          </a:p>
        </p:txBody>
      </p:sp>
      <p:sp>
        <p:nvSpPr>
          <p:cNvPr id="8" name="Title 1"/>
          <p:cNvSpPr txBox="1">
            <a:spLocks/>
          </p:cNvSpPr>
          <p:nvPr/>
        </p:nvSpPr>
        <p:spPr>
          <a:xfrm>
            <a:off x="215900" y="165067"/>
            <a:ext cx="8546135" cy="1005840"/>
          </a:xfrm>
          <a:prstGeom prst="rect">
            <a:avLst/>
          </a:prstGeom>
          <a:effectLst/>
        </p:spPr>
        <p:txBody>
          <a:bodyPr vert="horz" lIns="0" rIns="45720" rtlCol="0" anchor="t" anchorCtr="0">
            <a:noAutofit/>
            <a:scene3d>
              <a:camera prst="orthographicFront"/>
              <a:lightRig rig="threePt" dir="t">
                <a:rot lat="0" lon="0" rev="4800000"/>
              </a:lightRig>
            </a:scene3d>
            <a:sp3d prstMaterial="matte"/>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defTabSz="914400"/>
            <a:r>
              <a:rPr lang="en-US" sz="2400" dirty="0" smtClean="0"/>
              <a:t>Simulations of implosions suggest that perturbations from engineering features and low mode asymmetry are disrupting the stagnation </a:t>
            </a:r>
            <a:endParaRPr lang="en-US" sz="2400" dirty="0"/>
          </a:p>
        </p:txBody>
      </p:sp>
      <p:sp>
        <p:nvSpPr>
          <p:cNvPr id="7" name="TextBox 6"/>
          <p:cNvSpPr txBox="1"/>
          <p:nvPr/>
        </p:nvSpPr>
        <p:spPr>
          <a:xfrm>
            <a:off x="5178752" y="1170907"/>
            <a:ext cx="954107" cy="369332"/>
          </a:xfrm>
          <a:prstGeom prst="rect">
            <a:avLst/>
          </a:prstGeom>
          <a:noFill/>
        </p:spPr>
        <p:txBody>
          <a:bodyPr wrap="none" rtlCol="0">
            <a:spAutoFit/>
          </a:bodyPr>
          <a:lstStyle/>
          <a:p>
            <a:r>
              <a:rPr lang="en-US" dirty="0" smtClean="0"/>
              <a:t>Density</a:t>
            </a:r>
            <a:endParaRPr lang="en-US" dirty="0"/>
          </a:p>
        </p:txBody>
      </p:sp>
      <p:sp>
        <p:nvSpPr>
          <p:cNvPr id="9" name="TextBox 8"/>
          <p:cNvSpPr txBox="1"/>
          <p:nvPr/>
        </p:nvSpPr>
        <p:spPr>
          <a:xfrm>
            <a:off x="2647773" y="1170907"/>
            <a:ext cx="1479957" cy="369332"/>
          </a:xfrm>
          <a:prstGeom prst="rect">
            <a:avLst/>
          </a:prstGeom>
          <a:noFill/>
        </p:spPr>
        <p:txBody>
          <a:bodyPr wrap="none" rtlCol="0">
            <a:spAutoFit/>
          </a:bodyPr>
          <a:lstStyle/>
          <a:p>
            <a:r>
              <a:rPr lang="en-US" dirty="0" smtClean="0"/>
              <a:t>Temperature</a:t>
            </a:r>
            <a:endParaRPr lang="en-US" dirty="0"/>
          </a:p>
        </p:txBody>
      </p:sp>
    </p:spTree>
    <p:custDataLst>
      <p:tags r:id="rId1"/>
    </p:custDataLst>
    <p:extLst>
      <p:ext uri="{BB962C8B-B14F-4D97-AF65-F5344CB8AC3E}">
        <p14:creationId xmlns:p14="http://schemas.microsoft.com/office/powerpoint/2010/main" val="2393943237"/>
      </p:ext>
    </p:extLst>
  </p:cSld>
  <p:clrMapOvr>
    <a:masterClrMapping/>
  </p:clrMapOvr>
  <mc:AlternateContent xmlns:mc="http://schemas.openxmlformats.org/markup-compatibility/2006">
    <mc:Choice xmlns:p14="http://schemas.microsoft.com/office/powerpoint/2010/main" Requires="p14">
      <p:transition spd="slow" p14:dur="2000" advTm="52237"/>
    </mc:Choice>
    <mc:Fallback>
      <p:transition xmlns:p14="http://schemas.microsoft.com/office/powerpoint/2010/main" spd="slow" advTm="5223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extLst>
    <p:ext uri="{E180D4A7-C9FB-4DFB-919C-405C955672EB}">
      <p14:showEvtLst xmlns:p14="http://schemas.microsoft.com/office/powerpoint/2010/main">
        <p14:playEvt time="14786" objId="4"/>
        <p14:playEvt time="39588" objId="4"/>
        <p14:seekEvt time="48004" objId="4" seek="0"/>
        <p14:stopEvt time="52237"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8500" y="806780"/>
            <a:ext cx="5740400" cy="5113370"/>
          </a:xfrm>
        </p:spPr>
        <p:txBody>
          <a:bodyPr>
            <a:noAutofit/>
          </a:bodyPr>
          <a:lstStyle/>
          <a:p>
            <a:r>
              <a:rPr lang="en-US" sz="1600" dirty="0" smtClean="0"/>
              <a:t>Creating, controlling, and diagnosing matter at the energy densities needed for ignition in the laboratory is a daunting challenge.</a:t>
            </a:r>
          </a:p>
          <a:p>
            <a:r>
              <a:rPr lang="en-US" sz="1600" dirty="0" smtClean="0"/>
              <a:t>Our goal on NIF is to achieve ignition or understand the science well enough to answer the question of what capability would be needed to achieve it</a:t>
            </a:r>
          </a:p>
          <a:p>
            <a:r>
              <a:rPr lang="en-US" sz="1600" dirty="0" smtClean="0"/>
              <a:t>Achieving/Understanding what is required for ignition provides the most stringent constraints on our entire field. In doing so it pushes diagnostics, codes, drivers, optics, targets, capabilities and operations</a:t>
            </a:r>
          </a:p>
          <a:p>
            <a:r>
              <a:rPr lang="en-US" sz="1600" dirty="0" smtClean="0"/>
              <a:t>There is lots of room </a:t>
            </a:r>
            <a:r>
              <a:rPr lang="en-US" sz="1600" dirty="0" smtClean="0"/>
              <a:t>for innovation in the quest for </a:t>
            </a:r>
            <a:r>
              <a:rPr lang="en-US" sz="1600" dirty="0" smtClean="0"/>
              <a:t>ignition</a:t>
            </a:r>
            <a:r>
              <a:rPr lang="en-US" sz="1600" dirty="0" smtClean="0"/>
              <a:t>:</a:t>
            </a:r>
          </a:p>
          <a:p>
            <a:pPr lvl="1"/>
            <a:r>
              <a:rPr lang="en-US" sz="1600" dirty="0" smtClean="0"/>
              <a:t>How do we take advantage of the additional energy coupling from direct drive</a:t>
            </a:r>
          </a:p>
          <a:p>
            <a:pPr lvl="1"/>
            <a:r>
              <a:rPr lang="en-US" sz="1600" dirty="0" smtClean="0"/>
              <a:t>Can ultra strong magnetic fields (10’s of </a:t>
            </a:r>
            <a:r>
              <a:rPr lang="en-US" sz="1600" dirty="0" err="1" smtClean="0"/>
              <a:t>Megagauss</a:t>
            </a:r>
            <a:r>
              <a:rPr lang="en-US" sz="1600" dirty="0" smtClean="0"/>
              <a:t>) significantly </a:t>
            </a:r>
            <a:r>
              <a:rPr lang="en-US" sz="1600" dirty="0"/>
              <a:t>reduce the pressure needed for </a:t>
            </a:r>
            <a:r>
              <a:rPr lang="en-US" sz="1600" dirty="0" smtClean="0"/>
              <a:t>ignition</a:t>
            </a:r>
          </a:p>
          <a:p>
            <a:pPr lvl="1"/>
            <a:r>
              <a:rPr lang="en-US" sz="1600" dirty="0" smtClean="0"/>
              <a:t>Many alternate approaches (fast ignition, shock ignition, etc.)</a:t>
            </a:r>
            <a:endParaRPr lang="en-US" sz="1600" dirty="0" smtClean="0"/>
          </a:p>
          <a:p>
            <a:r>
              <a:rPr lang="en-US" sz="1600" dirty="0" smtClean="0"/>
              <a:t>If achieved, ignition will </a:t>
            </a:r>
            <a:r>
              <a:rPr lang="en-US" sz="1600" dirty="0"/>
              <a:t>open a whole new window into the HED science that can be performed in the </a:t>
            </a:r>
            <a:r>
              <a:rPr lang="en-US" sz="1600" dirty="0" smtClean="0"/>
              <a:t>laboratory, and may pave the way for even more extreme capabilities in the future</a:t>
            </a:r>
          </a:p>
          <a:p>
            <a:endParaRPr lang="en-US" sz="1600" dirty="0"/>
          </a:p>
          <a:p>
            <a:pPr marL="119062" indent="0">
              <a:buNone/>
            </a:pPr>
            <a:endParaRPr lang="en-US" sz="1600" dirty="0"/>
          </a:p>
          <a:p>
            <a:endParaRPr lang="en-US" sz="1600" dirty="0"/>
          </a:p>
        </p:txBody>
      </p:sp>
      <p:sp>
        <p:nvSpPr>
          <p:cNvPr id="3" name="Title 2"/>
          <p:cNvSpPr>
            <a:spLocks noGrp="1"/>
          </p:cNvSpPr>
          <p:nvPr>
            <p:ph type="title"/>
          </p:nvPr>
        </p:nvSpPr>
        <p:spPr/>
        <p:txBody>
          <a:bodyPr/>
          <a:lstStyle/>
          <a:p>
            <a:r>
              <a:rPr lang="en-US" dirty="0" smtClean="0"/>
              <a:t>Ignition is a grand scientific challenge and a critical enabling capability for HED science</a:t>
            </a:r>
            <a:br>
              <a:rPr lang="en-US" dirty="0" smtClean="0"/>
            </a:br>
            <a:endParaRPr lang="en-US" dirty="0"/>
          </a:p>
        </p:txBody>
      </p:sp>
      <p:pic>
        <p:nvPicPr>
          <p:cNvPr id="4" name="Picture 3" descr="2013-047421s2L2-01.jpg"/>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50236" y="1092200"/>
            <a:ext cx="2943140" cy="2943256"/>
          </a:xfrm>
          <a:prstGeom prst="rect">
            <a:avLst/>
          </a:prstGeom>
        </p:spPr>
      </p:pic>
      <p:grpSp>
        <p:nvGrpSpPr>
          <p:cNvPr id="13" name="Group 86"/>
          <p:cNvGrpSpPr>
            <a:grpSpLocks noChangeAspect="1"/>
          </p:cNvGrpSpPr>
          <p:nvPr/>
        </p:nvGrpSpPr>
        <p:grpSpPr bwMode="auto">
          <a:xfrm>
            <a:off x="249238" y="4330700"/>
            <a:ext cx="2826831" cy="2039938"/>
            <a:chOff x="441284" y="880706"/>
            <a:chExt cx="3638964" cy="2626066"/>
          </a:xfrm>
        </p:grpSpPr>
        <p:pic>
          <p:nvPicPr>
            <p:cNvPr id="14" name="Picture 88" descr="MagLIFmovieF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0263" y="1176806"/>
              <a:ext cx="11385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0" descr="MagLIFmovieF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92734" y="880706"/>
              <a:ext cx="1138500" cy="235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1" descr="MagLIFmovieF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2274" y="1176806"/>
              <a:ext cx="11385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96"/>
            <p:cNvSpPr txBox="1">
              <a:spLocks noChangeArrowheads="1"/>
            </p:cNvSpPr>
            <p:nvPr/>
          </p:nvSpPr>
          <p:spPr bwMode="auto">
            <a:xfrm>
              <a:off x="441284" y="3188819"/>
              <a:ext cx="12105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1200" b="1"/>
                <a:t>Magnetization</a:t>
              </a:r>
            </a:p>
          </p:txBody>
        </p:sp>
        <p:sp>
          <p:nvSpPr>
            <p:cNvPr id="18" name="TextBox 97"/>
            <p:cNvSpPr txBox="1">
              <a:spLocks noChangeArrowheads="1"/>
            </p:cNvSpPr>
            <p:nvPr/>
          </p:nvSpPr>
          <p:spPr bwMode="auto">
            <a:xfrm>
              <a:off x="1952331" y="3045107"/>
              <a:ext cx="7489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r>
                <a:rPr lang="en-US" sz="1200" b="1"/>
                <a:t>Laser</a:t>
              </a:r>
            </a:p>
            <a:p>
              <a:pPr algn="ctr"/>
              <a:r>
                <a:rPr lang="en-US" sz="1200" b="1"/>
                <a:t>Heating</a:t>
              </a:r>
            </a:p>
          </p:txBody>
        </p:sp>
        <p:sp>
          <p:nvSpPr>
            <p:cNvPr id="19" name="TextBox 98"/>
            <p:cNvSpPr txBox="1">
              <a:spLocks noChangeArrowheads="1"/>
            </p:cNvSpPr>
            <p:nvPr/>
          </p:nvSpPr>
          <p:spPr bwMode="auto">
            <a:xfrm>
              <a:off x="2912215" y="3188819"/>
              <a:ext cx="11680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1200" b="1"/>
                <a:t>Compression</a:t>
              </a:r>
            </a:p>
          </p:txBody>
        </p:sp>
      </p:grpSp>
    </p:spTree>
    <p:extLst>
      <p:ext uri="{BB962C8B-B14F-4D97-AF65-F5344CB8AC3E}">
        <p14:creationId xmlns:p14="http://schemas.microsoft.com/office/powerpoint/2010/main" val="2305364187"/>
      </p:ext>
    </p:extLst>
  </p:cSld>
  <p:clrMapOvr>
    <a:masterClrMapping/>
  </p:clrMapOvr>
  <mc:AlternateContent xmlns:mc="http://schemas.openxmlformats.org/markup-compatibility/2006">
    <mc:Choice xmlns:p14="http://schemas.microsoft.com/office/powerpoint/2010/main" Requires="p14">
      <p:transition spd="slow" p14:dur="2000" advTm="114137"/>
    </mc:Choice>
    <mc:Fallback>
      <p:transition xmlns:p14="http://schemas.microsoft.com/office/powerpoint/2010/main" spd="slow" advTm="114137"/>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p946959.jpg"/>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pic>
        <p:nvPicPr>
          <p:cNvPr id="13" name="Picture 12" descr="General Atomics Logo-Red-Black CMYK.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7529" y="3018369"/>
            <a:ext cx="1914653" cy="494735"/>
          </a:xfrm>
          <a:prstGeom prst="rect">
            <a:avLst/>
          </a:prstGeom>
          <a:solidFill>
            <a:schemeClr val="bg1"/>
          </a:solidFill>
        </p:spPr>
      </p:pic>
      <p:pic>
        <p:nvPicPr>
          <p:cNvPr id="14" name="Picture 13" descr="MIT_CMYK-01.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75540" y="3079598"/>
            <a:ext cx="1938122" cy="509091"/>
          </a:xfrm>
          <a:prstGeom prst="rect">
            <a:avLst/>
          </a:prstGeom>
        </p:spPr>
      </p:pic>
      <p:grpSp>
        <p:nvGrpSpPr>
          <p:cNvPr id="35" name="Group 34"/>
          <p:cNvGrpSpPr/>
          <p:nvPr/>
        </p:nvGrpSpPr>
        <p:grpSpPr>
          <a:xfrm>
            <a:off x="261283" y="4164265"/>
            <a:ext cx="3042514" cy="591355"/>
            <a:chOff x="642397" y="2207851"/>
            <a:chExt cx="2355454" cy="457815"/>
          </a:xfrm>
        </p:grpSpPr>
        <p:sp>
          <p:nvSpPr>
            <p:cNvPr id="21" name="Rectangle 20"/>
            <p:cNvSpPr/>
            <p:nvPr/>
          </p:nvSpPr>
          <p:spPr bwMode="auto">
            <a:xfrm>
              <a:off x="642397" y="2207851"/>
              <a:ext cx="2355454" cy="457815"/>
            </a:xfrm>
            <a:prstGeom prst="rect">
              <a:avLst/>
            </a:prstGeom>
            <a:solidFill>
              <a:srgbClr val="FFFFFF"/>
            </a:solidFill>
            <a:ln w="9525">
              <a:noFill/>
              <a:miter lim="800000"/>
              <a:headEnd/>
              <a:tailEnd/>
            </a:ln>
            <a:effectLst/>
          </p:spPr>
          <p:txBody>
            <a:bodyPr rtlCol="0" anchor="b">
              <a:prstTxWarp prst="textNoShape">
                <a:avLst/>
              </a:prstTxWarp>
            </a:bodyPr>
            <a:lstStyle/>
            <a:p>
              <a:pPr algn="ctr">
                <a:spcBef>
                  <a:spcPct val="0"/>
                </a:spcBef>
              </a:pPr>
              <a:endParaRPr lang="en-US" sz="1600" dirty="0">
                <a:solidFill>
                  <a:srgbClr val="000000"/>
                </a:solidFill>
              </a:endParaRPr>
            </a:p>
          </p:txBody>
        </p:sp>
        <p:pic>
          <p:nvPicPr>
            <p:cNvPr id="20" name="Picture 19" descr="LLL_Blue-Text-Whit-LLNL.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4084" y="2255167"/>
              <a:ext cx="2240280" cy="377952"/>
            </a:xfrm>
            <a:prstGeom prst="rect">
              <a:avLst/>
            </a:prstGeom>
            <a:noFill/>
          </p:spPr>
        </p:pic>
      </p:grpSp>
      <p:grpSp>
        <p:nvGrpSpPr>
          <p:cNvPr id="32" name="Group 31"/>
          <p:cNvGrpSpPr/>
          <p:nvPr/>
        </p:nvGrpSpPr>
        <p:grpSpPr>
          <a:xfrm>
            <a:off x="7406086" y="419764"/>
            <a:ext cx="1501343" cy="782717"/>
            <a:chOff x="6135997" y="3566529"/>
            <a:chExt cx="1557996" cy="812253"/>
          </a:xfrm>
        </p:grpSpPr>
        <p:sp>
          <p:nvSpPr>
            <p:cNvPr id="22" name="Rectangle 21"/>
            <p:cNvSpPr/>
            <p:nvPr/>
          </p:nvSpPr>
          <p:spPr bwMode="auto">
            <a:xfrm>
              <a:off x="6143380" y="3566529"/>
              <a:ext cx="1550613" cy="812253"/>
            </a:xfrm>
            <a:prstGeom prst="rect">
              <a:avLst/>
            </a:prstGeom>
            <a:solidFill>
              <a:srgbClr val="FFFFFF"/>
            </a:solidFill>
            <a:ln w="9525">
              <a:noFill/>
              <a:miter lim="800000"/>
              <a:headEnd/>
              <a:tailEnd/>
            </a:ln>
            <a:effectLst/>
          </p:spPr>
          <p:txBody>
            <a:bodyPr rtlCol="0" anchor="b">
              <a:prstTxWarp prst="textNoShape">
                <a:avLst/>
              </a:prstTxWarp>
            </a:bodyPr>
            <a:lstStyle/>
            <a:p>
              <a:pPr algn="ctr">
                <a:spcBef>
                  <a:spcPct val="0"/>
                </a:spcBef>
              </a:pPr>
              <a:endParaRPr lang="en-US" sz="1600" dirty="0">
                <a:solidFill>
                  <a:srgbClr val="000000"/>
                </a:solidFill>
              </a:endParaRPr>
            </a:p>
          </p:txBody>
        </p:sp>
        <p:pic>
          <p:nvPicPr>
            <p:cNvPr id="18" name="Picture 17" descr="LANL_LosAlamosNL-300dpi_CMYK.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135997" y="3573912"/>
              <a:ext cx="1484156" cy="741769"/>
            </a:xfrm>
            <a:prstGeom prst="rect">
              <a:avLst/>
            </a:prstGeom>
            <a:noFill/>
          </p:spPr>
        </p:pic>
      </p:grpSp>
      <p:grpSp>
        <p:nvGrpSpPr>
          <p:cNvPr id="31" name="Group 30"/>
          <p:cNvGrpSpPr/>
          <p:nvPr/>
        </p:nvGrpSpPr>
        <p:grpSpPr>
          <a:xfrm>
            <a:off x="245748" y="1845002"/>
            <a:ext cx="1463688" cy="664569"/>
            <a:chOff x="6135996" y="4770143"/>
            <a:chExt cx="1284793" cy="583344"/>
          </a:xfrm>
        </p:grpSpPr>
        <p:sp>
          <p:nvSpPr>
            <p:cNvPr id="24" name="Rectangle 23"/>
            <p:cNvSpPr/>
            <p:nvPr/>
          </p:nvSpPr>
          <p:spPr bwMode="auto">
            <a:xfrm>
              <a:off x="6135996" y="4770143"/>
              <a:ext cx="1284793" cy="583344"/>
            </a:xfrm>
            <a:prstGeom prst="rect">
              <a:avLst/>
            </a:prstGeom>
            <a:solidFill>
              <a:srgbClr val="FFFFFF"/>
            </a:solidFill>
            <a:ln w="9525">
              <a:noFill/>
              <a:miter lim="800000"/>
              <a:headEnd/>
              <a:tailEnd/>
            </a:ln>
            <a:effectLst/>
          </p:spPr>
          <p:txBody>
            <a:bodyPr rtlCol="0" anchor="b">
              <a:prstTxWarp prst="textNoShape">
                <a:avLst/>
              </a:prstTxWarp>
            </a:bodyPr>
            <a:lstStyle/>
            <a:p>
              <a:pPr algn="ctr">
                <a:spcBef>
                  <a:spcPct val="0"/>
                </a:spcBef>
              </a:pPr>
              <a:endParaRPr lang="en-US" sz="1600" dirty="0">
                <a:solidFill>
                  <a:srgbClr val="000000"/>
                </a:solidFill>
              </a:endParaRPr>
            </a:p>
          </p:txBody>
        </p:sp>
        <p:pic>
          <p:nvPicPr>
            <p:cNvPr id="15" name="Picture 14" descr="LLE_K.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54138" y="4819602"/>
              <a:ext cx="1085430" cy="495611"/>
            </a:xfrm>
            <a:prstGeom prst="rect">
              <a:avLst/>
            </a:prstGeom>
            <a:noFill/>
          </p:spPr>
        </p:pic>
      </p:grpSp>
      <p:grpSp>
        <p:nvGrpSpPr>
          <p:cNvPr id="36" name="Group 35"/>
          <p:cNvGrpSpPr/>
          <p:nvPr/>
        </p:nvGrpSpPr>
        <p:grpSpPr>
          <a:xfrm>
            <a:off x="190239" y="460566"/>
            <a:ext cx="1742266" cy="738413"/>
            <a:chOff x="3108609" y="3175171"/>
            <a:chExt cx="1550613" cy="657186"/>
          </a:xfrm>
        </p:grpSpPr>
        <p:sp>
          <p:nvSpPr>
            <p:cNvPr id="25" name="Rectangle 24"/>
            <p:cNvSpPr/>
            <p:nvPr/>
          </p:nvSpPr>
          <p:spPr bwMode="auto">
            <a:xfrm>
              <a:off x="3108609" y="3175171"/>
              <a:ext cx="1550613" cy="657186"/>
            </a:xfrm>
            <a:prstGeom prst="rect">
              <a:avLst/>
            </a:prstGeom>
            <a:solidFill>
              <a:srgbClr val="FFFFFF"/>
            </a:solidFill>
            <a:ln w="9525">
              <a:noFill/>
              <a:miter lim="800000"/>
              <a:headEnd/>
              <a:tailEnd/>
            </a:ln>
            <a:effectLst/>
          </p:spPr>
          <p:txBody>
            <a:bodyPr rtlCol="0" anchor="b">
              <a:prstTxWarp prst="textNoShape">
                <a:avLst/>
              </a:prstTxWarp>
            </a:bodyPr>
            <a:lstStyle/>
            <a:p>
              <a:pPr algn="ctr">
                <a:spcBef>
                  <a:spcPct val="0"/>
                </a:spcBef>
              </a:pPr>
              <a:endParaRPr lang="en-US" sz="1600" dirty="0">
                <a:solidFill>
                  <a:srgbClr val="000000"/>
                </a:solidFill>
              </a:endParaRPr>
            </a:p>
          </p:txBody>
        </p:sp>
        <p:pic>
          <p:nvPicPr>
            <p:cNvPr id="19" name="Picture 18" descr="Sandia_Blue-logoK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67681" y="3244991"/>
              <a:ext cx="1443441" cy="506141"/>
            </a:xfrm>
            <a:prstGeom prst="rect">
              <a:avLst/>
            </a:prstGeom>
            <a:noFill/>
          </p:spPr>
        </p:pic>
      </p:grpSp>
      <p:grpSp>
        <p:nvGrpSpPr>
          <p:cNvPr id="34" name="Group 33"/>
          <p:cNvGrpSpPr/>
          <p:nvPr/>
        </p:nvGrpSpPr>
        <p:grpSpPr>
          <a:xfrm>
            <a:off x="3596209" y="5570850"/>
            <a:ext cx="1998692" cy="649803"/>
            <a:chOff x="1668754" y="4666763"/>
            <a:chExt cx="1794281" cy="583346"/>
          </a:xfrm>
        </p:grpSpPr>
        <p:sp>
          <p:nvSpPr>
            <p:cNvPr id="27" name="Rectangle 26"/>
            <p:cNvSpPr/>
            <p:nvPr/>
          </p:nvSpPr>
          <p:spPr bwMode="auto">
            <a:xfrm>
              <a:off x="1668754" y="4666763"/>
              <a:ext cx="1794281" cy="583346"/>
            </a:xfrm>
            <a:prstGeom prst="rect">
              <a:avLst/>
            </a:prstGeom>
            <a:solidFill>
              <a:srgbClr val="FFFFFF"/>
            </a:solidFill>
            <a:ln w="9525">
              <a:noFill/>
              <a:miter lim="800000"/>
              <a:headEnd/>
              <a:tailEnd/>
            </a:ln>
            <a:effectLst/>
          </p:spPr>
          <p:txBody>
            <a:bodyPr rtlCol="0" anchor="b">
              <a:prstTxWarp prst="textNoShape">
                <a:avLst/>
              </a:prstTxWarp>
            </a:bodyPr>
            <a:lstStyle/>
            <a:p>
              <a:pPr algn="ctr">
                <a:spcBef>
                  <a:spcPct val="0"/>
                </a:spcBef>
              </a:pPr>
              <a:endParaRPr lang="en-US" sz="1600" dirty="0">
                <a:solidFill>
                  <a:srgbClr val="000000"/>
                </a:solidFill>
              </a:endParaRPr>
            </a:p>
          </p:txBody>
        </p:sp>
        <p:pic>
          <p:nvPicPr>
            <p:cNvPr id="26" name="Picture 25" descr="NNSA_LOGO_Blue.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35209" y="4734832"/>
              <a:ext cx="1668755" cy="466877"/>
            </a:xfrm>
            <a:prstGeom prst="rect">
              <a:avLst/>
            </a:prstGeom>
          </p:spPr>
        </p:pic>
      </p:grpSp>
      <p:grpSp>
        <p:nvGrpSpPr>
          <p:cNvPr id="33" name="Group 32"/>
          <p:cNvGrpSpPr/>
          <p:nvPr/>
        </p:nvGrpSpPr>
        <p:grpSpPr>
          <a:xfrm>
            <a:off x="7567200" y="1943363"/>
            <a:ext cx="1174035" cy="812253"/>
            <a:chOff x="6143380" y="2362917"/>
            <a:chExt cx="1174035" cy="812253"/>
          </a:xfrm>
        </p:grpSpPr>
        <p:sp>
          <p:nvSpPr>
            <p:cNvPr id="29" name="Rectangle 28"/>
            <p:cNvSpPr/>
            <p:nvPr/>
          </p:nvSpPr>
          <p:spPr bwMode="auto">
            <a:xfrm>
              <a:off x="6143380" y="2362917"/>
              <a:ext cx="1174035" cy="812253"/>
            </a:xfrm>
            <a:prstGeom prst="rect">
              <a:avLst/>
            </a:prstGeom>
            <a:solidFill>
              <a:srgbClr val="FFFFFF"/>
            </a:solidFill>
            <a:ln w="9525">
              <a:noFill/>
              <a:miter lim="800000"/>
              <a:headEnd/>
              <a:tailEnd/>
            </a:ln>
            <a:effectLst/>
          </p:spPr>
          <p:txBody>
            <a:bodyPr rtlCol="0" anchor="b">
              <a:prstTxWarp prst="textNoShape">
                <a:avLst/>
              </a:prstTxWarp>
            </a:bodyPr>
            <a:lstStyle/>
            <a:p>
              <a:pPr algn="ctr">
                <a:spcBef>
                  <a:spcPct val="0"/>
                </a:spcBef>
              </a:pPr>
              <a:endParaRPr lang="en-US" sz="1600" dirty="0">
                <a:solidFill>
                  <a:srgbClr val="000000"/>
                </a:solidFill>
              </a:endParaRPr>
            </a:p>
          </p:txBody>
        </p:sp>
        <p:pic>
          <p:nvPicPr>
            <p:cNvPr id="28" name="Picture 27" descr="AWE_logo_CMYK.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182932" y="2399128"/>
              <a:ext cx="1075414" cy="730154"/>
            </a:xfrm>
            <a:prstGeom prst="rect">
              <a:avLst/>
            </a:prstGeom>
          </p:spPr>
        </p:pic>
      </p:grpSp>
      <p:pic>
        <p:nvPicPr>
          <p:cNvPr id="30" name="Picture 29" descr="National Security Tech-2.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884558" y="4220196"/>
            <a:ext cx="3079673" cy="449525"/>
          </a:xfrm>
          <a:prstGeom prst="rect">
            <a:avLst/>
          </a:prstGeom>
        </p:spPr>
      </p:pic>
      <p:pic>
        <p:nvPicPr>
          <p:cNvPr id="37" name="Picture 3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237650" y="100444"/>
            <a:ext cx="2159876" cy="511549"/>
          </a:xfrm>
          <a:prstGeom prst="rect">
            <a:avLst/>
          </a:prstGeom>
        </p:spPr>
      </p:pic>
      <p:pic>
        <p:nvPicPr>
          <p:cNvPr id="38" name="Picture 3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184381" y="969734"/>
            <a:ext cx="1865030" cy="579571"/>
          </a:xfrm>
          <a:prstGeom prst="rect">
            <a:avLst/>
          </a:prstGeom>
        </p:spPr>
      </p:pic>
      <p:pic>
        <p:nvPicPr>
          <p:cNvPr id="39" name="Picture 38" descr="http://communications.uchicago.edu/sites/all/files/identity/logo/logo-shield-and-wordmark.jpg"/>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4961573" y="1731733"/>
            <a:ext cx="2310966" cy="47296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a:xfrm>
            <a:off x="2961226" y="1677690"/>
            <a:ext cx="1832248" cy="499265"/>
          </a:xfrm>
          <a:prstGeom prst="rect">
            <a:avLst/>
          </a:prstGeom>
          <a:ln>
            <a:noFill/>
          </a:ln>
        </p:spPr>
      </p:pic>
      <p:pic>
        <p:nvPicPr>
          <p:cNvPr id="42" name="Picture 41"/>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797963" y="152309"/>
            <a:ext cx="1009206" cy="529217"/>
          </a:xfrm>
          <a:prstGeom prst="rect">
            <a:avLst/>
          </a:prstGeom>
        </p:spPr>
      </p:pic>
      <p:pic>
        <p:nvPicPr>
          <p:cNvPr id="43" name="Picture 42" descr="https://lh3.googleusercontent.com/-7vlMbImLh68/AAAAAAAAAAI/AAAAAAAABcw/M38iWVv4PZM/s120-c/photo.jpg"/>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a:stretch/>
        </p:blipFill>
        <p:spPr bwMode="auto">
          <a:xfrm>
            <a:off x="6150611" y="926889"/>
            <a:ext cx="1143000" cy="64638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psfc@mit"/>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3869678" y="2294998"/>
            <a:ext cx="1247775" cy="61912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http://upload.wikimedia.org/wikipedia/en/0/08/University_of_Nevada_%28at%29_Reno_seal.pn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2071767" y="1589313"/>
            <a:ext cx="821449" cy="8214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3010762" y="2239484"/>
            <a:ext cx="699074" cy="663093"/>
          </a:xfrm>
          <a:prstGeom prst="rect">
            <a:avLst/>
          </a:prstGeom>
        </p:spPr>
      </p:pic>
      <p:pic>
        <p:nvPicPr>
          <p:cNvPr id="2" name="Picture 1" descr="Ben-Gurion_University_of_the_Negev.svg.png"/>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2180391" y="3328311"/>
            <a:ext cx="780734" cy="780734"/>
          </a:xfrm>
          <a:prstGeom prst="rect">
            <a:avLst/>
          </a:prstGeom>
        </p:spPr>
      </p:pic>
      <p:pic>
        <p:nvPicPr>
          <p:cNvPr id="4" name="Picture 3" descr="CEA_logo_RGB.jpg"/>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4199571" y="3022342"/>
            <a:ext cx="814719" cy="794638"/>
          </a:xfrm>
          <a:prstGeom prst="rect">
            <a:avLst/>
          </a:prstGeom>
        </p:spPr>
      </p:pic>
      <p:pic>
        <p:nvPicPr>
          <p:cNvPr id="5" name="Picture 4" descr="CIW seal.png"/>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2114828" y="2411421"/>
            <a:ext cx="853088" cy="858813"/>
          </a:xfrm>
          <a:prstGeom prst="rect">
            <a:avLst/>
          </a:prstGeom>
        </p:spPr>
      </p:pic>
      <p:pic>
        <p:nvPicPr>
          <p:cNvPr id="6" name="Picture 5" descr="ETH-logo.jpg"/>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5442657" y="2359702"/>
            <a:ext cx="1213081" cy="538377"/>
          </a:xfrm>
          <a:prstGeom prst="rect">
            <a:avLst/>
          </a:prstGeom>
        </p:spPr>
      </p:pic>
      <p:pic>
        <p:nvPicPr>
          <p:cNvPr id="7" name="Picture 6" descr="gsi-logo.jpg"/>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5250179" y="3060744"/>
            <a:ext cx="1446308" cy="503797"/>
          </a:xfrm>
          <a:prstGeom prst="rect">
            <a:avLst/>
          </a:prstGeom>
        </p:spPr>
      </p:pic>
      <p:pic>
        <p:nvPicPr>
          <p:cNvPr id="8" name="Picture 7" descr="Indiana University.jpg"/>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4159200" y="4002253"/>
            <a:ext cx="1423470" cy="705092"/>
          </a:xfrm>
          <a:prstGeom prst="rect">
            <a:avLst/>
          </a:prstGeom>
        </p:spPr>
      </p:pic>
      <p:pic>
        <p:nvPicPr>
          <p:cNvPr id="9" name="Picture 8" descr="kyushu_uni.png"/>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3839997" y="4829259"/>
            <a:ext cx="2027920" cy="596208"/>
          </a:xfrm>
          <a:prstGeom prst="rect">
            <a:avLst/>
          </a:prstGeom>
        </p:spPr>
      </p:pic>
      <p:pic>
        <p:nvPicPr>
          <p:cNvPr id="10" name="Picture 9" descr="LOGO_ECOLE_POLYTECHNIQUE_horizontal_bleu.jpg"/>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6356909" y="4805109"/>
            <a:ext cx="1752225" cy="778767"/>
          </a:xfrm>
          <a:prstGeom prst="rect">
            <a:avLst/>
          </a:prstGeom>
        </p:spPr>
      </p:pic>
      <p:pic>
        <p:nvPicPr>
          <p:cNvPr id="11" name="Picture 10" descr="Ohio University.jpg"/>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1609602" y="5623875"/>
            <a:ext cx="1657143" cy="638069"/>
          </a:xfrm>
          <a:prstGeom prst="rect">
            <a:avLst/>
          </a:prstGeom>
        </p:spPr>
      </p:pic>
      <p:pic>
        <p:nvPicPr>
          <p:cNvPr id="12" name="Picture 11" descr="princeton-university-logo.jpg"/>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6119798" y="5662196"/>
            <a:ext cx="1772005" cy="497146"/>
          </a:xfrm>
          <a:prstGeom prst="rect">
            <a:avLst/>
          </a:prstGeom>
        </p:spPr>
      </p:pic>
      <p:pic>
        <p:nvPicPr>
          <p:cNvPr id="16" name="Picture 15" descr="Queens Univ.logo.jpg"/>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285245" y="4978714"/>
            <a:ext cx="1188525" cy="838959"/>
          </a:xfrm>
          <a:prstGeom prst="rect">
            <a:avLst/>
          </a:prstGeom>
        </p:spPr>
      </p:pic>
      <p:pic>
        <p:nvPicPr>
          <p:cNvPr id="17" name="Picture 16" descr="Rostock_University_Logo_2009.jpg"/>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6664813" y="3687941"/>
            <a:ext cx="2157437" cy="480995"/>
          </a:xfrm>
          <a:prstGeom prst="rect">
            <a:avLst/>
          </a:prstGeom>
        </p:spPr>
      </p:pic>
      <p:pic>
        <p:nvPicPr>
          <p:cNvPr id="23" name="Picture 22" descr="UC Davis_logo_blue.jpg"/>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67916" y="1241442"/>
            <a:ext cx="2050459" cy="579824"/>
          </a:xfrm>
          <a:prstGeom prst="rect">
            <a:avLst/>
          </a:prstGeom>
        </p:spPr>
      </p:pic>
      <p:pic>
        <p:nvPicPr>
          <p:cNvPr id="47" name="Picture 46" descr="ucl_logo.jpg"/>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8236306" y="4888472"/>
            <a:ext cx="803215" cy="1000002"/>
          </a:xfrm>
          <a:prstGeom prst="rect">
            <a:avLst/>
          </a:prstGeom>
        </p:spPr>
      </p:pic>
      <p:pic>
        <p:nvPicPr>
          <p:cNvPr id="48" name="Picture 47" descr="unist-logo.png"/>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3049713" y="3104182"/>
            <a:ext cx="916551" cy="916551"/>
          </a:xfrm>
          <a:prstGeom prst="rect">
            <a:avLst/>
          </a:prstGeom>
        </p:spPr>
      </p:pic>
      <p:pic>
        <p:nvPicPr>
          <p:cNvPr id="49" name="Picture 48" descr="university_of_california_berkeley_logo_black.jpg"/>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1725058" y="4837709"/>
            <a:ext cx="1813349" cy="640717"/>
          </a:xfrm>
          <a:prstGeom prst="rect">
            <a:avLst/>
          </a:prstGeom>
        </p:spPr>
      </p:pic>
      <p:pic>
        <p:nvPicPr>
          <p:cNvPr id="50" name="Picture 49" descr="BlueYorkCrestLogo copy.jpg"/>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4520502" y="604469"/>
            <a:ext cx="1018767" cy="1018767"/>
          </a:xfrm>
          <a:prstGeom prst="rect">
            <a:avLst/>
          </a:prstGeom>
        </p:spPr>
      </p:pic>
    </p:spTree>
    <p:extLst>
      <p:ext uri="{BB962C8B-B14F-4D97-AF65-F5344CB8AC3E}">
        <p14:creationId xmlns:p14="http://schemas.microsoft.com/office/powerpoint/2010/main" val="178181602"/>
      </p:ext>
    </p:extLst>
  </p:cSld>
  <p:clrMapOvr>
    <a:masterClrMapping/>
  </p:clrMapOvr>
  <mc:AlternateContent xmlns:mc="http://schemas.openxmlformats.org/markup-compatibility/2006" xmlns:p14="http://schemas.microsoft.com/office/powerpoint/2010/main">
    <mc:Choice Requires="p14">
      <p:transition spd="slow" p14:dur="2000" advTm="10454"/>
    </mc:Choice>
    <mc:Fallback xmlns="">
      <p:transition xmlns:p14="http://schemas.microsoft.com/office/powerpoint/2010/main" spd="slow" advTm="10454"/>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14800" y="1098880"/>
            <a:ext cx="4660900" cy="5113370"/>
          </a:xfrm>
        </p:spPr>
        <p:txBody>
          <a:bodyPr>
            <a:noAutofit/>
          </a:bodyPr>
          <a:lstStyle/>
          <a:p>
            <a:r>
              <a:rPr lang="en-US" dirty="0" smtClean="0"/>
              <a:t>Creating and diagnosing in the laboratory plasmas that can help explain ubiquitous processes in the universe, like </a:t>
            </a:r>
            <a:r>
              <a:rPr lang="en-US" dirty="0" err="1" smtClean="0"/>
              <a:t>collisionless</a:t>
            </a:r>
            <a:r>
              <a:rPr lang="en-US" dirty="0" smtClean="0"/>
              <a:t> shocks, generation of cosmic rays, generation and amplification magnetic fields.</a:t>
            </a:r>
            <a:endParaRPr lang="en-US" dirty="0"/>
          </a:p>
          <a:p>
            <a:endParaRPr lang="en-US" dirty="0" smtClean="0"/>
          </a:p>
          <a:p>
            <a:r>
              <a:rPr lang="en-US" dirty="0" smtClean="0"/>
              <a:t>Generating and explaining jets that are extraordinarily collimated and appear in many astrophysical situations</a:t>
            </a:r>
          </a:p>
          <a:p>
            <a:pPr marL="57150" indent="0">
              <a:buNone/>
            </a:pPr>
            <a:endParaRPr lang="en-US" dirty="0" smtClean="0"/>
          </a:p>
          <a:p>
            <a:r>
              <a:rPr lang="en-US" dirty="0" smtClean="0"/>
              <a:t>Illuminating fundamental issues in the evolution of nonlinear HED flows and the transition to turbulence. </a:t>
            </a:r>
            <a:endParaRPr lang="en-US" dirty="0"/>
          </a:p>
          <a:p>
            <a:endParaRPr lang="en-US" dirty="0" smtClean="0"/>
          </a:p>
          <a:p>
            <a:endParaRPr lang="en-US" dirty="0" smtClean="0"/>
          </a:p>
          <a:p>
            <a:endParaRPr lang="en-US" dirty="0" smtClean="0"/>
          </a:p>
          <a:p>
            <a:endParaRPr lang="en-US" dirty="0" smtClean="0"/>
          </a:p>
          <a:p>
            <a:endParaRPr lang="en-US" dirty="0"/>
          </a:p>
        </p:txBody>
      </p:sp>
      <p:sp>
        <p:nvSpPr>
          <p:cNvPr id="3" name="Title 2"/>
          <p:cNvSpPr>
            <a:spLocks noGrp="1"/>
          </p:cNvSpPr>
          <p:nvPr>
            <p:ph type="title"/>
          </p:nvPr>
        </p:nvSpPr>
        <p:spPr>
          <a:xfrm>
            <a:off x="317500" y="0"/>
            <a:ext cx="8229600" cy="1010705"/>
          </a:xfrm>
        </p:spPr>
        <p:txBody>
          <a:bodyPr/>
          <a:lstStyle/>
          <a:p>
            <a:r>
              <a:rPr lang="en-US" dirty="0" smtClean="0"/>
              <a:t>There are many exciting scientific directions for </a:t>
            </a:r>
            <a:br>
              <a:rPr lang="en-US" dirty="0" smtClean="0"/>
            </a:br>
            <a:r>
              <a:rPr lang="en-US" dirty="0" smtClean="0"/>
              <a:t>future HED research (Plasma Astrophysics and Radiation Hydrodynamics)</a:t>
            </a:r>
            <a:endParaRPr lang="en-US" dirty="0"/>
          </a:p>
        </p:txBody>
      </p:sp>
      <p:pic>
        <p:nvPicPr>
          <p:cNvPr id="23" name="Picture 2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4200" y="1140784"/>
            <a:ext cx="2527300" cy="1836702"/>
          </a:xfrm>
          <a:prstGeom prst="rect">
            <a:avLst/>
          </a:prstGeom>
        </p:spPr>
      </p:pic>
      <p:sp>
        <p:nvSpPr>
          <p:cNvPr id="24" name="TextBox 23"/>
          <p:cNvSpPr txBox="1"/>
          <p:nvPr/>
        </p:nvSpPr>
        <p:spPr>
          <a:xfrm>
            <a:off x="901700" y="1117600"/>
            <a:ext cx="2173229" cy="369332"/>
          </a:xfrm>
          <a:prstGeom prst="rect">
            <a:avLst/>
          </a:prstGeom>
          <a:noFill/>
        </p:spPr>
        <p:txBody>
          <a:bodyPr wrap="none" rtlCol="0">
            <a:spAutoFit/>
          </a:bodyPr>
          <a:lstStyle/>
          <a:p>
            <a:r>
              <a:rPr lang="en-US" dirty="0" err="1" smtClean="0">
                <a:solidFill>
                  <a:schemeClr val="bg1"/>
                </a:solidFill>
              </a:rPr>
              <a:t>Collisionless</a:t>
            </a:r>
            <a:r>
              <a:rPr lang="en-US" dirty="0" smtClean="0">
                <a:solidFill>
                  <a:schemeClr val="bg1"/>
                </a:solidFill>
              </a:rPr>
              <a:t> Shock</a:t>
            </a:r>
            <a:endParaRPr lang="en-US" dirty="0">
              <a:solidFill>
                <a:schemeClr val="bg1"/>
              </a:solidFill>
            </a:endParaRPr>
          </a:p>
        </p:txBody>
      </p:sp>
      <p:sp>
        <p:nvSpPr>
          <p:cNvPr id="25" name="TextBox 24"/>
          <p:cNvSpPr txBox="1"/>
          <p:nvPr/>
        </p:nvSpPr>
        <p:spPr>
          <a:xfrm>
            <a:off x="1485900" y="2565400"/>
            <a:ext cx="970037" cy="369332"/>
          </a:xfrm>
          <a:prstGeom prst="rect">
            <a:avLst/>
          </a:prstGeom>
          <a:noFill/>
        </p:spPr>
        <p:txBody>
          <a:bodyPr wrap="none" rtlCol="0">
            <a:spAutoFit/>
          </a:bodyPr>
          <a:lstStyle/>
          <a:p>
            <a:r>
              <a:rPr lang="en-US" sz="1800" dirty="0" err="1" smtClean="0">
                <a:solidFill>
                  <a:schemeClr val="bg1"/>
                </a:solidFill>
              </a:rPr>
              <a:t>Tycho</a:t>
            </a:r>
            <a:r>
              <a:rPr lang="en-US" sz="1800" dirty="0" smtClean="0">
                <a:solidFill>
                  <a:schemeClr val="bg1"/>
                </a:solidFill>
              </a:rPr>
              <a:t> A</a:t>
            </a:r>
            <a:endParaRPr lang="en-US" sz="1800" dirty="0">
              <a:solidFill>
                <a:schemeClr val="bg1"/>
              </a:solidFill>
            </a:endParaRPr>
          </a:p>
        </p:txBody>
      </p:sp>
      <p:pic>
        <p:nvPicPr>
          <p:cNvPr id="26" name="Picture 25"/>
          <p:cNvPicPr>
            <a:picLocks noChangeAspect="1"/>
          </p:cNvPicPr>
          <p:nvPr/>
        </p:nvPicPr>
        <p:blipFill rotWithShape="1">
          <a:blip r:embed="rId3" cstate="email">
            <a:extLst>
              <a:ext uri="{28A0092B-C50C-407E-A947-70E740481C1C}">
                <a14:useLocalDpi xmlns:a14="http://schemas.microsoft.com/office/drawing/2010/main"/>
              </a:ext>
            </a:extLst>
          </a:blip>
          <a:srcRect l="50969" t="54021" r="29941" b="6811"/>
          <a:stretch/>
        </p:blipFill>
        <p:spPr>
          <a:xfrm>
            <a:off x="1154919" y="4876645"/>
            <a:ext cx="580838" cy="1443721"/>
          </a:xfrm>
          <a:prstGeom prst="rect">
            <a:avLst/>
          </a:prstGeom>
        </p:spPr>
      </p:pic>
      <p:pic>
        <p:nvPicPr>
          <p:cNvPr id="27" name="Picture 26"/>
          <p:cNvPicPr>
            <a:picLocks noChangeAspect="1"/>
          </p:cNvPicPr>
          <p:nvPr/>
        </p:nvPicPr>
        <p:blipFill rotWithShape="1">
          <a:blip r:embed="rId3" cstate="email">
            <a:extLst>
              <a:ext uri="{28A0092B-C50C-407E-A947-70E740481C1C}">
                <a14:useLocalDpi xmlns:a14="http://schemas.microsoft.com/office/drawing/2010/main"/>
              </a:ext>
            </a:extLst>
          </a:blip>
          <a:srcRect l="73782" t="54021" r="1" b="7160"/>
          <a:stretch/>
        </p:blipFill>
        <p:spPr>
          <a:xfrm>
            <a:off x="2147525" y="4889500"/>
            <a:ext cx="797710" cy="1430866"/>
          </a:xfrm>
          <a:prstGeom prst="rect">
            <a:avLst/>
          </a:prstGeom>
        </p:spPr>
      </p:pic>
      <p:pic>
        <p:nvPicPr>
          <p:cNvPr id="28" name="Picture 27"/>
          <p:cNvPicPr>
            <a:picLocks noChangeAspect="1"/>
          </p:cNvPicPr>
          <p:nvPr/>
        </p:nvPicPr>
        <p:blipFill rotWithShape="1">
          <a:blip r:embed="rId4" cstate="email">
            <a:extLst>
              <a:ext uri="{28A0092B-C50C-407E-A947-70E740481C1C}">
                <a14:useLocalDpi xmlns:a14="http://schemas.microsoft.com/office/drawing/2010/main"/>
              </a:ext>
            </a:extLst>
          </a:blip>
          <a:srcRect l="5174" t="53672" r="76494" b="6811"/>
          <a:stretch/>
        </p:blipFill>
        <p:spPr>
          <a:xfrm>
            <a:off x="231150" y="4863789"/>
            <a:ext cx="557799" cy="1456577"/>
          </a:xfrm>
          <a:prstGeom prst="rect">
            <a:avLst/>
          </a:prstGeom>
        </p:spPr>
      </p:pic>
      <p:sp>
        <p:nvSpPr>
          <p:cNvPr id="29" name="TextBox 28"/>
          <p:cNvSpPr txBox="1"/>
          <p:nvPr/>
        </p:nvSpPr>
        <p:spPr>
          <a:xfrm>
            <a:off x="3073299" y="5154474"/>
            <a:ext cx="912135" cy="1384995"/>
          </a:xfrm>
          <a:prstGeom prst="rect">
            <a:avLst/>
          </a:prstGeom>
          <a:noFill/>
        </p:spPr>
        <p:txBody>
          <a:bodyPr wrap="square" rtlCol="0">
            <a:spAutoFit/>
          </a:bodyPr>
          <a:lstStyle/>
          <a:p>
            <a:pPr algn="ctr"/>
            <a:r>
              <a:rPr lang="en-US" sz="1200" b="1" i="1" dirty="0" smtClean="0">
                <a:latin typeface="Helvetica "/>
                <a:cs typeface="Helvetica "/>
              </a:rPr>
              <a:t>2D bubble merger simulations (G. Malamud 2014)</a:t>
            </a:r>
            <a:endParaRPr lang="en-US" sz="1200" b="1" i="1" dirty="0">
              <a:latin typeface="Helvetica "/>
              <a:cs typeface="Helvetica "/>
            </a:endParaRPr>
          </a:p>
        </p:txBody>
      </p:sp>
      <p:pic>
        <p:nvPicPr>
          <p:cNvPr id="11" name="Picture 4" descr="CygA-YellowOrange_lo"/>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7799" y="3023930"/>
            <a:ext cx="3489469" cy="1751269"/>
          </a:xfrm>
          <a:prstGeom prst="rect">
            <a:avLst/>
          </a:prstGeom>
          <a:noFill/>
        </p:spPr>
      </p:pic>
      <p:sp>
        <p:nvSpPr>
          <p:cNvPr id="12" name="TextBox 11"/>
          <p:cNvSpPr txBox="1"/>
          <p:nvPr/>
        </p:nvSpPr>
        <p:spPr>
          <a:xfrm>
            <a:off x="2436193" y="4276832"/>
            <a:ext cx="917877" cy="369332"/>
          </a:xfrm>
          <a:prstGeom prst="rect">
            <a:avLst/>
          </a:prstGeom>
          <a:noFill/>
        </p:spPr>
        <p:txBody>
          <a:bodyPr wrap="square" rtlCol="0">
            <a:spAutoFit/>
          </a:bodyPr>
          <a:lstStyle/>
          <a:p>
            <a:r>
              <a:rPr lang="en-US" dirty="0" err="1" smtClean="0">
                <a:solidFill>
                  <a:srgbClr val="FFFFFF"/>
                </a:solidFill>
              </a:rPr>
              <a:t>Cyg</a:t>
            </a:r>
            <a:r>
              <a:rPr lang="en-US" dirty="0" smtClean="0">
                <a:solidFill>
                  <a:srgbClr val="FFFFFF"/>
                </a:solidFill>
              </a:rPr>
              <a:t> A</a:t>
            </a:r>
            <a:endParaRPr lang="en-US" dirty="0">
              <a:solidFill>
                <a:srgbClr val="FFFFFF"/>
              </a:solidFill>
            </a:endParaRPr>
          </a:p>
        </p:txBody>
      </p:sp>
      <p:sp>
        <p:nvSpPr>
          <p:cNvPr id="13" name="TextBox 12"/>
          <p:cNvSpPr txBox="1"/>
          <p:nvPr/>
        </p:nvSpPr>
        <p:spPr>
          <a:xfrm>
            <a:off x="253999" y="3047999"/>
            <a:ext cx="2172383" cy="369332"/>
          </a:xfrm>
          <a:prstGeom prst="rect">
            <a:avLst/>
          </a:prstGeom>
          <a:noFill/>
        </p:spPr>
        <p:txBody>
          <a:bodyPr wrap="square" rtlCol="0">
            <a:spAutoFit/>
          </a:bodyPr>
          <a:lstStyle/>
          <a:p>
            <a:r>
              <a:rPr lang="en-US" dirty="0" smtClean="0">
                <a:solidFill>
                  <a:schemeClr val="bg1"/>
                </a:solidFill>
              </a:rPr>
              <a:t>Astrophysical Jet</a:t>
            </a:r>
            <a:endParaRPr lang="en-US" dirty="0">
              <a:solidFill>
                <a:schemeClr val="bg1"/>
              </a:solidFill>
            </a:endParaRPr>
          </a:p>
        </p:txBody>
      </p:sp>
    </p:spTree>
    <p:extLst>
      <p:ext uri="{BB962C8B-B14F-4D97-AF65-F5344CB8AC3E}">
        <p14:creationId xmlns:p14="http://schemas.microsoft.com/office/powerpoint/2010/main" val="540782189"/>
      </p:ext>
    </p:extLst>
  </p:cSld>
  <p:clrMapOvr>
    <a:masterClrMapping/>
  </p:clrMapOvr>
  <mc:AlternateContent xmlns:mc="http://schemas.openxmlformats.org/markup-compatibility/2006" xmlns:p14="http://schemas.microsoft.com/office/powerpoint/2010/main">
    <mc:Choice Requires="p14">
      <p:transition spd="slow" p14:dur="2000" advTm="111728"/>
    </mc:Choice>
    <mc:Fallback xmlns="">
      <p:transition xmlns:p14="http://schemas.microsoft.com/office/powerpoint/2010/main" spd="slow" advTm="111728"/>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are many exciting scientific directions for </a:t>
            </a:r>
            <a:br>
              <a:rPr lang="en-US" dirty="0"/>
            </a:br>
            <a:r>
              <a:rPr lang="en-US" dirty="0"/>
              <a:t>future HED research </a:t>
            </a:r>
            <a:r>
              <a:rPr lang="en-US" dirty="0" smtClean="0"/>
              <a:t>(</a:t>
            </a:r>
            <a:r>
              <a:rPr lang="en-US" dirty="0"/>
              <a:t>High intensity laser </a:t>
            </a:r>
            <a:r>
              <a:rPr lang="en-US" dirty="0" smtClean="0"/>
              <a:t>matter interactions and magnetic fields)</a:t>
            </a:r>
            <a:endParaRPr lang="en-US" dirty="0"/>
          </a:p>
        </p:txBody>
      </p:sp>
      <p:pic>
        <p:nvPicPr>
          <p:cNvPr id="5" name="Picture 4" descr="Gold1_transB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1542" y="3098800"/>
            <a:ext cx="2435063" cy="1823996"/>
          </a:xfrm>
          <a:prstGeom prst="rect">
            <a:avLst/>
          </a:prstGeom>
        </p:spPr>
      </p:pic>
      <p:sp>
        <p:nvSpPr>
          <p:cNvPr id="4" name="Content Placeholder 1"/>
          <p:cNvSpPr txBox="1">
            <a:spLocks/>
          </p:cNvSpPr>
          <p:nvPr/>
        </p:nvSpPr>
        <p:spPr>
          <a:xfrm>
            <a:off x="3416300" y="1098880"/>
            <a:ext cx="5359400" cy="5113370"/>
          </a:xfrm>
          <a:prstGeom prst="rect">
            <a:avLst/>
          </a:prstGeom>
        </p:spPr>
        <p:txBody>
          <a:bodyPr>
            <a:no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18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8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8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r>
              <a:rPr lang="en-US" dirty="0" smtClean="0"/>
              <a:t>Creating and understanding well behaved high intensity laser heated plasmas that have sufficient control for the application at hand and that enable applications beyond what is currently possible</a:t>
            </a:r>
          </a:p>
          <a:p>
            <a:r>
              <a:rPr lang="en-US" dirty="0" smtClean="0"/>
              <a:t>Exploring the limits of high intensity laser science, the unique sources that can be created, and generating new plasmas such as dense electron positron pair plasmas</a:t>
            </a:r>
          </a:p>
          <a:p>
            <a:r>
              <a:rPr lang="en-US" dirty="0" smtClean="0"/>
              <a:t>Studying the effect of magnetic fields on the plasma astrophysics and radiation hydrodynamics. Exploring the limits of what field can be produced in the laboratory. </a:t>
            </a:r>
          </a:p>
          <a:p>
            <a:r>
              <a:rPr lang="en-US" dirty="0" smtClean="0"/>
              <a:t>Assessing whether or not magnetic fields can significantly reduce the pressure needed for ignition</a:t>
            </a:r>
          </a:p>
          <a:p>
            <a:endParaRPr lang="en-US" dirty="0" smtClean="0"/>
          </a:p>
          <a:p>
            <a:endParaRPr lang="en-US" dirty="0" smtClean="0"/>
          </a:p>
          <a:p>
            <a:endParaRPr lang="en-US" dirty="0" smtClean="0"/>
          </a:p>
          <a:p>
            <a:endParaRPr lang="en-US" dirty="0" smtClean="0"/>
          </a:p>
          <a:p>
            <a:endParaRPr lang="en-US" dirty="0"/>
          </a:p>
        </p:txBody>
      </p:sp>
      <p:pic>
        <p:nvPicPr>
          <p:cNvPr id="7" name="Picture 24" descr="mag liner_ asm-t1"/>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09700" y="4914900"/>
            <a:ext cx="1062954" cy="1600200"/>
          </a:xfrm>
          <a:prstGeom prst="rect">
            <a:avLst/>
          </a:prstGeom>
          <a:noFill/>
          <a:ln w="9525">
            <a:noFill/>
            <a:miter lim="800000"/>
            <a:headEnd/>
            <a:tailEnd/>
          </a:ln>
        </p:spPr>
      </p:pic>
      <p:pic>
        <p:nvPicPr>
          <p:cNvPr id="8" name="Picture 26" descr="mag liner_ asm-t2"/>
          <p:cNvPicPr preferRelativeResize="0">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52700" y="5143500"/>
            <a:ext cx="659808" cy="1371600"/>
          </a:xfrm>
          <a:prstGeom prst="rect">
            <a:avLst/>
          </a:prstGeom>
          <a:noFill/>
          <a:ln w="9525">
            <a:noFill/>
            <a:miter lim="800000"/>
            <a:headEnd/>
            <a:tailEnd/>
          </a:ln>
        </p:spPr>
      </p:pic>
      <p:pic>
        <p:nvPicPr>
          <p:cNvPr id="9" name="Picture 25" descr="mag liner_ asm-t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9100" y="5143500"/>
            <a:ext cx="1014230" cy="1371600"/>
          </a:xfrm>
          <a:prstGeom prst="rect">
            <a:avLst/>
          </a:prstGeom>
          <a:noFill/>
          <a:ln w="9525">
            <a:noFill/>
            <a:miter lim="800000"/>
            <a:headEnd/>
            <a:tailEnd/>
          </a:ln>
        </p:spPr>
      </p:pic>
      <p:pic>
        <p:nvPicPr>
          <p:cNvPr id="31" name="Picture 30" descr="19.2nsFrameGrap.png"/>
          <p:cNvPicPr>
            <a:picLocks noChangeAspect="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990917" y="1334419"/>
            <a:ext cx="990283" cy="1766384"/>
          </a:xfrm>
          <a:prstGeom prst="rect">
            <a:avLst/>
          </a:prstGeom>
          <a:ln>
            <a:noFill/>
          </a:ln>
        </p:spPr>
      </p:pic>
    </p:spTree>
    <p:extLst>
      <p:ext uri="{BB962C8B-B14F-4D97-AF65-F5344CB8AC3E}">
        <p14:creationId xmlns:p14="http://schemas.microsoft.com/office/powerpoint/2010/main" val="1807550705"/>
      </p:ext>
    </p:extLst>
  </p:cSld>
  <p:clrMapOvr>
    <a:masterClrMapping/>
  </p:clrMapOvr>
  <mc:AlternateContent xmlns:mc="http://schemas.openxmlformats.org/markup-compatibility/2006" xmlns:p14="http://schemas.microsoft.com/office/powerpoint/2010/main">
    <mc:Choice Requires="p14">
      <p:transition spd="slow" p14:dur="2000" advTm="1918"/>
    </mc:Choice>
    <mc:Fallback xmlns="">
      <p:transition xmlns:p14="http://schemas.microsoft.com/office/powerpoint/2010/main" spd="slow" advTm="1918"/>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D Sci HighImpRJAs by Inst Chart2.pdf"/>
          <p:cNvPicPr>
            <a:picLocks noChangeAspect="1"/>
          </p:cNvPicPr>
          <p:nvPr/>
        </p:nvPicPr>
        <p:blipFill rotWithShape="1">
          <a:blip r:embed="rId3" cstate="email">
            <a:extLst>
              <a:ext uri="{28A0092B-C50C-407E-A947-70E740481C1C}">
                <a14:useLocalDpi xmlns:a14="http://schemas.microsoft.com/office/drawing/2010/main"/>
              </a:ext>
            </a:extLst>
          </a:blip>
          <a:srcRect l="9433" t="13932" r="29791" b="15020"/>
          <a:stretch/>
        </p:blipFill>
        <p:spPr>
          <a:xfrm>
            <a:off x="262467" y="1092198"/>
            <a:ext cx="5350933" cy="4833679"/>
          </a:xfrm>
          <a:prstGeom prst="rect">
            <a:avLst/>
          </a:prstGeom>
        </p:spPr>
      </p:pic>
      <p:sp>
        <p:nvSpPr>
          <p:cNvPr id="5" name="TextBox 4"/>
          <p:cNvSpPr txBox="1"/>
          <p:nvPr/>
        </p:nvSpPr>
        <p:spPr>
          <a:xfrm>
            <a:off x="7315303" y="1862831"/>
            <a:ext cx="184666" cy="338554"/>
          </a:xfrm>
          <a:prstGeom prst="rect">
            <a:avLst/>
          </a:prstGeom>
          <a:solidFill>
            <a:srgbClr val="FFFFFF"/>
          </a:solidFill>
        </p:spPr>
        <p:txBody>
          <a:bodyPr wrap="none" rtlCol="0">
            <a:spAutoFit/>
          </a:bodyPr>
          <a:lstStyle/>
          <a:p>
            <a:endParaRPr lang="en-US" sz="1600" dirty="0"/>
          </a:p>
        </p:txBody>
      </p:sp>
      <p:sp>
        <p:nvSpPr>
          <p:cNvPr id="6" name="TextBox 5"/>
          <p:cNvSpPr txBox="1"/>
          <p:nvPr/>
        </p:nvSpPr>
        <p:spPr>
          <a:xfrm>
            <a:off x="412484" y="5858105"/>
            <a:ext cx="6448200" cy="584776"/>
          </a:xfrm>
          <a:prstGeom prst="rect">
            <a:avLst/>
          </a:prstGeom>
          <a:solidFill>
            <a:schemeClr val="bg1"/>
          </a:solidFill>
        </p:spPr>
        <p:txBody>
          <a:bodyPr wrap="none" rtlCol="0">
            <a:spAutoFit/>
          </a:bodyPr>
          <a:lstStyle/>
          <a:p>
            <a:r>
              <a:rPr lang="en-US" sz="1600" dirty="0" smtClean="0"/>
              <a:t>Impact factor &gt; 10, e.g. Nature, Science, etc., does not include PRL’s</a:t>
            </a:r>
          </a:p>
          <a:p>
            <a:r>
              <a:rPr lang="en-US" sz="1600" dirty="0"/>
              <a:t>Courtesy of </a:t>
            </a:r>
            <a:r>
              <a:rPr lang="en-US" sz="1600" dirty="0" err="1"/>
              <a:t>Rulon</a:t>
            </a:r>
            <a:r>
              <a:rPr lang="en-US" sz="1600" dirty="0"/>
              <a:t> </a:t>
            </a:r>
            <a:r>
              <a:rPr lang="en-US" sz="1600" dirty="0" err="1" smtClean="0"/>
              <a:t>Lindford</a:t>
            </a:r>
            <a:r>
              <a:rPr lang="en-US" sz="1600" dirty="0" smtClean="0"/>
              <a:t> )</a:t>
            </a:r>
            <a:endParaRPr lang="en-US" sz="1600" dirty="0"/>
          </a:p>
        </p:txBody>
      </p:sp>
      <p:sp>
        <p:nvSpPr>
          <p:cNvPr id="3" name="Title 2"/>
          <p:cNvSpPr>
            <a:spLocks noGrp="1"/>
          </p:cNvSpPr>
          <p:nvPr>
            <p:ph type="title"/>
          </p:nvPr>
        </p:nvSpPr>
        <p:spPr/>
        <p:txBody>
          <a:bodyPr/>
          <a:lstStyle/>
          <a:p>
            <a:r>
              <a:rPr lang="en-US" dirty="0" smtClean="0">
                <a:solidFill>
                  <a:srgbClr val="0F4F97"/>
                </a:solidFill>
              </a:rPr>
              <a:t>The HED Science community is delivering on the promise </a:t>
            </a:r>
            <a:br>
              <a:rPr lang="en-US" dirty="0" smtClean="0">
                <a:solidFill>
                  <a:srgbClr val="0F4F97"/>
                </a:solidFill>
              </a:rPr>
            </a:br>
            <a:r>
              <a:rPr lang="en-US" dirty="0" smtClean="0">
                <a:solidFill>
                  <a:srgbClr val="0F4F97"/>
                </a:solidFill>
              </a:rPr>
              <a:t>that was identified in the 2000’s</a:t>
            </a:r>
            <a:r>
              <a:rPr lang="en-US" dirty="0">
                <a:solidFill>
                  <a:srgbClr val="0F4F97"/>
                </a:solidFill>
              </a:rPr>
              <a:t/>
            </a:r>
            <a:br>
              <a:rPr lang="en-US" dirty="0">
                <a:solidFill>
                  <a:srgbClr val="0F4F97"/>
                </a:solidFill>
              </a:rPr>
            </a:br>
            <a:endParaRPr lang="en-US" dirty="0"/>
          </a:p>
        </p:txBody>
      </p:sp>
    </p:spTree>
    <p:extLst>
      <p:ext uri="{BB962C8B-B14F-4D97-AF65-F5344CB8AC3E}">
        <p14:creationId xmlns:p14="http://schemas.microsoft.com/office/powerpoint/2010/main" val="805382519"/>
      </p:ext>
    </p:extLst>
  </p:cSld>
  <p:clrMapOvr>
    <a:masterClrMapping/>
  </p:clrMapOvr>
  <mc:AlternateContent xmlns:mc="http://schemas.openxmlformats.org/markup-compatibility/2006" xmlns:p14="http://schemas.microsoft.com/office/powerpoint/2010/main">
    <mc:Choice Requires="p14">
      <p:transition spd="slow" p14:dur="2000" advTm="64592"/>
    </mc:Choice>
    <mc:Fallback xmlns="">
      <p:transition xmlns:p14="http://schemas.microsoft.com/office/powerpoint/2010/main" spd="slow" advTm="64592"/>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bwMode="auto">
          <a:xfrm>
            <a:off x="0" y="1028700"/>
            <a:ext cx="9144000" cy="444500"/>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pic>
        <p:nvPicPr>
          <p:cNvPr id="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719845" y="1366671"/>
            <a:ext cx="1771571" cy="1976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54619" y="1321288"/>
            <a:ext cx="1913467" cy="2031596"/>
          </a:xfrm>
          <a:prstGeom prst="rect">
            <a:avLst/>
          </a:prstGeom>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86068" y="4183317"/>
            <a:ext cx="1769534" cy="1973362"/>
          </a:xfrm>
          <a:prstGeom prst="rect">
            <a:avLst/>
          </a:prstGeom>
        </p:spPr>
      </p:pic>
      <p:pic>
        <p:nvPicPr>
          <p:cNvPr id="10" name="Picture 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715224" y="1368856"/>
            <a:ext cx="1765300" cy="1983946"/>
          </a:xfrm>
          <a:prstGeom prst="rect">
            <a:avLst/>
          </a:prstGeom>
        </p:spPr>
      </p:pic>
      <p:pic>
        <p:nvPicPr>
          <p:cNvPr id="11" name="Picture 10"/>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273549" y="4186798"/>
            <a:ext cx="1761067" cy="1969882"/>
          </a:xfrm>
          <a:prstGeom prst="rect">
            <a:avLst/>
          </a:prstGeom>
        </p:spPr>
      </p:pic>
      <p:pic>
        <p:nvPicPr>
          <p:cNvPr id="12" name="Picture 11"/>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746809" y="4122002"/>
            <a:ext cx="1765301" cy="2026210"/>
          </a:xfrm>
          <a:prstGeom prst="rect">
            <a:avLst/>
          </a:prstGeom>
        </p:spPr>
      </p:pic>
      <p:pic>
        <p:nvPicPr>
          <p:cNvPr id="13" name="Picture 1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5440" y="4082393"/>
            <a:ext cx="1913077" cy="2075645"/>
          </a:xfrm>
          <a:prstGeom prst="rect">
            <a:avLst/>
          </a:prstGeom>
        </p:spPr>
      </p:pic>
      <p:sp>
        <p:nvSpPr>
          <p:cNvPr id="14" name="Rectangle 13"/>
          <p:cNvSpPr/>
          <p:nvPr/>
        </p:nvSpPr>
        <p:spPr>
          <a:xfrm>
            <a:off x="105440" y="3672340"/>
            <a:ext cx="1913077" cy="53239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1197" y="3678928"/>
            <a:ext cx="2010712" cy="523220"/>
          </a:xfrm>
          <a:prstGeom prst="rect">
            <a:avLst/>
          </a:prstGeom>
          <a:noFill/>
        </p:spPr>
        <p:txBody>
          <a:bodyPr wrap="none" rtlCol="0">
            <a:spAutoFit/>
          </a:bodyPr>
          <a:lstStyle/>
          <a:p>
            <a:pPr algn="ctr"/>
            <a:r>
              <a:rPr lang="en-US" sz="1400" dirty="0" smtClean="0">
                <a:solidFill>
                  <a:schemeClr val="bg1"/>
                </a:solidFill>
                <a:cs typeface="Calibri"/>
              </a:rPr>
              <a:t>Planar ablation front</a:t>
            </a:r>
          </a:p>
          <a:p>
            <a:pPr algn="ctr"/>
            <a:r>
              <a:rPr lang="en-US" sz="1400" dirty="0" smtClean="0">
                <a:solidFill>
                  <a:schemeClr val="bg1"/>
                </a:solidFill>
                <a:cs typeface="Calibri"/>
              </a:rPr>
              <a:t>Rayleigh-Taylor growth</a:t>
            </a:r>
            <a:endParaRPr lang="en-US" sz="1400" dirty="0">
              <a:solidFill>
                <a:schemeClr val="bg1"/>
              </a:solidFill>
              <a:cs typeface="Calibri"/>
            </a:endParaRPr>
          </a:p>
        </p:txBody>
      </p:sp>
      <p:sp>
        <p:nvSpPr>
          <p:cNvPr id="16" name="Rectangle 15"/>
          <p:cNvSpPr/>
          <p:nvPr/>
        </p:nvSpPr>
        <p:spPr>
          <a:xfrm>
            <a:off x="2266516" y="3672340"/>
            <a:ext cx="1770420" cy="53239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310667" y="3670025"/>
            <a:ext cx="1671451" cy="523220"/>
          </a:xfrm>
          <a:prstGeom prst="rect">
            <a:avLst/>
          </a:prstGeom>
          <a:noFill/>
        </p:spPr>
        <p:txBody>
          <a:bodyPr wrap="none" rtlCol="0">
            <a:spAutoFit/>
          </a:bodyPr>
          <a:lstStyle/>
          <a:p>
            <a:pPr algn="ctr"/>
            <a:r>
              <a:rPr lang="en-US" sz="1400" dirty="0">
                <a:solidFill>
                  <a:schemeClr val="bg1"/>
                </a:solidFill>
                <a:cs typeface="Calibri"/>
              </a:rPr>
              <a:t>M</a:t>
            </a:r>
            <a:r>
              <a:rPr lang="en-US" sz="1400" dirty="0" smtClean="0">
                <a:solidFill>
                  <a:schemeClr val="bg1"/>
                </a:solidFill>
                <a:cs typeface="Calibri"/>
              </a:rPr>
              <a:t>olecular cloud</a:t>
            </a:r>
          </a:p>
          <a:p>
            <a:pPr algn="ctr"/>
            <a:r>
              <a:rPr lang="en-US" sz="1400" dirty="0" err="1" smtClean="0">
                <a:solidFill>
                  <a:schemeClr val="bg1"/>
                </a:solidFill>
                <a:cs typeface="Calibri"/>
              </a:rPr>
              <a:t>radiative</a:t>
            </a:r>
            <a:r>
              <a:rPr lang="en-US" sz="1400" dirty="0" smtClean="0">
                <a:solidFill>
                  <a:schemeClr val="bg1"/>
                </a:solidFill>
                <a:cs typeface="Calibri"/>
              </a:rPr>
              <a:t> dynamics</a:t>
            </a:r>
            <a:endParaRPr lang="en-US" sz="1400" dirty="0">
              <a:solidFill>
                <a:schemeClr val="bg1"/>
              </a:solidFill>
              <a:cs typeface="Calibri"/>
            </a:endParaRPr>
          </a:p>
        </p:txBody>
      </p:sp>
      <p:sp>
        <p:nvSpPr>
          <p:cNvPr id="18" name="Rectangle 17"/>
          <p:cNvSpPr/>
          <p:nvPr/>
        </p:nvSpPr>
        <p:spPr>
          <a:xfrm>
            <a:off x="6744742" y="3666526"/>
            <a:ext cx="1770420" cy="53239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6728018" y="3673113"/>
            <a:ext cx="1841081" cy="523220"/>
          </a:xfrm>
          <a:prstGeom prst="rect">
            <a:avLst/>
          </a:prstGeom>
          <a:noFill/>
        </p:spPr>
        <p:txBody>
          <a:bodyPr wrap="none" rtlCol="0">
            <a:spAutoFit/>
          </a:bodyPr>
          <a:lstStyle/>
          <a:p>
            <a:pPr algn="ctr"/>
            <a:r>
              <a:rPr lang="en-US" sz="1400" dirty="0" err="1" smtClean="0">
                <a:solidFill>
                  <a:schemeClr val="bg1"/>
                </a:solidFill>
                <a:cs typeface="Calibri"/>
              </a:rPr>
              <a:t>Collisionless</a:t>
            </a:r>
            <a:endParaRPr lang="en-US" sz="1400" dirty="0" smtClean="0">
              <a:solidFill>
                <a:schemeClr val="bg1"/>
              </a:solidFill>
              <a:cs typeface="Calibri"/>
            </a:endParaRPr>
          </a:p>
          <a:p>
            <a:pPr algn="ctr"/>
            <a:r>
              <a:rPr lang="en-US" sz="1400" dirty="0" smtClean="0">
                <a:solidFill>
                  <a:schemeClr val="bg1"/>
                </a:solidFill>
                <a:cs typeface="Calibri"/>
              </a:rPr>
              <a:t>astrophysical shocks</a:t>
            </a:r>
            <a:endParaRPr lang="en-US" sz="1400" dirty="0">
              <a:solidFill>
                <a:schemeClr val="bg1"/>
              </a:solidFill>
              <a:cs typeface="Calibri"/>
            </a:endParaRPr>
          </a:p>
        </p:txBody>
      </p:sp>
      <p:sp>
        <p:nvSpPr>
          <p:cNvPr id="20" name="Rectangle 19"/>
          <p:cNvSpPr/>
          <p:nvPr/>
        </p:nvSpPr>
        <p:spPr>
          <a:xfrm>
            <a:off x="4483969" y="3671634"/>
            <a:ext cx="1770420" cy="53239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4464336" y="3692819"/>
            <a:ext cx="1861507" cy="523220"/>
          </a:xfrm>
          <a:prstGeom prst="rect">
            <a:avLst/>
          </a:prstGeom>
          <a:noFill/>
        </p:spPr>
        <p:txBody>
          <a:bodyPr wrap="none" rtlCol="0">
            <a:spAutoFit/>
          </a:bodyPr>
          <a:lstStyle/>
          <a:p>
            <a:pPr algn="ctr"/>
            <a:r>
              <a:rPr lang="en-US" sz="1400" dirty="0" smtClean="0">
                <a:solidFill>
                  <a:schemeClr val="bg1"/>
                </a:solidFill>
                <a:cs typeface="Calibri"/>
              </a:rPr>
              <a:t>Supernova explosion </a:t>
            </a:r>
          </a:p>
          <a:p>
            <a:pPr algn="ctr"/>
            <a:r>
              <a:rPr lang="en-US" sz="1400" dirty="0">
                <a:solidFill>
                  <a:schemeClr val="bg1"/>
                </a:solidFill>
                <a:cs typeface="Calibri"/>
              </a:rPr>
              <a:t>r</a:t>
            </a:r>
            <a:r>
              <a:rPr lang="en-US" sz="1400" dirty="0" smtClean="0">
                <a:solidFill>
                  <a:schemeClr val="bg1"/>
                </a:solidFill>
                <a:cs typeface="Calibri"/>
              </a:rPr>
              <a:t>ad. hydrodynamics</a:t>
            </a:r>
            <a:endParaRPr lang="en-US" sz="1400" dirty="0">
              <a:solidFill>
                <a:schemeClr val="bg1"/>
              </a:solidFill>
              <a:cs typeface="Calibri"/>
            </a:endParaRPr>
          </a:p>
        </p:txBody>
      </p:sp>
      <p:sp>
        <p:nvSpPr>
          <p:cNvPr id="22" name="Rectangle 21"/>
          <p:cNvSpPr/>
          <p:nvPr/>
        </p:nvSpPr>
        <p:spPr>
          <a:xfrm>
            <a:off x="556992" y="903450"/>
            <a:ext cx="1911094" cy="53239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493569" y="906354"/>
            <a:ext cx="2042254" cy="523220"/>
          </a:xfrm>
          <a:prstGeom prst="rect">
            <a:avLst/>
          </a:prstGeom>
          <a:noFill/>
        </p:spPr>
        <p:txBody>
          <a:bodyPr wrap="square" rtlCol="0">
            <a:spAutoFit/>
          </a:bodyPr>
          <a:lstStyle/>
          <a:p>
            <a:pPr algn="ctr"/>
            <a:r>
              <a:rPr lang="en-US" sz="1400" dirty="0" smtClean="0">
                <a:solidFill>
                  <a:schemeClr val="bg1"/>
                </a:solidFill>
                <a:cs typeface="Calibri"/>
              </a:rPr>
              <a:t>C, Fe EOS at planetary </a:t>
            </a:r>
          </a:p>
          <a:p>
            <a:pPr algn="ctr"/>
            <a:r>
              <a:rPr lang="en-US" sz="1400" dirty="0" smtClean="0">
                <a:solidFill>
                  <a:schemeClr val="bg1"/>
                </a:solidFill>
                <a:cs typeface="Calibri"/>
              </a:rPr>
              <a:t>interior pressures</a:t>
            </a:r>
            <a:endParaRPr lang="en-US" sz="1400" dirty="0">
              <a:solidFill>
                <a:schemeClr val="bg1"/>
              </a:solidFill>
              <a:cs typeface="Calibri"/>
            </a:endParaRPr>
          </a:p>
        </p:txBody>
      </p:sp>
      <p:sp>
        <p:nvSpPr>
          <p:cNvPr id="24" name="Rectangle 23"/>
          <p:cNvSpPr/>
          <p:nvPr/>
        </p:nvSpPr>
        <p:spPr>
          <a:xfrm>
            <a:off x="2712496" y="903450"/>
            <a:ext cx="1770420" cy="53239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2805755" y="909602"/>
            <a:ext cx="1562046" cy="523220"/>
          </a:xfrm>
          <a:prstGeom prst="rect">
            <a:avLst/>
          </a:prstGeom>
          <a:noFill/>
        </p:spPr>
        <p:txBody>
          <a:bodyPr wrap="none" rtlCol="0">
            <a:spAutoFit/>
          </a:bodyPr>
          <a:lstStyle/>
          <a:p>
            <a:pPr algn="ctr"/>
            <a:r>
              <a:rPr lang="en-US" sz="1400" dirty="0" smtClean="0">
                <a:solidFill>
                  <a:schemeClr val="bg1"/>
                </a:solidFill>
                <a:cs typeface="Calibri"/>
              </a:rPr>
              <a:t>High pressure</a:t>
            </a:r>
          </a:p>
          <a:p>
            <a:pPr algn="ctr"/>
            <a:r>
              <a:rPr lang="en-US" sz="1400" dirty="0" smtClean="0">
                <a:solidFill>
                  <a:schemeClr val="bg1"/>
                </a:solidFill>
                <a:cs typeface="Calibri"/>
              </a:rPr>
              <a:t>phases </a:t>
            </a:r>
            <a:r>
              <a:rPr lang="en-US" sz="1400" dirty="0">
                <a:solidFill>
                  <a:schemeClr val="bg1"/>
                </a:solidFill>
                <a:cs typeface="Calibri"/>
              </a:rPr>
              <a:t>of </a:t>
            </a:r>
            <a:r>
              <a:rPr lang="en-US" sz="1400" dirty="0" smtClean="0">
                <a:solidFill>
                  <a:schemeClr val="bg1"/>
                </a:solidFill>
                <a:cs typeface="Calibri"/>
              </a:rPr>
              <a:t>carbon</a:t>
            </a:r>
            <a:endParaRPr lang="en-US" sz="1400" dirty="0">
              <a:solidFill>
                <a:schemeClr val="bg1"/>
              </a:solidFill>
              <a:cs typeface="Calibri"/>
            </a:endParaRPr>
          </a:p>
        </p:txBody>
      </p:sp>
      <p:sp>
        <p:nvSpPr>
          <p:cNvPr id="26" name="Rectangle 25"/>
          <p:cNvSpPr/>
          <p:nvPr/>
        </p:nvSpPr>
        <p:spPr>
          <a:xfrm>
            <a:off x="4719581" y="905804"/>
            <a:ext cx="1836442" cy="53239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4744107" y="897795"/>
            <a:ext cx="1781557" cy="523220"/>
          </a:xfrm>
          <a:prstGeom prst="rect">
            <a:avLst/>
          </a:prstGeom>
          <a:noFill/>
        </p:spPr>
        <p:txBody>
          <a:bodyPr wrap="none" rtlCol="0">
            <a:spAutoFit/>
          </a:bodyPr>
          <a:lstStyle/>
          <a:p>
            <a:pPr algn="ctr"/>
            <a:r>
              <a:rPr lang="en-US" sz="1400" dirty="0" smtClean="0">
                <a:solidFill>
                  <a:schemeClr val="bg1"/>
                </a:solidFill>
                <a:cs typeface="Calibri"/>
              </a:rPr>
              <a:t>High pressure </a:t>
            </a:r>
          </a:p>
          <a:p>
            <a:pPr algn="ctr"/>
            <a:r>
              <a:rPr lang="en-US" sz="1400" dirty="0" smtClean="0">
                <a:solidFill>
                  <a:schemeClr val="bg1"/>
                </a:solidFill>
                <a:cs typeface="Calibri"/>
              </a:rPr>
              <a:t>hydrogen properties</a:t>
            </a:r>
            <a:endParaRPr lang="en-US" sz="1400" dirty="0">
              <a:solidFill>
                <a:schemeClr val="bg1"/>
              </a:solidFill>
              <a:cs typeface="Calibri"/>
            </a:endParaRPr>
          </a:p>
        </p:txBody>
      </p:sp>
      <p:sp>
        <p:nvSpPr>
          <p:cNvPr id="28" name="Rectangle 27"/>
          <p:cNvSpPr/>
          <p:nvPr/>
        </p:nvSpPr>
        <p:spPr>
          <a:xfrm>
            <a:off x="6719846" y="903450"/>
            <a:ext cx="1770420" cy="53239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6698840" y="924635"/>
            <a:ext cx="1831175" cy="523220"/>
          </a:xfrm>
          <a:prstGeom prst="rect">
            <a:avLst/>
          </a:prstGeom>
          <a:noFill/>
        </p:spPr>
        <p:txBody>
          <a:bodyPr wrap="none" rtlCol="0">
            <a:spAutoFit/>
          </a:bodyPr>
          <a:lstStyle/>
          <a:p>
            <a:pPr algn="ctr"/>
            <a:r>
              <a:rPr lang="en-US" sz="1400" dirty="0" smtClean="0">
                <a:solidFill>
                  <a:schemeClr val="bg1"/>
                </a:solidFill>
                <a:cs typeface="Calibri"/>
              </a:rPr>
              <a:t>CH</a:t>
            </a:r>
            <a:r>
              <a:rPr lang="en-US" sz="1400" dirty="0">
                <a:solidFill>
                  <a:schemeClr val="bg1"/>
                </a:solidFill>
                <a:cs typeface="Calibri"/>
              </a:rPr>
              <a:t> </a:t>
            </a:r>
            <a:r>
              <a:rPr lang="en-US" sz="1400" dirty="0" smtClean="0">
                <a:solidFill>
                  <a:schemeClr val="bg1"/>
                </a:solidFill>
                <a:cs typeface="Calibri"/>
              </a:rPr>
              <a:t>and carbon at </a:t>
            </a:r>
          </a:p>
          <a:p>
            <a:pPr algn="ctr"/>
            <a:r>
              <a:rPr lang="en-US" sz="1400" dirty="0">
                <a:solidFill>
                  <a:schemeClr val="bg1"/>
                </a:solidFill>
                <a:cs typeface="Calibri"/>
              </a:rPr>
              <a:t>n</a:t>
            </a:r>
            <a:r>
              <a:rPr lang="en-US" sz="1400" dirty="0" smtClean="0">
                <a:solidFill>
                  <a:schemeClr val="bg1"/>
                </a:solidFill>
                <a:cs typeface="Calibri"/>
              </a:rPr>
              <a:t>ear </a:t>
            </a:r>
            <a:r>
              <a:rPr lang="en-US" sz="1400" dirty="0" err="1" smtClean="0">
                <a:solidFill>
                  <a:schemeClr val="bg1"/>
                </a:solidFill>
                <a:cs typeface="Calibri"/>
              </a:rPr>
              <a:t>Gbar</a:t>
            </a:r>
            <a:r>
              <a:rPr lang="en-US" sz="1400" dirty="0" smtClean="0">
                <a:solidFill>
                  <a:schemeClr val="bg1"/>
                </a:solidFill>
                <a:cs typeface="Calibri"/>
              </a:rPr>
              <a:t> pressures</a:t>
            </a:r>
            <a:endParaRPr lang="en-US" sz="1400" dirty="0">
              <a:solidFill>
                <a:schemeClr val="bg1"/>
              </a:solidFill>
              <a:cs typeface="Calibri"/>
            </a:endParaRPr>
          </a:p>
        </p:txBody>
      </p:sp>
      <p:pic>
        <p:nvPicPr>
          <p:cNvPr id="30" name="Picture 29"/>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863581" y="1720850"/>
            <a:ext cx="1647128" cy="1280423"/>
          </a:xfrm>
          <a:prstGeom prst="rect">
            <a:avLst/>
          </a:prstGeom>
        </p:spPr>
      </p:pic>
      <p:sp>
        <p:nvSpPr>
          <p:cNvPr id="32" name="TextBox 31"/>
          <p:cNvSpPr txBox="1"/>
          <p:nvPr/>
        </p:nvSpPr>
        <p:spPr>
          <a:xfrm>
            <a:off x="5242000" y="2940692"/>
            <a:ext cx="898606" cy="216705"/>
          </a:xfrm>
          <a:prstGeom prst="rect">
            <a:avLst/>
          </a:prstGeom>
          <a:noFill/>
        </p:spPr>
        <p:txBody>
          <a:bodyPr wrap="none" rtlCol="0">
            <a:spAutoFit/>
          </a:bodyPr>
          <a:lstStyle/>
          <a:p>
            <a:r>
              <a:rPr lang="en-US" sz="900" b="1" dirty="0" smtClean="0"/>
              <a:t>Pressure (Mbar)</a:t>
            </a:r>
            <a:endParaRPr lang="en-US" sz="900" b="1" dirty="0"/>
          </a:p>
        </p:txBody>
      </p:sp>
      <p:sp>
        <p:nvSpPr>
          <p:cNvPr id="33" name="TextBox 32"/>
          <p:cNvSpPr txBox="1"/>
          <p:nvPr/>
        </p:nvSpPr>
        <p:spPr>
          <a:xfrm rot="16200000">
            <a:off x="4349565" y="2228897"/>
            <a:ext cx="914425" cy="216705"/>
          </a:xfrm>
          <a:prstGeom prst="rect">
            <a:avLst/>
          </a:prstGeom>
          <a:noFill/>
        </p:spPr>
        <p:txBody>
          <a:bodyPr wrap="none" rtlCol="0">
            <a:spAutoFit/>
          </a:bodyPr>
          <a:lstStyle/>
          <a:p>
            <a:r>
              <a:rPr lang="en-US" sz="900" b="1" dirty="0" smtClean="0"/>
              <a:t>Temperature (K)</a:t>
            </a:r>
            <a:endParaRPr lang="en-US" sz="900" b="1" dirty="0"/>
          </a:p>
        </p:txBody>
      </p:sp>
      <p:cxnSp>
        <p:nvCxnSpPr>
          <p:cNvPr id="34" name="Straight Connector 33"/>
          <p:cNvCxnSpPr/>
          <p:nvPr/>
        </p:nvCxnSpPr>
        <p:spPr>
          <a:xfrm>
            <a:off x="185497" y="867236"/>
            <a:ext cx="8786091" cy="0"/>
          </a:xfrm>
          <a:prstGeom prst="line">
            <a:avLst/>
          </a:prstGeom>
          <a:ln w="28575" cmpd="sng">
            <a:solidFill>
              <a:srgbClr val="2F5193"/>
            </a:solidFill>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21733" y="58035"/>
            <a:ext cx="8680018" cy="707886"/>
          </a:xfrm>
          <a:prstGeom prst="rect">
            <a:avLst/>
          </a:prstGeom>
          <a:noFill/>
        </p:spPr>
        <p:txBody>
          <a:bodyPr wrap="square" rtlCol="0">
            <a:spAutoFit/>
          </a:bodyPr>
          <a:lstStyle/>
          <a:p>
            <a:r>
              <a:rPr lang="en-US" sz="2000" b="1" dirty="0" smtClean="0"/>
              <a:t>NIF allocates a small fraction of the facility’s time to </a:t>
            </a:r>
          </a:p>
          <a:p>
            <a:r>
              <a:rPr lang="en-US" sz="2000" b="1" dirty="0" smtClean="0"/>
              <a:t>“Discovery Science” </a:t>
            </a:r>
            <a:endParaRPr lang="en-US" sz="2000" b="1" dirty="0"/>
          </a:p>
        </p:txBody>
      </p:sp>
      <p:sp>
        <p:nvSpPr>
          <p:cNvPr id="36" name="TextBox 35"/>
          <p:cNvSpPr txBox="1"/>
          <p:nvPr/>
        </p:nvSpPr>
        <p:spPr>
          <a:xfrm>
            <a:off x="115708" y="3299177"/>
            <a:ext cx="8833551" cy="261610"/>
          </a:xfrm>
          <a:prstGeom prst="rect">
            <a:avLst/>
          </a:prstGeom>
          <a:noFill/>
        </p:spPr>
        <p:txBody>
          <a:bodyPr wrap="square" rtlCol="0">
            <a:spAutoFit/>
          </a:bodyPr>
          <a:lstStyle/>
          <a:p>
            <a:r>
              <a:rPr lang="en-US" sz="1100" dirty="0" smtClean="0"/>
              <a:t>Duffy (Princeton), </a:t>
            </a:r>
            <a:r>
              <a:rPr lang="en-US" sz="1100" dirty="0" err="1"/>
              <a:t>Jeanloz</a:t>
            </a:r>
            <a:r>
              <a:rPr lang="en-US" sz="1100" dirty="0"/>
              <a:t> (UCB)</a:t>
            </a:r>
            <a:r>
              <a:rPr lang="en-US" sz="1100" dirty="0" smtClean="0"/>
              <a:t>                     </a:t>
            </a:r>
            <a:r>
              <a:rPr lang="en-US" sz="1100" dirty="0" err="1" smtClean="0"/>
              <a:t>Wark</a:t>
            </a:r>
            <a:r>
              <a:rPr lang="en-US" sz="1100" dirty="0" smtClean="0"/>
              <a:t> (Oxford)                      </a:t>
            </a:r>
            <a:r>
              <a:rPr lang="en-US" sz="1100" dirty="0" err="1" smtClean="0"/>
              <a:t>Jeanloz</a:t>
            </a:r>
            <a:r>
              <a:rPr lang="en-US" sz="1100" dirty="0" smtClean="0"/>
              <a:t> </a:t>
            </a:r>
            <a:r>
              <a:rPr lang="en-US" sz="1100" dirty="0"/>
              <a:t>(</a:t>
            </a:r>
            <a:r>
              <a:rPr lang="en-US" sz="1100" dirty="0" smtClean="0"/>
              <a:t>UCB), </a:t>
            </a:r>
            <a:r>
              <a:rPr lang="en-US" sz="1100" dirty="0" err="1" smtClean="0"/>
              <a:t>Hemley</a:t>
            </a:r>
            <a:r>
              <a:rPr lang="en-US" sz="1100" dirty="0" smtClean="0"/>
              <a:t> (CIW)  Falcone (UCB), </a:t>
            </a:r>
            <a:r>
              <a:rPr lang="en-US" sz="1100" dirty="0" err="1" smtClean="0"/>
              <a:t>Neumayer</a:t>
            </a:r>
            <a:r>
              <a:rPr lang="en-US" sz="1100" dirty="0" smtClean="0"/>
              <a:t> (GSI)</a:t>
            </a:r>
            <a:endParaRPr lang="en-US" sz="1100" dirty="0"/>
          </a:p>
        </p:txBody>
      </p:sp>
      <p:sp>
        <p:nvSpPr>
          <p:cNvPr id="37" name="TextBox 36"/>
          <p:cNvSpPr txBox="1"/>
          <p:nvPr/>
        </p:nvSpPr>
        <p:spPr>
          <a:xfrm>
            <a:off x="349955" y="6093178"/>
            <a:ext cx="8906934" cy="276999"/>
          </a:xfrm>
          <a:prstGeom prst="rect">
            <a:avLst/>
          </a:prstGeom>
          <a:noFill/>
        </p:spPr>
        <p:txBody>
          <a:bodyPr wrap="square" rtlCol="0">
            <a:spAutoFit/>
          </a:bodyPr>
          <a:lstStyle/>
          <a:p>
            <a:r>
              <a:rPr lang="en-US" sz="1200" dirty="0" err="1" smtClean="0"/>
              <a:t>Casner</a:t>
            </a:r>
            <a:r>
              <a:rPr lang="en-US" sz="1200" dirty="0" smtClean="0"/>
              <a:t> (CEA)               Kane (LLNL), Pound (Maryland)           </a:t>
            </a:r>
            <a:r>
              <a:rPr lang="en-US" sz="1200" dirty="0" err="1" smtClean="0"/>
              <a:t>Kuranz</a:t>
            </a:r>
            <a:r>
              <a:rPr lang="en-US" sz="1200" dirty="0" smtClean="0"/>
              <a:t>, Drake (</a:t>
            </a:r>
            <a:r>
              <a:rPr lang="en-US" sz="1200" dirty="0" err="1" smtClean="0"/>
              <a:t>Mich</a:t>
            </a:r>
            <a:r>
              <a:rPr lang="en-US" sz="1200" dirty="0" smtClean="0"/>
              <a:t>)          </a:t>
            </a:r>
            <a:r>
              <a:rPr lang="en-US" sz="1200" dirty="0" err="1" smtClean="0"/>
              <a:t>Sakawa</a:t>
            </a:r>
            <a:r>
              <a:rPr lang="en-US" sz="1200" dirty="0" smtClean="0"/>
              <a:t> (Osaka), </a:t>
            </a:r>
            <a:r>
              <a:rPr lang="en-US" sz="1200" dirty="0" err="1" smtClean="0"/>
              <a:t>Takabe</a:t>
            </a:r>
            <a:r>
              <a:rPr lang="en-US" sz="1200" dirty="0" smtClean="0"/>
              <a:t> (HZDR)</a:t>
            </a:r>
            <a:endParaRPr lang="en-US" sz="1200" dirty="0"/>
          </a:p>
        </p:txBody>
      </p:sp>
      <p:sp>
        <p:nvSpPr>
          <p:cNvPr id="5" name="Rectangle 4"/>
          <p:cNvSpPr/>
          <p:nvPr/>
        </p:nvSpPr>
        <p:spPr bwMode="auto">
          <a:xfrm>
            <a:off x="0" y="6364111"/>
            <a:ext cx="9142413" cy="493889"/>
          </a:xfrm>
          <a:prstGeom prst="rect">
            <a:avLst/>
          </a:prstGeom>
          <a:solidFill>
            <a:schemeClr val="bg1"/>
          </a:solidFill>
          <a:ln w="9525">
            <a:noFill/>
            <a:miter lim="800000"/>
            <a:headEnd/>
            <a:tailEnd/>
          </a:ln>
          <a:effectLst/>
        </p:spPr>
        <p:txBody>
          <a:bodyPr rtlCol="0" anchor="b">
            <a:prstTxWarp prst="textNoShape">
              <a:avLst/>
            </a:prstTxWarp>
          </a:bodyPr>
          <a:lstStyle/>
          <a:p>
            <a:pPr algn="ctr">
              <a:spcBef>
                <a:spcPct val="0"/>
              </a:spcBef>
            </a:pPr>
            <a:endParaRPr lang="en-US" sz="1600" dirty="0">
              <a:solidFill>
                <a:srgbClr val="000000"/>
              </a:solidFill>
            </a:endParaRPr>
          </a:p>
        </p:txBody>
      </p:sp>
      <p:sp>
        <p:nvSpPr>
          <p:cNvPr id="35" name="Rectangle 7"/>
          <p:cNvSpPr>
            <a:spLocks noChangeArrowheads="1"/>
          </p:cNvSpPr>
          <p:nvPr/>
        </p:nvSpPr>
        <p:spPr bwMode="auto">
          <a:xfrm>
            <a:off x="0" y="6379811"/>
            <a:ext cx="9144000" cy="449967"/>
          </a:xfrm>
          <a:prstGeom prst="rect">
            <a:avLst/>
          </a:prstGeom>
          <a:noFill/>
          <a:ln w="9525">
            <a:noFill/>
            <a:miter lim="800000"/>
            <a:headEnd/>
            <a:tailEnd/>
          </a:ln>
        </p:spPr>
        <p:txBody>
          <a:bodyPr wrap="square" anchor="ctr"/>
          <a:lstStyle/>
          <a:p>
            <a:pPr algn="ctr" eaLnBrk="0" hangingPunct="0"/>
            <a:r>
              <a:rPr lang="en-US" b="1" dirty="0" smtClean="0"/>
              <a:t>Discovery </a:t>
            </a:r>
            <a:r>
              <a:rPr lang="en-US" b="1" dirty="0"/>
              <a:t>Science had 44 target shots in FY15 </a:t>
            </a:r>
            <a:r>
              <a:rPr lang="en-US" b="1" dirty="0" smtClean="0"/>
              <a:t>versus </a:t>
            </a:r>
          </a:p>
          <a:p>
            <a:pPr algn="ctr" eaLnBrk="0" hangingPunct="0"/>
            <a:r>
              <a:rPr lang="en-US" b="1" dirty="0" smtClean="0"/>
              <a:t>26 DS shots total in FY10-FY14</a:t>
            </a:r>
            <a:endParaRPr lang="en-US" b="1" dirty="0"/>
          </a:p>
        </p:txBody>
      </p:sp>
      <p:sp>
        <p:nvSpPr>
          <p:cNvPr id="3" name="Rectangle 2"/>
          <p:cNvSpPr/>
          <p:nvPr/>
        </p:nvSpPr>
        <p:spPr bwMode="auto">
          <a:xfrm>
            <a:off x="4727223" y="1439333"/>
            <a:ext cx="1820333" cy="1905000"/>
          </a:xfrm>
          <a:prstGeom prst="rect">
            <a:avLst/>
          </a:prstGeom>
          <a:noFill/>
          <a:ln w="9525" cmpd="sng">
            <a:solidFill>
              <a:schemeClr val="tx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39" name="TextBox 38"/>
          <p:cNvSpPr txBox="1"/>
          <p:nvPr/>
        </p:nvSpPr>
        <p:spPr>
          <a:xfrm>
            <a:off x="4932963" y="1509825"/>
            <a:ext cx="1569999" cy="230832"/>
          </a:xfrm>
          <a:prstGeom prst="rect">
            <a:avLst/>
          </a:prstGeom>
          <a:noFill/>
        </p:spPr>
        <p:txBody>
          <a:bodyPr wrap="none" rtlCol="0">
            <a:spAutoFit/>
          </a:bodyPr>
          <a:lstStyle/>
          <a:p>
            <a:r>
              <a:rPr lang="en-US" sz="900" b="1" dirty="0" smtClean="0"/>
              <a:t>Hydrogen phase diagram</a:t>
            </a:r>
            <a:endParaRPr lang="en-US" sz="900" b="1" dirty="0"/>
          </a:p>
        </p:txBody>
      </p:sp>
    </p:spTree>
    <p:extLst>
      <p:ext uri="{BB962C8B-B14F-4D97-AF65-F5344CB8AC3E}">
        <p14:creationId xmlns:p14="http://schemas.microsoft.com/office/powerpoint/2010/main" val="3712631271"/>
      </p:ext>
    </p:extLst>
  </p:cSld>
  <p:clrMapOvr>
    <a:masterClrMapping/>
  </p:clrMapOvr>
  <mc:AlternateContent xmlns:mc="http://schemas.openxmlformats.org/markup-compatibility/2006" xmlns:p14="http://schemas.microsoft.com/office/powerpoint/2010/main">
    <mc:Choice Requires="p14">
      <p:transition spd="slow" p14:dur="2000" advTm="101666"/>
    </mc:Choice>
    <mc:Fallback xmlns="">
      <p:transition xmlns:p14="http://schemas.microsoft.com/office/powerpoint/2010/main" spd="slow" advTm="101666"/>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918482" y="1320383"/>
            <a:ext cx="5706533" cy="4038600"/>
          </a:xfrm>
          <a:prstGeom prst="rect">
            <a:avLst/>
          </a:prstGeom>
          <a:gradFill flip="none" rotWithShape="1">
            <a:gsLst>
              <a:gs pos="0">
                <a:schemeClr val="bg1">
                  <a:lumMod val="75000"/>
                </a:schemeClr>
              </a:gs>
              <a:gs pos="100000">
                <a:srgbClr val="FFFFFF"/>
              </a:gs>
            </a:gsLst>
            <a:lin ang="13500000" scaled="0"/>
            <a:tileRect/>
          </a:gradFill>
          <a:ln w="9525">
            <a:solidFill>
              <a:schemeClr val="tx1"/>
            </a:solidFill>
            <a:miter lim="800000"/>
            <a:headEnd/>
            <a:tailEnd/>
          </a:ln>
        </p:spPr>
        <p:txBody>
          <a:bodyPr lIns="91323" tIns="45663" rIns="91323" bIns="45663" rtlCol="0" anchor="b">
            <a:prstTxWarp prst="textNoShape">
              <a:avLst/>
            </a:prstTxWarp>
          </a:bodyPr>
          <a:lstStyle/>
          <a:p>
            <a:pPr algn="ctr">
              <a:spcBef>
                <a:spcPct val="0"/>
              </a:spcBef>
            </a:pPr>
            <a:endParaRPr lang="en-US" sz="1600" dirty="0">
              <a:solidFill>
                <a:srgbClr val="3366FF"/>
              </a:solidFill>
              <a:latin typeface="Arial"/>
            </a:endParaRPr>
          </a:p>
        </p:txBody>
      </p:sp>
      <p:sp>
        <p:nvSpPr>
          <p:cNvPr id="82" name="Freeform 81"/>
          <p:cNvSpPr/>
          <p:nvPr/>
        </p:nvSpPr>
        <p:spPr>
          <a:xfrm>
            <a:off x="924711" y="2323946"/>
            <a:ext cx="3699939" cy="3031061"/>
          </a:xfrm>
          <a:custGeom>
            <a:avLst/>
            <a:gdLst>
              <a:gd name="connsiteX0" fmla="*/ 0 w 3225800"/>
              <a:gd name="connsiteY0" fmla="*/ 8467 h 2658534"/>
              <a:gd name="connsiteX1" fmla="*/ 389466 w 3225800"/>
              <a:gd name="connsiteY1" fmla="*/ 0 h 2658534"/>
              <a:gd name="connsiteX2" fmla="*/ 982133 w 3225800"/>
              <a:gd name="connsiteY2" fmla="*/ 25400 h 2658534"/>
              <a:gd name="connsiteX3" fmla="*/ 1286933 w 3225800"/>
              <a:gd name="connsiteY3" fmla="*/ 76200 h 2658534"/>
              <a:gd name="connsiteX4" fmla="*/ 1405466 w 3225800"/>
              <a:gd name="connsiteY4" fmla="*/ 135467 h 2658534"/>
              <a:gd name="connsiteX5" fmla="*/ 3158066 w 3225800"/>
              <a:gd name="connsiteY5" fmla="*/ 1625600 h 2658534"/>
              <a:gd name="connsiteX6" fmla="*/ 3200400 w 3225800"/>
              <a:gd name="connsiteY6" fmla="*/ 1718734 h 2658534"/>
              <a:gd name="connsiteX7" fmla="*/ 3208866 w 3225800"/>
              <a:gd name="connsiteY7" fmla="*/ 1794934 h 2658534"/>
              <a:gd name="connsiteX8" fmla="*/ 3225800 w 3225800"/>
              <a:gd name="connsiteY8" fmla="*/ 2658534 h 2658534"/>
              <a:gd name="connsiteX9" fmla="*/ 8466 w 3225800"/>
              <a:gd name="connsiteY9" fmla="*/ 2650067 h 2658534"/>
              <a:gd name="connsiteX10" fmla="*/ 0 w 3225800"/>
              <a:gd name="connsiteY10" fmla="*/ 8467 h 265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25800" h="2658534">
                <a:moveTo>
                  <a:pt x="0" y="8467"/>
                </a:moveTo>
                <a:lnTo>
                  <a:pt x="389466" y="0"/>
                </a:lnTo>
                <a:lnTo>
                  <a:pt x="982133" y="25400"/>
                </a:lnTo>
                <a:lnTo>
                  <a:pt x="1286933" y="76200"/>
                </a:lnTo>
                <a:lnTo>
                  <a:pt x="1405466" y="135467"/>
                </a:lnTo>
                <a:lnTo>
                  <a:pt x="3158066" y="1625600"/>
                </a:lnTo>
                <a:lnTo>
                  <a:pt x="3200400" y="1718734"/>
                </a:lnTo>
                <a:lnTo>
                  <a:pt x="3208866" y="1794934"/>
                </a:lnTo>
                <a:lnTo>
                  <a:pt x="3225800" y="2658534"/>
                </a:lnTo>
                <a:lnTo>
                  <a:pt x="8466" y="2650067"/>
                </a:lnTo>
                <a:lnTo>
                  <a:pt x="0" y="8467"/>
                </a:lnTo>
                <a:close/>
              </a:path>
            </a:pathLst>
          </a:custGeom>
          <a:solidFill>
            <a:schemeClr val="bg1">
              <a:lumMod val="85000"/>
            </a:schemeClr>
          </a:solidFill>
          <a:ln w="12700" cmpd="sng">
            <a:solidFill>
              <a:schemeClr val="tx1">
                <a:lumMod val="65000"/>
                <a:lumOff val="35000"/>
              </a:schemeClr>
            </a:solidFill>
          </a:ln>
        </p:spPr>
        <p:txBody>
          <a:bodyPr lIns="91323" tIns="45663" rIns="91323" bIns="45663" rtlCol="0" anchor="b">
            <a:prstTxWarp prst="textNoShape">
              <a:avLst/>
            </a:prstTxWarp>
          </a:bodyPr>
          <a:lstStyle/>
          <a:p>
            <a:pPr algn="ctr">
              <a:spcBef>
                <a:spcPct val="0"/>
              </a:spcBef>
            </a:pPr>
            <a:endParaRPr lang="en-US" sz="1600" dirty="0">
              <a:solidFill>
                <a:srgbClr val="000000"/>
              </a:solidFill>
              <a:latin typeface="Arial"/>
            </a:endParaRPr>
          </a:p>
        </p:txBody>
      </p:sp>
      <p:sp>
        <p:nvSpPr>
          <p:cNvPr id="221184" name="Freeform 221183"/>
          <p:cNvSpPr/>
          <p:nvPr/>
        </p:nvSpPr>
        <p:spPr>
          <a:xfrm>
            <a:off x="918479" y="2703499"/>
            <a:ext cx="3225800" cy="2658534"/>
          </a:xfrm>
          <a:custGeom>
            <a:avLst/>
            <a:gdLst>
              <a:gd name="connsiteX0" fmla="*/ 0 w 3225800"/>
              <a:gd name="connsiteY0" fmla="*/ 8467 h 2658534"/>
              <a:gd name="connsiteX1" fmla="*/ 389466 w 3225800"/>
              <a:gd name="connsiteY1" fmla="*/ 0 h 2658534"/>
              <a:gd name="connsiteX2" fmla="*/ 982133 w 3225800"/>
              <a:gd name="connsiteY2" fmla="*/ 25400 h 2658534"/>
              <a:gd name="connsiteX3" fmla="*/ 1286933 w 3225800"/>
              <a:gd name="connsiteY3" fmla="*/ 76200 h 2658534"/>
              <a:gd name="connsiteX4" fmla="*/ 1405466 w 3225800"/>
              <a:gd name="connsiteY4" fmla="*/ 135467 h 2658534"/>
              <a:gd name="connsiteX5" fmla="*/ 3158066 w 3225800"/>
              <a:gd name="connsiteY5" fmla="*/ 1625600 h 2658534"/>
              <a:gd name="connsiteX6" fmla="*/ 3200400 w 3225800"/>
              <a:gd name="connsiteY6" fmla="*/ 1718734 h 2658534"/>
              <a:gd name="connsiteX7" fmla="*/ 3208866 w 3225800"/>
              <a:gd name="connsiteY7" fmla="*/ 1794934 h 2658534"/>
              <a:gd name="connsiteX8" fmla="*/ 3225800 w 3225800"/>
              <a:gd name="connsiteY8" fmla="*/ 2658534 h 2658534"/>
              <a:gd name="connsiteX9" fmla="*/ 8466 w 3225800"/>
              <a:gd name="connsiteY9" fmla="*/ 2650067 h 2658534"/>
              <a:gd name="connsiteX10" fmla="*/ 0 w 3225800"/>
              <a:gd name="connsiteY10" fmla="*/ 8467 h 265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25800" h="2658534">
                <a:moveTo>
                  <a:pt x="0" y="8467"/>
                </a:moveTo>
                <a:lnTo>
                  <a:pt x="389466" y="0"/>
                </a:lnTo>
                <a:lnTo>
                  <a:pt x="982133" y="25400"/>
                </a:lnTo>
                <a:lnTo>
                  <a:pt x="1286933" y="76200"/>
                </a:lnTo>
                <a:lnTo>
                  <a:pt x="1405466" y="135467"/>
                </a:lnTo>
                <a:lnTo>
                  <a:pt x="3158066" y="1625600"/>
                </a:lnTo>
                <a:lnTo>
                  <a:pt x="3200400" y="1718734"/>
                </a:lnTo>
                <a:lnTo>
                  <a:pt x="3208866" y="1794934"/>
                </a:lnTo>
                <a:lnTo>
                  <a:pt x="3225800" y="2658534"/>
                </a:lnTo>
                <a:lnTo>
                  <a:pt x="8466" y="2650067"/>
                </a:lnTo>
                <a:lnTo>
                  <a:pt x="0" y="8467"/>
                </a:lnTo>
                <a:close/>
              </a:path>
            </a:pathLst>
          </a:custGeom>
          <a:solidFill>
            <a:schemeClr val="bg1">
              <a:lumMod val="95000"/>
            </a:schemeClr>
          </a:solidFill>
          <a:ln w="12700" cmpd="sng">
            <a:solidFill>
              <a:schemeClr val="tx1">
                <a:lumMod val="95000"/>
                <a:lumOff val="5000"/>
              </a:schemeClr>
            </a:solidFill>
          </a:ln>
        </p:spPr>
        <p:txBody>
          <a:bodyPr lIns="91323" tIns="45663" rIns="91323" bIns="45663" rtlCol="0" anchor="b">
            <a:prstTxWarp prst="textNoShape">
              <a:avLst/>
            </a:prstTxWarp>
          </a:bodyPr>
          <a:lstStyle/>
          <a:p>
            <a:pPr algn="ctr">
              <a:spcBef>
                <a:spcPct val="0"/>
              </a:spcBef>
            </a:pPr>
            <a:endParaRPr lang="en-US" sz="1600" dirty="0">
              <a:solidFill>
                <a:srgbClr val="000000"/>
              </a:solidFill>
              <a:latin typeface="Arial"/>
            </a:endParaRPr>
          </a:p>
        </p:txBody>
      </p:sp>
      <p:sp>
        <p:nvSpPr>
          <p:cNvPr id="14" name="Title 2"/>
          <p:cNvSpPr txBox="1">
            <a:spLocks/>
          </p:cNvSpPr>
          <p:nvPr/>
        </p:nvSpPr>
        <p:spPr>
          <a:xfrm>
            <a:off x="254784" y="73058"/>
            <a:ext cx="8889216" cy="821467"/>
          </a:xfrm>
          <a:prstGeom prst="rect">
            <a:avLst/>
          </a:prstGeom>
          <a:noFill/>
          <a:ln>
            <a:noFill/>
          </a:ln>
        </p:spPr>
        <p:txBody>
          <a:bodyPr wrap="square" lIns="81999" tIns="41001" rIns="81999" bIns="41001">
            <a:spAutoFit/>
          </a:bodyPr>
          <a:lstStyle>
            <a:defPPr>
              <a:defRPr lang="en-US"/>
            </a:defPPr>
            <a:lvl1pPr>
              <a:defRPr sz="2400" b="1">
                <a:solidFill>
                  <a:srgbClr val="124A91"/>
                </a:solidFill>
              </a:defRPr>
            </a:lvl1pPr>
          </a:lstStyle>
          <a:p>
            <a:r>
              <a:rPr lang="en-US" dirty="0"/>
              <a:t>Matter at high energy density (HED) conditions is found throughout the universe</a:t>
            </a:r>
            <a:endParaRPr lang="en-US" dirty="0"/>
          </a:p>
        </p:txBody>
      </p:sp>
      <p:sp>
        <p:nvSpPr>
          <p:cNvPr id="18" name="Slide Number Placeholder 1"/>
          <p:cNvSpPr txBox="1">
            <a:spLocks/>
          </p:cNvSpPr>
          <p:nvPr/>
        </p:nvSpPr>
        <p:spPr>
          <a:xfrm>
            <a:off x="8554077" y="6476999"/>
            <a:ext cx="384195" cy="274320"/>
          </a:xfrm>
          <a:prstGeom prst="rect">
            <a:avLst/>
          </a:prstGeom>
        </p:spPr>
        <p:txBody>
          <a:bodyPr lIns="91323" tIns="45663" rIns="91323" bIns="45663"/>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621BA9E-024D-DE4D-A8C8-2AC39C7987FF}" type="slidenum">
              <a:rPr lang="en-US" sz="1200">
                <a:solidFill>
                  <a:prstClr val="black">
                    <a:lumMod val="50000"/>
                    <a:lumOff val="50000"/>
                  </a:prstClr>
                </a:solidFill>
                <a:latin typeface="Arial"/>
              </a:rPr>
              <a:pPr algn="r"/>
              <a:t>2</a:t>
            </a:fld>
            <a:endParaRPr lang="en-US" sz="1200" dirty="0">
              <a:solidFill>
                <a:prstClr val="black">
                  <a:lumMod val="50000"/>
                  <a:lumOff val="50000"/>
                </a:prstClr>
              </a:solidFill>
              <a:latin typeface="Arial"/>
            </a:endParaRPr>
          </a:p>
        </p:txBody>
      </p:sp>
      <p:sp>
        <p:nvSpPr>
          <p:cNvPr id="10" name="Rectangle 9"/>
          <p:cNvSpPr/>
          <p:nvPr/>
        </p:nvSpPr>
        <p:spPr bwMode="auto">
          <a:xfrm>
            <a:off x="0" y="6307661"/>
            <a:ext cx="9144000" cy="571500"/>
          </a:xfrm>
          <a:prstGeom prst="rect">
            <a:avLst/>
          </a:prstGeom>
          <a:solidFill>
            <a:schemeClr val="accent1">
              <a:lumMod val="50000"/>
            </a:schemeClr>
          </a:solidFill>
          <a:ln w="9525">
            <a:noFill/>
            <a:miter lim="800000"/>
            <a:headEnd/>
            <a:tailEnd/>
          </a:ln>
        </p:spPr>
        <p:txBody>
          <a:bodyPr lIns="91323" tIns="45663" rIns="91323" bIns="45663" rtlCol="0" anchor="b">
            <a:prstTxWarp prst="textNoShape">
              <a:avLst/>
            </a:prstTxWarp>
          </a:bodyPr>
          <a:lstStyle/>
          <a:p>
            <a:pPr algn="ctr">
              <a:spcBef>
                <a:spcPct val="0"/>
              </a:spcBef>
            </a:pPr>
            <a:endParaRPr lang="en-US" sz="1600" dirty="0">
              <a:solidFill>
                <a:srgbClr val="000000"/>
              </a:solidFill>
              <a:latin typeface="Arial"/>
            </a:endParaRPr>
          </a:p>
        </p:txBody>
      </p:sp>
      <p:sp>
        <p:nvSpPr>
          <p:cNvPr id="221188" name="Text Box 4"/>
          <p:cNvSpPr txBox="1">
            <a:spLocks noChangeArrowheads="1"/>
          </p:cNvSpPr>
          <p:nvPr/>
        </p:nvSpPr>
        <p:spPr bwMode="auto">
          <a:xfrm>
            <a:off x="659257" y="6362582"/>
            <a:ext cx="7839249" cy="491188"/>
          </a:xfrm>
          <a:prstGeom prst="rect">
            <a:avLst/>
          </a:prstGeom>
          <a:noFill/>
          <a:ln>
            <a:noFill/>
          </a:ln>
          <a:effectLst/>
          <a:extLst/>
        </p:spPr>
        <p:txBody>
          <a:bodyPr wrap="square" lIns="91323" tIns="45663" rIns="91323" bIns="45663">
            <a:noAutofit/>
          </a:bodyPr>
          <a:lstStyle/>
          <a:p>
            <a:pPr algn="ctr">
              <a:lnSpc>
                <a:spcPts val="1680"/>
              </a:lnSpc>
              <a:spcAft>
                <a:spcPts val="300"/>
              </a:spcAft>
              <a:buClr>
                <a:srgbClr val="C0504D"/>
              </a:buClr>
            </a:pPr>
            <a:r>
              <a:rPr lang="en-US" dirty="0" smtClean="0">
                <a:solidFill>
                  <a:prstClr val="white"/>
                </a:solidFill>
                <a:latin typeface="Arial"/>
                <a:cs typeface="Arial"/>
              </a:rPr>
              <a:t>For the first time in history we can produce and accurately characterize the states and processes over this broad range </a:t>
            </a:r>
            <a:r>
              <a:rPr lang="en-US" dirty="0" smtClean="0">
                <a:solidFill>
                  <a:prstClr val="white"/>
                </a:solidFill>
                <a:latin typeface="Arial"/>
                <a:cs typeface="Arial"/>
              </a:rPr>
              <a:t>of conditions</a:t>
            </a:r>
            <a:endParaRPr lang="en-US" altLang="ja-JP" dirty="0">
              <a:solidFill>
                <a:prstClr val="white"/>
              </a:solidFill>
              <a:latin typeface="Arial"/>
              <a:ea typeface="ＭＳ Ｐゴシック"/>
              <a:cs typeface="Arial"/>
            </a:endParaRPr>
          </a:p>
        </p:txBody>
      </p:sp>
      <p:grpSp>
        <p:nvGrpSpPr>
          <p:cNvPr id="2" name="Group 1"/>
          <p:cNvGrpSpPr/>
          <p:nvPr/>
        </p:nvGrpSpPr>
        <p:grpSpPr>
          <a:xfrm>
            <a:off x="840744" y="2023115"/>
            <a:ext cx="77537" cy="3107270"/>
            <a:chOff x="1639494" y="2021119"/>
            <a:chExt cx="160867" cy="3107270"/>
          </a:xfrm>
        </p:grpSpPr>
        <p:cxnSp>
          <p:nvCxnSpPr>
            <p:cNvPr id="30" name="Straight Connector 29"/>
            <p:cNvCxnSpPr/>
            <p:nvPr/>
          </p:nvCxnSpPr>
          <p:spPr>
            <a:xfrm>
              <a:off x="1639494" y="2021119"/>
              <a:ext cx="160867" cy="0"/>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639494" y="3062522"/>
              <a:ext cx="160867" cy="0"/>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639494" y="4095456"/>
              <a:ext cx="160867" cy="0"/>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1639494" y="5128389"/>
              <a:ext cx="160867" cy="0"/>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44" name="Straight Connector 43"/>
          <p:cNvCxnSpPr/>
          <p:nvPr/>
        </p:nvCxnSpPr>
        <p:spPr>
          <a:xfrm>
            <a:off x="3839913" y="5353057"/>
            <a:ext cx="629" cy="85611"/>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4965576" y="5231986"/>
            <a:ext cx="1" cy="119784"/>
          </a:xfrm>
          <a:prstGeom prst="line">
            <a:avLst/>
          </a:prstGeom>
          <a:ln w="28575"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6625027" y="5231986"/>
            <a:ext cx="1" cy="119784"/>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9" name="Freeform 58"/>
          <p:cNvSpPr/>
          <p:nvPr/>
        </p:nvSpPr>
        <p:spPr>
          <a:xfrm>
            <a:off x="926945" y="2014649"/>
            <a:ext cx="3801534" cy="1066800"/>
          </a:xfrm>
          <a:custGeom>
            <a:avLst/>
            <a:gdLst>
              <a:gd name="connsiteX0" fmla="*/ 3801534 w 3801534"/>
              <a:gd name="connsiteY0" fmla="*/ 0 h 1066800"/>
              <a:gd name="connsiteX1" fmla="*/ 3412067 w 3801534"/>
              <a:gd name="connsiteY1" fmla="*/ 127000 h 1066800"/>
              <a:gd name="connsiteX2" fmla="*/ 3115734 w 3801534"/>
              <a:gd name="connsiteY2" fmla="*/ 160867 h 1066800"/>
              <a:gd name="connsiteX3" fmla="*/ 2963334 w 3801534"/>
              <a:gd name="connsiteY3" fmla="*/ 169334 h 1066800"/>
              <a:gd name="connsiteX4" fmla="*/ 2760134 w 3801534"/>
              <a:gd name="connsiteY4" fmla="*/ 220134 h 1066800"/>
              <a:gd name="connsiteX5" fmla="*/ 2226734 w 3801534"/>
              <a:gd name="connsiteY5" fmla="*/ 406400 h 1066800"/>
              <a:gd name="connsiteX6" fmla="*/ 0 w 3801534"/>
              <a:gd name="connsiteY6" fmla="*/ 106680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1534" h="1066800">
                <a:moveTo>
                  <a:pt x="3801534" y="0"/>
                </a:moveTo>
                <a:cubicBezTo>
                  <a:pt x="3663950" y="50094"/>
                  <a:pt x="3526367" y="100189"/>
                  <a:pt x="3412067" y="127000"/>
                </a:cubicBezTo>
                <a:cubicBezTo>
                  <a:pt x="3297767" y="153811"/>
                  <a:pt x="3190523" y="153811"/>
                  <a:pt x="3115734" y="160867"/>
                </a:cubicBezTo>
                <a:cubicBezTo>
                  <a:pt x="3040945" y="167923"/>
                  <a:pt x="3022601" y="159456"/>
                  <a:pt x="2963334" y="169334"/>
                </a:cubicBezTo>
                <a:cubicBezTo>
                  <a:pt x="2904067" y="179212"/>
                  <a:pt x="2882901" y="180623"/>
                  <a:pt x="2760134" y="220134"/>
                </a:cubicBezTo>
                <a:cubicBezTo>
                  <a:pt x="2637367" y="259645"/>
                  <a:pt x="2686756" y="265289"/>
                  <a:pt x="2226734" y="406400"/>
                </a:cubicBezTo>
                <a:cubicBezTo>
                  <a:pt x="1766712" y="547511"/>
                  <a:pt x="0" y="1066800"/>
                  <a:pt x="0" y="1066800"/>
                </a:cubicBezTo>
              </a:path>
            </a:pathLst>
          </a:custGeom>
          <a:ln>
            <a:solidFill>
              <a:srgbClr val="3366FF"/>
            </a:solidFill>
          </a:ln>
        </p:spPr>
        <p:style>
          <a:lnRef idx="2">
            <a:schemeClr val="accent1"/>
          </a:lnRef>
          <a:fillRef idx="0">
            <a:schemeClr val="accent1"/>
          </a:fillRef>
          <a:effectRef idx="1">
            <a:schemeClr val="accent1"/>
          </a:effectRef>
          <a:fontRef idx="minor">
            <a:schemeClr val="tx1"/>
          </a:fontRef>
        </p:style>
        <p:txBody>
          <a:bodyPr lIns="91323" tIns="45663" rIns="91323" bIns="45663" rtlCol="0" anchor="ctr"/>
          <a:lstStyle/>
          <a:p>
            <a:pPr algn="ctr"/>
            <a:endParaRPr lang="en-US" dirty="0">
              <a:solidFill>
                <a:prstClr val="black"/>
              </a:solidFill>
              <a:latin typeface="Arial"/>
            </a:endParaRPr>
          </a:p>
        </p:txBody>
      </p:sp>
      <p:sp>
        <p:nvSpPr>
          <p:cNvPr id="61" name="Freeform 60"/>
          <p:cNvSpPr/>
          <p:nvPr/>
        </p:nvSpPr>
        <p:spPr>
          <a:xfrm>
            <a:off x="1849812" y="3149186"/>
            <a:ext cx="4140200" cy="1617133"/>
          </a:xfrm>
          <a:custGeom>
            <a:avLst/>
            <a:gdLst>
              <a:gd name="connsiteX0" fmla="*/ 4140200 w 4140200"/>
              <a:gd name="connsiteY0" fmla="*/ 0 h 1617133"/>
              <a:gd name="connsiteX1" fmla="*/ 0 w 4140200"/>
              <a:gd name="connsiteY1" fmla="*/ 1617133 h 1617133"/>
            </a:gdLst>
            <a:ahLst/>
            <a:cxnLst>
              <a:cxn ang="0">
                <a:pos x="connsiteX0" y="connsiteY0"/>
              </a:cxn>
              <a:cxn ang="0">
                <a:pos x="connsiteX1" y="connsiteY1"/>
              </a:cxn>
            </a:cxnLst>
            <a:rect l="l" t="t" r="r" b="b"/>
            <a:pathLst>
              <a:path w="4140200" h="1617133">
                <a:moveTo>
                  <a:pt x="4140200" y="0"/>
                </a:moveTo>
                <a:lnTo>
                  <a:pt x="0" y="1617133"/>
                </a:ln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lIns="91323" tIns="45663" rIns="91323" bIns="45663" rtlCol="0" anchor="ctr"/>
          <a:lstStyle/>
          <a:p>
            <a:pPr algn="ctr"/>
            <a:endParaRPr lang="en-US" dirty="0">
              <a:solidFill>
                <a:prstClr val="black"/>
              </a:solidFill>
              <a:latin typeface="Arial"/>
            </a:endParaRPr>
          </a:p>
        </p:txBody>
      </p:sp>
      <p:sp>
        <p:nvSpPr>
          <p:cNvPr id="62" name="Freeform 61"/>
          <p:cNvSpPr/>
          <p:nvPr/>
        </p:nvSpPr>
        <p:spPr>
          <a:xfrm>
            <a:off x="1587346" y="3818049"/>
            <a:ext cx="2904067" cy="1219200"/>
          </a:xfrm>
          <a:custGeom>
            <a:avLst/>
            <a:gdLst>
              <a:gd name="connsiteX0" fmla="*/ 2904067 w 2904067"/>
              <a:gd name="connsiteY0" fmla="*/ 0 h 1219200"/>
              <a:gd name="connsiteX1" fmla="*/ 0 w 2904067"/>
              <a:gd name="connsiteY1" fmla="*/ 1219200 h 1219200"/>
              <a:gd name="connsiteX2" fmla="*/ 0 w 2904067"/>
              <a:gd name="connsiteY2" fmla="*/ 1219200 h 1219200"/>
              <a:gd name="connsiteX3" fmla="*/ 0 w 2904067"/>
              <a:gd name="connsiteY3" fmla="*/ 1219200 h 1219200"/>
            </a:gdLst>
            <a:ahLst/>
            <a:cxnLst>
              <a:cxn ang="0">
                <a:pos x="connsiteX0" y="connsiteY0"/>
              </a:cxn>
              <a:cxn ang="0">
                <a:pos x="connsiteX1" y="connsiteY1"/>
              </a:cxn>
              <a:cxn ang="0">
                <a:pos x="connsiteX2" y="connsiteY2"/>
              </a:cxn>
              <a:cxn ang="0">
                <a:pos x="connsiteX3" y="connsiteY3"/>
              </a:cxn>
            </a:cxnLst>
            <a:rect l="l" t="t" r="r" b="b"/>
            <a:pathLst>
              <a:path w="2904067" h="1219200">
                <a:moveTo>
                  <a:pt x="2904067" y="0"/>
                </a:moveTo>
                <a:lnTo>
                  <a:pt x="0" y="1219200"/>
                </a:lnTo>
                <a:lnTo>
                  <a:pt x="0" y="1219200"/>
                </a:lnTo>
                <a:lnTo>
                  <a:pt x="0" y="1219200"/>
                </a:ln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lIns="91323" tIns="45663" rIns="91323" bIns="45663" rtlCol="0" anchor="ctr"/>
          <a:lstStyle/>
          <a:p>
            <a:pPr algn="ctr"/>
            <a:endParaRPr lang="en-US" dirty="0">
              <a:solidFill>
                <a:prstClr val="black"/>
              </a:solidFill>
              <a:latin typeface="Arial"/>
            </a:endParaRPr>
          </a:p>
        </p:txBody>
      </p:sp>
      <p:sp>
        <p:nvSpPr>
          <p:cNvPr id="221185" name="TextBox 221184"/>
          <p:cNvSpPr txBox="1"/>
          <p:nvPr/>
        </p:nvSpPr>
        <p:spPr>
          <a:xfrm>
            <a:off x="605215" y="1836852"/>
            <a:ext cx="301374" cy="344150"/>
          </a:xfrm>
          <a:prstGeom prst="rect">
            <a:avLst/>
          </a:prstGeom>
          <a:noFill/>
          <a:ln>
            <a:noFill/>
          </a:ln>
        </p:spPr>
        <p:txBody>
          <a:bodyPr wrap="none" lIns="91323" tIns="45663" rIns="91323" bIns="45663" rtlCol="0">
            <a:spAutoFit/>
          </a:bodyPr>
          <a:lstStyle/>
          <a:p>
            <a:r>
              <a:rPr lang="en-US" sz="1600" b="1" dirty="0">
                <a:solidFill>
                  <a:prstClr val="black"/>
                </a:solidFill>
                <a:latin typeface="Arial"/>
                <a:cs typeface="Arial"/>
              </a:rPr>
              <a:t>8</a:t>
            </a:r>
          </a:p>
        </p:txBody>
      </p:sp>
      <p:sp>
        <p:nvSpPr>
          <p:cNvPr id="68" name="TextBox 67"/>
          <p:cNvSpPr txBox="1"/>
          <p:nvPr/>
        </p:nvSpPr>
        <p:spPr>
          <a:xfrm>
            <a:off x="605215" y="2895183"/>
            <a:ext cx="301374" cy="344150"/>
          </a:xfrm>
          <a:prstGeom prst="rect">
            <a:avLst/>
          </a:prstGeom>
          <a:noFill/>
          <a:ln>
            <a:noFill/>
          </a:ln>
        </p:spPr>
        <p:txBody>
          <a:bodyPr wrap="none" lIns="91323" tIns="45663" rIns="91323" bIns="45663" rtlCol="0">
            <a:spAutoFit/>
          </a:bodyPr>
          <a:lstStyle/>
          <a:p>
            <a:r>
              <a:rPr lang="en-US" sz="1600" b="1" dirty="0">
                <a:solidFill>
                  <a:prstClr val="black"/>
                </a:solidFill>
                <a:latin typeface="Arial"/>
                <a:cs typeface="Arial"/>
              </a:rPr>
              <a:t>6</a:t>
            </a:r>
          </a:p>
        </p:txBody>
      </p:sp>
      <p:sp>
        <p:nvSpPr>
          <p:cNvPr id="69" name="TextBox 68"/>
          <p:cNvSpPr txBox="1"/>
          <p:nvPr/>
        </p:nvSpPr>
        <p:spPr>
          <a:xfrm>
            <a:off x="605215" y="3944623"/>
            <a:ext cx="301374" cy="344150"/>
          </a:xfrm>
          <a:prstGeom prst="rect">
            <a:avLst/>
          </a:prstGeom>
          <a:noFill/>
          <a:ln>
            <a:noFill/>
          </a:ln>
        </p:spPr>
        <p:txBody>
          <a:bodyPr wrap="none" lIns="91323" tIns="45663" rIns="91323" bIns="45663" rtlCol="0">
            <a:spAutoFit/>
          </a:bodyPr>
          <a:lstStyle/>
          <a:p>
            <a:r>
              <a:rPr lang="en-US" sz="1600" b="1" dirty="0">
                <a:solidFill>
                  <a:prstClr val="black"/>
                </a:solidFill>
                <a:latin typeface="Arial"/>
                <a:cs typeface="Arial"/>
              </a:rPr>
              <a:t>4</a:t>
            </a:r>
          </a:p>
        </p:txBody>
      </p:sp>
      <p:sp>
        <p:nvSpPr>
          <p:cNvPr id="70" name="TextBox 69"/>
          <p:cNvSpPr txBox="1"/>
          <p:nvPr/>
        </p:nvSpPr>
        <p:spPr>
          <a:xfrm>
            <a:off x="603865" y="4977042"/>
            <a:ext cx="301374" cy="344150"/>
          </a:xfrm>
          <a:prstGeom prst="rect">
            <a:avLst/>
          </a:prstGeom>
          <a:noFill/>
          <a:ln>
            <a:noFill/>
          </a:ln>
        </p:spPr>
        <p:txBody>
          <a:bodyPr wrap="none" lIns="91323" tIns="45663" rIns="91323" bIns="45663" rtlCol="0">
            <a:spAutoFit/>
          </a:bodyPr>
          <a:lstStyle/>
          <a:p>
            <a:r>
              <a:rPr lang="en-US" sz="1600" b="1" dirty="0">
                <a:solidFill>
                  <a:prstClr val="black"/>
                </a:solidFill>
                <a:latin typeface="Arial"/>
                <a:cs typeface="Arial"/>
              </a:rPr>
              <a:t>2</a:t>
            </a:r>
          </a:p>
        </p:txBody>
      </p:sp>
      <p:sp>
        <p:nvSpPr>
          <p:cNvPr id="71" name="TextBox 70"/>
          <p:cNvSpPr txBox="1"/>
          <p:nvPr/>
        </p:nvSpPr>
        <p:spPr>
          <a:xfrm>
            <a:off x="723753" y="5364006"/>
            <a:ext cx="371255" cy="344150"/>
          </a:xfrm>
          <a:prstGeom prst="rect">
            <a:avLst/>
          </a:prstGeom>
          <a:noFill/>
        </p:spPr>
        <p:txBody>
          <a:bodyPr wrap="none" lIns="91323" tIns="45663" rIns="91323" bIns="45663" rtlCol="0">
            <a:spAutoFit/>
          </a:bodyPr>
          <a:lstStyle/>
          <a:p>
            <a:r>
              <a:rPr lang="en-US" sz="1600" b="1" dirty="0">
                <a:solidFill>
                  <a:prstClr val="black"/>
                </a:solidFill>
                <a:latin typeface="Arial"/>
                <a:cs typeface="Arial"/>
              </a:rPr>
              <a:t>-5</a:t>
            </a:r>
          </a:p>
        </p:txBody>
      </p:sp>
      <p:sp>
        <p:nvSpPr>
          <p:cNvPr id="72" name="TextBox 71"/>
          <p:cNvSpPr txBox="1"/>
          <p:nvPr/>
        </p:nvSpPr>
        <p:spPr>
          <a:xfrm>
            <a:off x="6483195" y="5364006"/>
            <a:ext cx="301374" cy="344150"/>
          </a:xfrm>
          <a:prstGeom prst="rect">
            <a:avLst/>
          </a:prstGeom>
          <a:noFill/>
        </p:spPr>
        <p:txBody>
          <a:bodyPr wrap="none" lIns="91323" tIns="45663" rIns="91323" bIns="45663" rtlCol="0">
            <a:spAutoFit/>
          </a:bodyPr>
          <a:lstStyle/>
          <a:p>
            <a:r>
              <a:rPr lang="en-US" sz="1600" b="1" dirty="0">
                <a:solidFill>
                  <a:prstClr val="black"/>
                </a:solidFill>
                <a:latin typeface="Arial"/>
                <a:cs typeface="Arial"/>
              </a:rPr>
              <a:t>5</a:t>
            </a:r>
          </a:p>
        </p:txBody>
      </p:sp>
      <p:sp>
        <p:nvSpPr>
          <p:cNvPr id="73" name="TextBox 72"/>
          <p:cNvSpPr txBox="1"/>
          <p:nvPr/>
        </p:nvSpPr>
        <p:spPr>
          <a:xfrm>
            <a:off x="3700835" y="5376705"/>
            <a:ext cx="301374" cy="344150"/>
          </a:xfrm>
          <a:prstGeom prst="rect">
            <a:avLst/>
          </a:prstGeom>
          <a:noFill/>
        </p:spPr>
        <p:txBody>
          <a:bodyPr wrap="none" lIns="91323" tIns="45663" rIns="91323" bIns="45663" rtlCol="0">
            <a:spAutoFit/>
          </a:bodyPr>
          <a:lstStyle/>
          <a:p>
            <a:r>
              <a:rPr lang="en-US" sz="1600" b="1" dirty="0">
                <a:solidFill>
                  <a:prstClr val="black"/>
                </a:solidFill>
                <a:latin typeface="Arial"/>
                <a:cs typeface="Arial"/>
              </a:rPr>
              <a:t>0</a:t>
            </a:r>
          </a:p>
        </p:txBody>
      </p:sp>
      <p:sp>
        <p:nvSpPr>
          <p:cNvPr id="221186" name="TextBox 221185"/>
          <p:cNvSpPr txBox="1"/>
          <p:nvPr/>
        </p:nvSpPr>
        <p:spPr>
          <a:xfrm rot="16200000">
            <a:off x="-774253" y="3551241"/>
            <a:ext cx="2232730" cy="344150"/>
          </a:xfrm>
          <a:prstGeom prst="rect">
            <a:avLst/>
          </a:prstGeom>
          <a:noFill/>
        </p:spPr>
        <p:txBody>
          <a:bodyPr wrap="none" lIns="91323" tIns="45663" rIns="91323" bIns="45663" rtlCol="0">
            <a:spAutoFit/>
          </a:bodyPr>
          <a:lstStyle/>
          <a:p>
            <a:r>
              <a:rPr lang="en-US" sz="1600" b="1" dirty="0">
                <a:solidFill>
                  <a:prstClr val="black"/>
                </a:solidFill>
                <a:latin typeface="Arial"/>
                <a:cs typeface="Arial"/>
              </a:rPr>
              <a:t>Log Temperature (K)</a:t>
            </a:r>
          </a:p>
        </p:txBody>
      </p:sp>
      <p:sp>
        <p:nvSpPr>
          <p:cNvPr id="75" name="TextBox 74"/>
          <p:cNvSpPr txBox="1"/>
          <p:nvPr/>
        </p:nvSpPr>
        <p:spPr>
          <a:xfrm>
            <a:off x="2934165" y="5592811"/>
            <a:ext cx="2069538" cy="344150"/>
          </a:xfrm>
          <a:prstGeom prst="rect">
            <a:avLst/>
          </a:prstGeom>
          <a:noFill/>
        </p:spPr>
        <p:txBody>
          <a:bodyPr wrap="none" lIns="91323" tIns="45663" rIns="91323" bIns="45663" rtlCol="0">
            <a:spAutoFit/>
          </a:bodyPr>
          <a:lstStyle/>
          <a:p>
            <a:r>
              <a:rPr lang="en-US" sz="1600" b="1" dirty="0">
                <a:solidFill>
                  <a:prstClr val="black"/>
                </a:solidFill>
                <a:latin typeface="Arial"/>
                <a:cs typeface="Arial"/>
              </a:rPr>
              <a:t>Log density(g/cm</a:t>
            </a:r>
            <a:r>
              <a:rPr lang="en-US" sz="1600" b="1" baseline="30000" dirty="0">
                <a:solidFill>
                  <a:prstClr val="black"/>
                </a:solidFill>
                <a:latin typeface="Arial"/>
                <a:cs typeface="Arial"/>
              </a:rPr>
              <a:t>3</a:t>
            </a:r>
            <a:r>
              <a:rPr lang="en-US" sz="1600" b="1" dirty="0">
                <a:solidFill>
                  <a:prstClr val="black"/>
                </a:solidFill>
                <a:latin typeface="Arial"/>
                <a:cs typeface="Arial"/>
              </a:rPr>
              <a:t>)</a:t>
            </a:r>
          </a:p>
        </p:txBody>
      </p:sp>
      <p:sp>
        <p:nvSpPr>
          <p:cNvPr id="221189" name="TextBox 221188"/>
          <p:cNvSpPr txBox="1"/>
          <p:nvPr/>
        </p:nvSpPr>
        <p:spPr>
          <a:xfrm rot="20487772">
            <a:off x="4167323" y="2646572"/>
            <a:ext cx="523751" cy="307777"/>
          </a:xfrm>
          <a:prstGeom prst="rect">
            <a:avLst/>
          </a:prstGeom>
          <a:noFill/>
        </p:spPr>
        <p:txBody>
          <a:bodyPr wrap="none" lIns="91323" tIns="45663" rIns="91323" bIns="45663" rtlCol="0">
            <a:spAutoFit/>
          </a:bodyPr>
          <a:lstStyle/>
          <a:p>
            <a:r>
              <a:rPr lang="en-US" sz="1400" b="1" dirty="0">
                <a:solidFill>
                  <a:srgbClr val="FF6600"/>
                </a:solidFill>
                <a:latin typeface="Arial"/>
                <a:cs typeface="Arial"/>
              </a:rPr>
              <a:t>Sun</a:t>
            </a:r>
          </a:p>
        </p:txBody>
      </p:sp>
      <p:sp>
        <p:nvSpPr>
          <p:cNvPr id="77" name="TextBox 76"/>
          <p:cNvSpPr txBox="1"/>
          <p:nvPr/>
        </p:nvSpPr>
        <p:spPr>
          <a:xfrm>
            <a:off x="2992806" y="4664721"/>
            <a:ext cx="786656" cy="523220"/>
          </a:xfrm>
          <a:prstGeom prst="rect">
            <a:avLst/>
          </a:prstGeom>
          <a:noFill/>
        </p:spPr>
        <p:txBody>
          <a:bodyPr wrap="none" lIns="91323" tIns="45663" rIns="91323" bIns="45663" rtlCol="0">
            <a:spAutoFit/>
          </a:bodyPr>
          <a:lstStyle/>
          <a:p>
            <a:pPr algn="r"/>
            <a:r>
              <a:rPr lang="en-US" sz="1400" b="1" dirty="0">
                <a:solidFill>
                  <a:prstClr val="black"/>
                </a:solidFill>
                <a:latin typeface="Arial"/>
                <a:cs typeface="Arial"/>
              </a:rPr>
              <a:t>Earth’s </a:t>
            </a:r>
          </a:p>
          <a:p>
            <a:pPr algn="r"/>
            <a:r>
              <a:rPr lang="en-US" sz="1400" b="1" dirty="0">
                <a:solidFill>
                  <a:prstClr val="black"/>
                </a:solidFill>
                <a:latin typeface="Arial"/>
                <a:cs typeface="Arial"/>
              </a:rPr>
              <a:t>core</a:t>
            </a:r>
          </a:p>
        </p:txBody>
      </p:sp>
      <p:sp>
        <p:nvSpPr>
          <p:cNvPr id="78" name="TextBox 77"/>
          <p:cNvSpPr txBox="1"/>
          <p:nvPr/>
        </p:nvSpPr>
        <p:spPr>
          <a:xfrm>
            <a:off x="5228019" y="3521728"/>
            <a:ext cx="787395" cy="307777"/>
          </a:xfrm>
          <a:prstGeom prst="rect">
            <a:avLst/>
          </a:prstGeom>
          <a:noFill/>
        </p:spPr>
        <p:txBody>
          <a:bodyPr wrap="none" lIns="91323" tIns="45663" rIns="91323" bIns="45663" rtlCol="0">
            <a:spAutoFit/>
          </a:bodyPr>
          <a:lstStyle/>
          <a:p>
            <a:r>
              <a:rPr lang="en-US" sz="1400" b="1" dirty="0">
                <a:solidFill>
                  <a:prstClr val="black"/>
                </a:solidFill>
                <a:latin typeface="Arial"/>
                <a:cs typeface="Arial"/>
              </a:rPr>
              <a:t>Jupiter</a:t>
            </a:r>
          </a:p>
        </p:txBody>
      </p:sp>
      <p:sp>
        <p:nvSpPr>
          <p:cNvPr id="79" name="TextBox 78"/>
          <p:cNvSpPr txBox="1"/>
          <p:nvPr/>
        </p:nvSpPr>
        <p:spPr>
          <a:xfrm rot="20911870">
            <a:off x="3322082" y="1935371"/>
            <a:ext cx="1007833" cy="307777"/>
          </a:xfrm>
          <a:prstGeom prst="rect">
            <a:avLst/>
          </a:prstGeom>
          <a:noFill/>
        </p:spPr>
        <p:txBody>
          <a:bodyPr wrap="none" lIns="91323" tIns="45663" rIns="91323" bIns="45663" rtlCol="0">
            <a:spAutoFit/>
          </a:bodyPr>
          <a:lstStyle/>
          <a:p>
            <a:r>
              <a:rPr lang="en-US" sz="1400" b="1" dirty="0">
                <a:solidFill>
                  <a:srgbClr val="3366FF"/>
                </a:solidFill>
                <a:latin typeface="Arial"/>
                <a:cs typeface="Arial"/>
              </a:rPr>
              <a:t>M=60 sun</a:t>
            </a:r>
          </a:p>
        </p:txBody>
      </p:sp>
      <p:sp>
        <p:nvSpPr>
          <p:cNvPr id="80" name="TextBox 79"/>
          <p:cNvSpPr txBox="1"/>
          <p:nvPr/>
        </p:nvSpPr>
        <p:spPr>
          <a:xfrm rot="20284238">
            <a:off x="4568323" y="3128947"/>
            <a:ext cx="1289100" cy="308226"/>
          </a:xfrm>
          <a:prstGeom prst="rect">
            <a:avLst/>
          </a:prstGeom>
          <a:noFill/>
        </p:spPr>
        <p:txBody>
          <a:bodyPr wrap="none" lIns="91323" tIns="45663" rIns="91323" bIns="45663" rtlCol="0">
            <a:spAutoFit/>
          </a:bodyPr>
          <a:lstStyle/>
          <a:p>
            <a:r>
              <a:rPr lang="en-US" sz="1400" b="1" dirty="0">
                <a:solidFill>
                  <a:srgbClr val="008000"/>
                </a:solidFill>
                <a:latin typeface="Arial"/>
                <a:cs typeface="Arial"/>
              </a:rPr>
              <a:t>Brown dwarf</a:t>
            </a:r>
          </a:p>
        </p:txBody>
      </p:sp>
      <p:sp>
        <p:nvSpPr>
          <p:cNvPr id="81" name="TextBox 80"/>
          <p:cNvSpPr txBox="1"/>
          <p:nvPr/>
        </p:nvSpPr>
        <p:spPr>
          <a:xfrm rot="20304054">
            <a:off x="3045338" y="4179043"/>
            <a:ext cx="1236236" cy="307777"/>
          </a:xfrm>
          <a:prstGeom prst="rect">
            <a:avLst/>
          </a:prstGeom>
          <a:noFill/>
        </p:spPr>
        <p:txBody>
          <a:bodyPr wrap="none" lIns="91323" tIns="45663" rIns="91323" bIns="45663" rtlCol="0">
            <a:spAutoFit/>
          </a:bodyPr>
          <a:lstStyle/>
          <a:p>
            <a:r>
              <a:rPr lang="en-US" sz="1400" b="1" dirty="0">
                <a:solidFill>
                  <a:srgbClr val="0000FF"/>
                </a:solidFill>
                <a:latin typeface="Arial"/>
                <a:cs typeface="Arial"/>
              </a:rPr>
              <a:t>Giant Planet</a:t>
            </a:r>
          </a:p>
        </p:txBody>
      </p:sp>
      <p:pic>
        <p:nvPicPr>
          <p:cNvPr id="84" name="Picture 83" descr="hol 3-4x2.25.jpg"/>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500" r="100000"/>
                    </a14:imgEffect>
                  </a14:imgLayer>
                </a14:imgProps>
              </a:ext>
              <a:ext uri="{28A0092B-C50C-407E-A947-70E740481C1C}">
                <a14:useLocalDpi xmlns:a14="http://schemas.microsoft.com/office/drawing/2010/main"/>
              </a:ext>
            </a:extLst>
          </a:blip>
          <a:stretch>
            <a:fillRect/>
          </a:stretch>
        </p:blipFill>
        <p:spPr>
          <a:xfrm>
            <a:off x="4702729" y="1598565"/>
            <a:ext cx="1170686" cy="661579"/>
          </a:xfrm>
          <a:prstGeom prst="rect">
            <a:avLst/>
          </a:prstGeom>
        </p:spPr>
      </p:pic>
      <p:sp>
        <p:nvSpPr>
          <p:cNvPr id="85" name="TextBox 84"/>
          <p:cNvSpPr txBox="1"/>
          <p:nvPr/>
        </p:nvSpPr>
        <p:spPr>
          <a:xfrm>
            <a:off x="5840395" y="1942173"/>
            <a:ext cx="1361715" cy="307766"/>
          </a:xfrm>
          <a:prstGeom prst="rect">
            <a:avLst/>
          </a:prstGeom>
          <a:noFill/>
        </p:spPr>
        <p:txBody>
          <a:bodyPr wrap="none" lIns="91323" tIns="45663" rIns="91323" bIns="45663" rtlCol="0">
            <a:spAutoFit/>
          </a:bodyPr>
          <a:lstStyle/>
          <a:p>
            <a:r>
              <a:rPr lang="en-US" sz="1400" b="1" dirty="0">
                <a:solidFill>
                  <a:prstClr val="black"/>
                </a:solidFill>
                <a:latin typeface="Arial"/>
                <a:cs typeface="Arial"/>
              </a:rPr>
              <a:t>Inertial fusion</a:t>
            </a:r>
          </a:p>
        </p:txBody>
      </p:sp>
      <p:sp>
        <p:nvSpPr>
          <p:cNvPr id="86" name="Freeform 85"/>
          <p:cNvSpPr/>
          <p:nvPr/>
        </p:nvSpPr>
        <p:spPr>
          <a:xfrm>
            <a:off x="926946" y="2488786"/>
            <a:ext cx="3928534" cy="1515533"/>
          </a:xfrm>
          <a:custGeom>
            <a:avLst/>
            <a:gdLst>
              <a:gd name="connsiteX0" fmla="*/ 3928534 w 3928534"/>
              <a:gd name="connsiteY0" fmla="*/ 0 h 1515533"/>
              <a:gd name="connsiteX1" fmla="*/ 3479800 w 3928534"/>
              <a:gd name="connsiteY1" fmla="*/ 152400 h 1515533"/>
              <a:gd name="connsiteX2" fmla="*/ 3285067 w 3928534"/>
              <a:gd name="connsiteY2" fmla="*/ 194733 h 1515533"/>
              <a:gd name="connsiteX3" fmla="*/ 2997200 w 3928534"/>
              <a:gd name="connsiteY3" fmla="*/ 254000 h 1515533"/>
              <a:gd name="connsiteX4" fmla="*/ 2548467 w 3928534"/>
              <a:gd name="connsiteY4" fmla="*/ 364066 h 1515533"/>
              <a:gd name="connsiteX5" fmla="*/ 2201334 w 3928534"/>
              <a:gd name="connsiteY5" fmla="*/ 575733 h 1515533"/>
              <a:gd name="connsiteX6" fmla="*/ 1905000 w 3928534"/>
              <a:gd name="connsiteY6" fmla="*/ 762000 h 1515533"/>
              <a:gd name="connsiteX7" fmla="*/ 1507067 w 3928534"/>
              <a:gd name="connsiteY7" fmla="*/ 1016000 h 1515533"/>
              <a:gd name="connsiteX8" fmla="*/ 1117600 w 3928534"/>
              <a:gd name="connsiteY8" fmla="*/ 1193800 h 1515533"/>
              <a:gd name="connsiteX9" fmla="*/ 914400 w 3928534"/>
              <a:gd name="connsiteY9" fmla="*/ 1270000 h 1515533"/>
              <a:gd name="connsiteX10" fmla="*/ 609600 w 3928534"/>
              <a:gd name="connsiteY10" fmla="*/ 1354666 h 1515533"/>
              <a:gd name="connsiteX11" fmla="*/ 0 w 3928534"/>
              <a:gd name="connsiteY11" fmla="*/ 1515533 h 1515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28534" h="1515533">
                <a:moveTo>
                  <a:pt x="3928534" y="0"/>
                </a:moveTo>
                <a:cubicBezTo>
                  <a:pt x="3757789" y="59972"/>
                  <a:pt x="3587045" y="119944"/>
                  <a:pt x="3479800" y="152400"/>
                </a:cubicBezTo>
                <a:cubicBezTo>
                  <a:pt x="3372555" y="184856"/>
                  <a:pt x="3285067" y="194733"/>
                  <a:pt x="3285067" y="194733"/>
                </a:cubicBezTo>
                <a:cubicBezTo>
                  <a:pt x="3204634" y="211666"/>
                  <a:pt x="3119967" y="225778"/>
                  <a:pt x="2997200" y="254000"/>
                </a:cubicBezTo>
                <a:cubicBezTo>
                  <a:pt x="2874433" y="282222"/>
                  <a:pt x="2681111" y="310444"/>
                  <a:pt x="2548467" y="364066"/>
                </a:cubicBezTo>
                <a:cubicBezTo>
                  <a:pt x="2415823" y="417688"/>
                  <a:pt x="2308578" y="509411"/>
                  <a:pt x="2201334" y="575733"/>
                </a:cubicBezTo>
                <a:cubicBezTo>
                  <a:pt x="2094090" y="642055"/>
                  <a:pt x="1905000" y="762000"/>
                  <a:pt x="1905000" y="762000"/>
                </a:cubicBezTo>
                <a:cubicBezTo>
                  <a:pt x="1789289" y="835378"/>
                  <a:pt x="1638300" y="944033"/>
                  <a:pt x="1507067" y="1016000"/>
                </a:cubicBezTo>
                <a:cubicBezTo>
                  <a:pt x="1375834" y="1087967"/>
                  <a:pt x="1216378" y="1151467"/>
                  <a:pt x="1117600" y="1193800"/>
                </a:cubicBezTo>
                <a:cubicBezTo>
                  <a:pt x="1018822" y="1236133"/>
                  <a:pt x="999067" y="1243189"/>
                  <a:pt x="914400" y="1270000"/>
                </a:cubicBezTo>
                <a:cubicBezTo>
                  <a:pt x="829733" y="1296811"/>
                  <a:pt x="609600" y="1354666"/>
                  <a:pt x="609600" y="1354666"/>
                </a:cubicBezTo>
                <a:lnTo>
                  <a:pt x="0" y="1515533"/>
                </a:lnTo>
              </a:path>
            </a:pathLst>
          </a:custGeom>
          <a:ln>
            <a:solidFill>
              <a:srgbClr val="FF6600"/>
            </a:solidFill>
          </a:ln>
        </p:spPr>
        <p:style>
          <a:lnRef idx="2">
            <a:schemeClr val="accent1"/>
          </a:lnRef>
          <a:fillRef idx="0">
            <a:schemeClr val="accent1"/>
          </a:fillRef>
          <a:effectRef idx="1">
            <a:schemeClr val="accent1"/>
          </a:effectRef>
          <a:fontRef idx="minor">
            <a:schemeClr val="tx1"/>
          </a:fontRef>
        </p:style>
        <p:txBody>
          <a:bodyPr lIns="91323" tIns="45663" rIns="91323" bIns="45663" rtlCol="0" anchor="ctr"/>
          <a:lstStyle/>
          <a:p>
            <a:pPr algn="ctr"/>
            <a:endParaRPr lang="en-US" dirty="0">
              <a:solidFill>
                <a:prstClr val="black"/>
              </a:solidFill>
              <a:latin typeface="Arial"/>
            </a:endParaRPr>
          </a:p>
        </p:txBody>
      </p:sp>
      <p:sp>
        <p:nvSpPr>
          <p:cNvPr id="87" name="Rectangle 86"/>
          <p:cNvSpPr/>
          <p:nvPr/>
        </p:nvSpPr>
        <p:spPr bwMode="auto">
          <a:xfrm>
            <a:off x="918473" y="1320378"/>
            <a:ext cx="5706533" cy="4038600"/>
          </a:xfrm>
          <a:prstGeom prst="rect">
            <a:avLst/>
          </a:prstGeom>
          <a:noFill/>
          <a:ln w="12700" cmpd="sng">
            <a:solidFill>
              <a:schemeClr val="tx1"/>
            </a:solidFill>
            <a:miter lim="800000"/>
            <a:headEnd/>
            <a:tailEnd/>
          </a:ln>
        </p:spPr>
        <p:txBody>
          <a:bodyPr lIns="91323" tIns="45663" rIns="91323" bIns="45663" rtlCol="0" anchor="b">
            <a:prstTxWarp prst="textNoShape">
              <a:avLst/>
            </a:prstTxWarp>
          </a:bodyPr>
          <a:lstStyle/>
          <a:p>
            <a:pPr algn="ctr">
              <a:spcBef>
                <a:spcPct val="0"/>
              </a:spcBef>
            </a:pPr>
            <a:endParaRPr lang="en-US" sz="1600" dirty="0">
              <a:solidFill>
                <a:srgbClr val="000000"/>
              </a:solidFill>
              <a:latin typeface="Arial"/>
            </a:endParaRPr>
          </a:p>
        </p:txBody>
      </p:sp>
      <p:pic>
        <p:nvPicPr>
          <p:cNvPr id="88" name="Picture 87"/>
          <p:cNvPicPr>
            <a:picLocks/>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4948620" y="1050961"/>
            <a:ext cx="621763" cy="623182"/>
          </a:xfrm>
          <a:prstGeom prst="ellipse">
            <a:avLst/>
          </a:prstGeom>
        </p:spPr>
      </p:pic>
      <p:pic>
        <p:nvPicPr>
          <p:cNvPr id="89" name="Picture 88"/>
          <p:cNvPicPr>
            <a:picLocks/>
          </p:cNvPicPr>
          <p:nvPr/>
        </p:nvPicPr>
        <p:blipFill rotWithShape="1">
          <a:blip r:embed="rId6"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a:off x="4435128" y="3580986"/>
            <a:ext cx="974852" cy="974851"/>
          </a:xfrm>
          <a:prstGeom prst="ellipse">
            <a:avLst/>
          </a:prstGeom>
        </p:spPr>
      </p:pic>
      <p:pic>
        <p:nvPicPr>
          <p:cNvPr id="90" name="Picture 89"/>
          <p:cNvPicPr>
            <a:picLocks noChangeAspect="1"/>
          </p:cNvPicPr>
          <p:nvPr/>
        </p:nvPicPr>
        <p:blipFill rotWithShape="1">
          <a:blip r:embed="rId7" cstate="print">
            <a:extLst>
              <a:ext uri="{28A0092B-C50C-407E-A947-70E740481C1C}">
                <a14:useLocalDpi xmlns:a14="http://schemas.microsoft.com/office/drawing/2010/main"/>
              </a:ext>
            </a:extLst>
          </a:blip>
          <a:srcRect l="43590" t="68326" r="44139" b="17368"/>
          <a:stretch/>
        </p:blipFill>
        <p:spPr>
          <a:xfrm>
            <a:off x="4817378" y="4825583"/>
            <a:ext cx="749300" cy="749300"/>
          </a:xfrm>
          <a:prstGeom prst="rect">
            <a:avLst/>
          </a:prstGeom>
        </p:spPr>
      </p:pic>
      <p:sp>
        <p:nvSpPr>
          <p:cNvPr id="221191" name="TextBox 221190"/>
          <p:cNvSpPr txBox="1"/>
          <p:nvPr/>
        </p:nvSpPr>
        <p:spPr>
          <a:xfrm rot="2386318">
            <a:off x="1989663" y="3273101"/>
            <a:ext cx="1736373" cy="307777"/>
          </a:xfrm>
          <a:prstGeom prst="rect">
            <a:avLst/>
          </a:prstGeom>
          <a:noFill/>
        </p:spPr>
        <p:txBody>
          <a:bodyPr wrap="none" lIns="91323" tIns="45663" rIns="91323" bIns="45663" rtlCol="0">
            <a:spAutoFit/>
          </a:bodyPr>
          <a:lstStyle/>
          <a:p>
            <a:r>
              <a:rPr lang="en-US" sz="1400" b="1" dirty="0">
                <a:solidFill>
                  <a:prstClr val="black"/>
                </a:solidFill>
                <a:latin typeface="Arial"/>
                <a:cs typeface="Arial"/>
              </a:rPr>
              <a:t>pressure = 1 Mbar</a:t>
            </a:r>
          </a:p>
        </p:txBody>
      </p:sp>
      <p:sp>
        <p:nvSpPr>
          <p:cNvPr id="92" name="TextBox 91"/>
          <p:cNvSpPr txBox="1"/>
          <p:nvPr/>
        </p:nvSpPr>
        <p:spPr>
          <a:xfrm rot="2386318">
            <a:off x="2281606" y="2976763"/>
            <a:ext cx="2371724" cy="307766"/>
          </a:xfrm>
          <a:prstGeom prst="rect">
            <a:avLst/>
          </a:prstGeom>
          <a:noFill/>
        </p:spPr>
        <p:txBody>
          <a:bodyPr wrap="none" lIns="91323" tIns="45663" rIns="91323" bIns="45663" rtlCol="0">
            <a:spAutoFit/>
          </a:bodyPr>
          <a:lstStyle/>
          <a:p>
            <a:r>
              <a:rPr lang="en-US" sz="1400" b="1" dirty="0">
                <a:solidFill>
                  <a:prstClr val="black"/>
                </a:solidFill>
                <a:latin typeface="Arial"/>
                <a:cs typeface="Arial"/>
              </a:rPr>
              <a:t>atomic pressures ~ E</a:t>
            </a:r>
            <a:r>
              <a:rPr lang="en-US" sz="1400" b="1" baseline="-25000" dirty="0">
                <a:solidFill>
                  <a:prstClr val="black"/>
                </a:solidFill>
                <a:latin typeface="Arial"/>
                <a:cs typeface="Arial"/>
              </a:rPr>
              <a:t>h</a:t>
            </a:r>
            <a:r>
              <a:rPr lang="en-US" sz="1400" b="1" dirty="0">
                <a:solidFill>
                  <a:prstClr val="black"/>
                </a:solidFill>
                <a:latin typeface="Arial"/>
                <a:cs typeface="Arial"/>
              </a:rPr>
              <a:t>/a</a:t>
            </a:r>
            <a:r>
              <a:rPr lang="en-US" sz="1400" b="1" baseline="-25000" dirty="0">
                <a:solidFill>
                  <a:prstClr val="black"/>
                </a:solidFill>
                <a:latin typeface="Arial"/>
                <a:cs typeface="Arial"/>
              </a:rPr>
              <a:t>B</a:t>
            </a:r>
            <a:r>
              <a:rPr lang="en-US" sz="1400" b="1" baseline="30000" dirty="0">
                <a:solidFill>
                  <a:prstClr val="black"/>
                </a:solidFill>
                <a:latin typeface="Arial"/>
                <a:cs typeface="Arial"/>
              </a:rPr>
              <a:t>3</a:t>
            </a:r>
          </a:p>
        </p:txBody>
      </p:sp>
      <p:sp>
        <p:nvSpPr>
          <p:cNvPr id="221193" name="TextBox 221192"/>
          <p:cNvSpPr txBox="1"/>
          <p:nvPr/>
        </p:nvSpPr>
        <p:spPr>
          <a:xfrm>
            <a:off x="980790" y="1265399"/>
            <a:ext cx="1929048" cy="830882"/>
          </a:xfrm>
          <a:prstGeom prst="rect">
            <a:avLst/>
          </a:prstGeom>
          <a:noFill/>
        </p:spPr>
        <p:txBody>
          <a:bodyPr wrap="none" lIns="91323" tIns="45663" rIns="91323" bIns="45663" rtlCol="0">
            <a:spAutoFit/>
          </a:bodyPr>
          <a:lstStyle/>
          <a:p>
            <a:r>
              <a:rPr lang="en-US" sz="2400" b="1" dirty="0" smtClean="0">
                <a:solidFill>
                  <a:prstClr val="black"/>
                </a:solidFill>
                <a:latin typeface="Arial"/>
                <a:cs typeface="Arial"/>
              </a:rPr>
              <a:t>HED regime </a:t>
            </a:r>
            <a:endParaRPr lang="en-US" sz="2400" b="1" dirty="0">
              <a:solidFill>
                <a:prstClr val="black"/>
              </a:solidFill>
              <a:latin typeface="Arial"/>
              <a:cs typeface="Arial"/>
            </a:endParaRPr>
          </a:p>
          <a:p>
            <a:r>
              <a:rPr lang="en-US" sz="2400" b="1" dirty="0" smtClean="0">
                <a:solidFill>
                  <a:prstClr val="black"/>
                </a:solidFill>
                <a:latin typeface="Arial"/>
                <a:cs typeface="Arial"/>
              </a:rPr>
              <a:t>P&gt;1Mbar</a:t>
            </a:r>
            <a:endParaRPr lang="en-US" sz="2400" b="1" dirty="0">
              <a:solidFill>
                <a:prstClr val="black"/>
              </a:solidFill>
              <a:latin typeface="Arial"/>
              <a:cs typeface="Arial"/>
            </a:endParaRPr>
          </a:p>
        </p:txBody>
      </p:sp>
      <p:grpSp>
        <p:nvGrpSpPr>
          <p:cNvPr id="17" name="Group 16"/>
          <p:cNvGrpSpPr/>
          <p:nvPr/>
        </p:nvGrpSpPr>
        <p:grpSpPr>
          <a:xfrm>
            <a:off x="3771650" y="1343907"/>
            <a:ext cx="2806001" cy="3874391"/>
            <a:chOff x="4027846" y="2291361"/>
            <a:chExt cx="1409573" cy="3403074"/>
          </a:xfrm>
        </p:grpSpPr>
        <p:sp>
          <p:nvSpPr>
            <p:cNvPr id="20" name="TextBox 19"/>
            <p:cNvSpPr txBox="1"/>
            <p:nvPr/>
          </p:nvSpPr>
          <p:spPr>
            <a:xfrm>
              <a:off x="4918811" y="2291361"/>
              <a:ext cx="518608" cy="270336"/>
            </a:xfrm>
            <a:prstGeom prst="rect">
              <a:avLst/>
            </a:prstGeom>
            <a:noFill/>
          </p:spPr>
          <p:txBody>
            <a:bodyPr wrap="none" rtlCol="0">
              <a:spAutoFit/>
            </a:bodyPr>
            <a:lstStyle/>
            <a:p>
              <a:r>
                <a:rPr lang="en-US" sz="1400" b="1" dirty="0">
                  <a:solidFill>
                    <a:prstClr val="black"/>
                  </a:solidFill>
                  <a:latin typeface="Arial"/>
                  <a:cs typeface="Arial"/>
                </a:rPr>
                <a:t>DD fusion</a:t>
              </a:r>
            </a:p>
          </p:txBody>
        </p:sp>
        <p:pic>
          <p:nvPicPr>
            <p:cNvPr id="21" name="Picture 20"/>
            <p:cNvPicPr>
              <a:picLocks/>
            </p:cNvPicPr>
            <p:nvPr/>
          </p:nvPicPr>
          <p:blipFill rotWithShape="1">
            <a:blip r:embed="rId8" cstate="print">
              <a:extLst>
                <a:ext uri="{28A0092B-C50C-407E-A947-70E740481C1C}">
                  <a14:useLocalDpi xmlns:a14="http://schemas.microsoft.com/office/drawing/2010/main"/>
                </a:ext>
              </a:extLst>
            </a:blip>
            <a:srcRect/>
            <a:stretch/>
          </p:blipFill>
          <p:spPr>
            <a:xfrm>
              <a:off x="4027846" y="5028294"/>
              <a:ext cx="380559" cy="666141"/>
            </a:xfrm>
            <a:prstGeom prst="ellipse">
              <a:avLst/>
            </a:prstGeom>
          </p:spPr>
        </p:pic>
        <p:pic>
          <p:nvPicPr>
            <p:cNvPr id="24" name="Picture 23"/>
            <p:cNvPicPr>
              <a:picLocks/>
            </p:cNvPicPr>
            <p:nvPr/>
          </p:nvPicPr>
          <p:blipFill rotWithShape="1">
            <a:blip r:embed="rId9" cstate="print">
              <a:extLst>
                <a:ext uri="{28A0092B-C50C-407E-A947-70E740481C1C}">
                  <a14:useLocalDpi xmlns:a14="http://schemas.microsoft.com/office/drawing/2010/main"/>
                </a:ext>
              </a:extLst>
            </a:blip>
            <a:srcRect/>
            <a:stretch/>
          </p:blipFill>
          <p:spPr>
            <a:xfrm>
              <a:off x="4515033" y="2992062"/>
              <a:ext cx="386733" cy="677592"/>
            </a:xfrm>
            <a:prstGeom prst="ellipse">
              <a:avLst/>
            </a:prstGeom>
          </p:spPr>
        </p:pic>
      </p:grpSp>
      <p:cxnSp>
        <p:nvCxnSpPr>
          <p:cNvPr id="63" name="Straight Connector 62"/>
          <p:cNvCxnSpPr/>
          <p:nvPr/>
        </p:nvCxnSpPr>
        <p:spPr>
          <a:xfrm>
            <a:off x="6624387" y="5353057"/>
            <a:ext cx="629" cy="85611"/>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918914" y="5353057"/>
            <a:ext cx="629" cy="85611"/>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51" name="Picture 5"/>
          <p:cNvPicPr>
            <a:picLocks noChangeAspect="1" noChangeArrowheads="1"/>
          </p:cNvPicPr>
          <p:nvPr/>
        </p:nvPicPr>
        <p:blipFill rotWithShape="1">
          <a:blip r:embed="rId10" cstate="print">
            <a:alphaModFix amt="41000"/>
            <a:extLst>
              <a:ext uri="{28A0092B-C50C-407E-A947-70E740481C1C}">
                <a14:useLocalDpi xmlns:a14="http://schemas.microsoft.com/office/drawing/2010/main"/>
              </a:ext>
            </a:extLst>
          </a:blip>
          <a:srcRect/>
          <a:stretch/>
        </p:blipFill>
        <p:spPr bwMode="auto">
          <a:xfrm>
            <a:off x="564370" y="2031997"/>
            <a:ext cx="748182" cy="711200"/>
          </a:xfrm>
          <a:prstGeom prst="ellipse">
            <a:avLst/>
          </a:prstGeom>
          <a:noFill/>
          <a:ln w="12700" cap="flat">
            <a:noFill/>
            <a:miter lim="800000"/>
            <a:headEnd/>
            <a:tailEnd/>
          </a:ln>
        </p:spPr>
      </p:pic>
      <p:sp>
        <p:nvSpPr>
          <p:cNvPr id="3" name="Rectangle 2"/>
          <p:cNvSpPr/>
          <p:nvPr/>
        </p:nvSpPr>
        <p:spPr>
          <a:xfrm>
            <a:off x="855576" y="2126742"/>
            <a:ext cx="1318787" cy="581876"/>
          </a:xfrm>
          <a:prstGeom prst="rect">
            <a:avLst/>
          </a:prstGeom>
        </p:spPr>
        <p:txBody>
          <a:bodyPr wrap="none" lIns="91332" tIns="45669" rIns="91332" bIns="45669">
            <a:spAutoFit/>
          </a:bodyPr>
          <a:lstStyle/>
          <a:p>
            <a:r>
              <a:rPr lang="en-US" altLang="ja-JP" sz="1600" b="1" dirty="0">
                <a:solidFill>
                  <a:prstClr val="black"/>
                </a:solidFill>
                <a:latin typeface="Arial"/>
                <a:ea typeface="ＭＳ Ｐゴシック"/>
                <a:cs typeface="Times New Roman" pitchFamily="-105" charset="0"/>
              </a:rPr>
              <a:t>Super Nova</a:t>
            </a:r>
          </a:p>
          <a:p>
            <a:r>
              <a:rPr lang="en-US" sz="1600" b="1" dirty="0">
                <a:solidFill>
                  <a:prstClr val="black"/>
                </a:solidFill>
                <a:latin typeface="Arial"/>
                <a:cs typeface="Times New Roman" pitchFamily="-105" charset="0"/>
              </a:rPr>
              <a:t>remnant</a:t>
            </a:r>
            <a:endParaRPr lang="en-US" sz="1600" b="1" dirty="0">
              <a:solidFill>
                <a:prstClr val="black"/>
              </a:solidFill>
              <a:latin typeface="Arial"/>
            </a:endParaRPr>
          </a:p>
        </p:txBody>
      </p:sp>
      <p:cxnSp>
        <p:nvCxnSpPr>
          <p:cNvPr id="5" name="Straight Arrow Connector 4"/>
          <p:cNvCxnSpPr/>
          <p:nvPr/>
        </p:nvCxnSpPr>
        <p:spPr>
          <a:xfrm flipH="1">
            <a:off x="369639" y="2252131"/>
            <a:ext cx="331757" cy="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934201" y="2578100"/>
            <a:ext cx="2209799" cy="3139321"/>
          </a:xfrm>
          <a:prstGeom prst="rect">
            <a:avLst/>
          </a:prstGeom>
          <a:noFill/>
        </p:spPr>
        <p:txBody>
          <a:bodyPr wrap="square" rtlCol="0">
            <a:spAutoFit/>
          </a:bodyPr>
          <a:lstStyle/>
          <a:p>
            <a:r>
              <a:rPr lang="en-US" b="1" dirty="0" smtClean="0"/>
              <a:t>Important to understand: </a:t>
            </a:r>
          </a:p>
          <a:p>
            <a:r>
              <a:rPr lang="en-US" b="1" dirty="0" smtClean="0"/>
              <a:t>Equation of State</a:t>
            </a:r>
          </a:p>
          <a:p>
            <a:r>
              <a:rPr lang="en-US" b="1" dirty="0" smtClean="0"/>
              <a:t>Phase</a:t>
            </a:r>
          </a:p>
          <a:p>
            <a:r>
              <a:rPr lang="en-US" b="1" dirty="0" smtClean="0"/>
              <a:t>Strength</a:t>
            </a:r>
          </a:p>
          <a:p>
            <a:r>
              <a:rPr lang="en-US" b="1" dirty="0" smtClean="0"/>
              <a:t>Opacity</a:t>
            </a:r>
          </a:p>
          <a:p>
            <a:r>
              <a:rPr lang="en-US" b="1" dirty="0" smtClean="0"/>
              <a:t>Ionization</a:t>
            </a:r>
          </a:p>
          <a:p>
            <a:r>
              <a:rPr lang="en-US" b="1" dirty="0" smtClean="0"/>
              <a:t>Transport</a:t>
            </a:r>
          </a:p>
          <a:p>
            <a:r>
              <a:rPr lang="en-US" b="1" dirty="0" smtClean="0"/>
              <a:t>Kinetics </a:t>
            </a:r>
          </a:p>
          <a:p>
            <a:r>
              <a:rPr lang="en-US" b="1" dirty="0" smtClean="0"/>
              <a:t>Chemistry</a:t>
            </a:r>
          </a:p>
          <a:p>
            <a:r>
              <a:rPr lang="en-US" b="1" dirty="0" smtClean="0"/>
              <a:t> </a:t>
            </a:r>
            <a:endParaRPr lang="en-US" b="1" dirty="0"/>
          </a:p>
        </p:txBody>
      </p:sp>
    </p:spTree>
    <p:extLst>
      <p:ext uri="{BB962C8B-B14F-4D97-AF65-F5344CB8AC3E}">
        <p14:creationId xmlns:p14="http://schemas.microsoft.com/office/powerpoint/2010/main" val="117659977"/>
      </p:ext>
    </p:extLst>
  </p:cSld>
  <p:clrMapOvr>
    <a:masterClrMapping/>
  </p:clrMapOvr>
  <mc:AlternateContent xmlns:mc="http://schemas.openxmlformats.org/markup-compatibility/2006">
    <mc:Choice xmlns:p14="http://schemas.microsoft.com/office/powerpoint/2010/main" Requires="p14">
      <p:transition spd="slow" p14:dur="2000" advTm="138255"/>
    </mc:Choice>
    <mc:Fallback>
      <p:transition xmlns:p14="http://schemas.microsoft.com/office/powerpoint/2010/main" spd="slow" advTm="138255"/>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46585" y="228600"/>
            <a:ext cx="8387227" cy="825500"/>
          </a:xfrm>
        </p:spPr>
        <p:txBody>
          <a:bodyPr anchor="t"/>
          <a:lstStyle/>
          <a:p>
            <a:r>
              <a:rPr lang="en-US" sz="2400" dirty="0" smtClean="0">
                <a:latin typeface="Calibri"/>
                <a:cs typeface="Calibri"/>
              </a:rPr>
              <a:t>A number of new tools have been developed/refurbished to study high </a:t>
            </a:r>
            <a:r>
              <a:rPr lang="en-US" sz="2400" dirty="0" smtClean="0">
                <a:latin typeface="Calibri"/>
                <a:cs typeface="Calibri"/>
              </a:rPr>
              <a:t>energy density science</a:t>
            </a:r>
            <a:endParaRPr lang="en-US" sz="2400" dirty="0">
              <a:latin typeface="Calibri"/>
              <a:cs typeface="Calibri"/>
            </a:endParaRPr>
          </a:p>
        </p:txBody>
      </p:sp>
      <p:sp>
        <p:nvSpPr>
          <p:cNvPr id="22" name="TextBox 21"/>
          <p:cNvSpPr txBox="1"/>
          <p:nvPr/>
        </p:nvSpPr>
        <p:spPr>
          <a:xfrm>
            <a:off x="385577" y="1419097"/>
            <a:ext cx="2751323" cy="646331"/>
          </a:xfrm>
          <a:prstGeom prst="rect">
            <a:avLst/>
          </a:prstGeom>
          <a:solidFill>
            <a:schemeClr val="tx2"/>
          </a:solidFill>
          <a:ln>
            <a:solidFill>
              <a:srgbClr val="4F81BD"/>
            </a:solidFill>
          </a:ln>
        </p:spPr>
        <p:txBody>
          <a:bodyPr wrap="square" rtlCol="0">
            <a:spAutoFit/>
          </a:bodyPr>
          <a:lstStyle/>
          <a:p>
            <a:pPr algn="ctr"/>
            <a:r>
              <a:rPr lang="en-US" b="1" dirty="0" smtClean="0">
                <a:solidFill>
                  <a:schemeClr val="bg1"/>
                </a:solidFill>
              </a:rPr>
              <a:t>Omega and Omega EP Laser Facilities</a:t>
            </a:r>
            <a:endParaRPr lang="en-US" sz="1400" dirty="0">
              <a:solidFill>
                <a:schemeClr val="bg1"/>
              </a:solidFill>
            </a:endParaRPr>
          </a:p>
        </p:txBody>
      </p:sp>
      <p:sp>
        <p:nvSpPr>
          <p:cNvPr id="23" name="TextBox 22"/>
          <p:cNvSpPr txBox="1"/>
          <p:nvPr/>
        </p:nvSpPr>
        <p:spPr>
          <a:xfrm>
            <a:off x="3277356" y="1411488"/>
            <a:ext cx="3171292" cy="369332"/>
          </a:xfrm>
          <a:prstGeom prst="rect">
            <a:avLst/>
          </a:prstGeom>
          <a:solidFill>
            <a:schemeClr val="tx2"/>
          </a:solidFill>
          <a:ln>
            <a:solidFill>
              <a:srgbClr val="4F81BD"/>
            </a:solidFill>
          </a:ln>
        </p:spPr>
        <p:txBody>
          <a:bodyPr wrap="square" rtlCol="0">
            <a:spAutoFit/>
          </a:bodyPr>
          <a:lstStyle/>
          <a:p>
            <a:pPr algn="ctr"/>
            <a:r>
              <a:rPr lang="en-US" b="1" dirty="0" smtClean="0">
                <a:solidFill>
                  <a:schemeClr val="bg1"/>
                </a:solidFill>
              </a:rPr>
              <a:t>Z Pulsed Power Facility</a:t>
            </a:r>
            <a:endParaRPr lang="en-US" dirty="0">
              <a:solidFill>
                <a:schemeClr val="bg1"/>
              </a:solidFill>
            </a:endParaRPr>
          </a:p>
        </p:txBody>
      </p:sp>
      <p:pic>
        <p:nvPicPr>
          <p:cNvPr id="24" name="Picture 23"/>
          <p:cNvPicPr>
            <a:picLocks noChangeAspect="1"/>
          </p:cNvPicPr>
          <p:nvPr/>
        </p:nvPicPr>
        <p:blipFill rotWithShape="1">
          <a:blip r:embed="rId2" cstate="email">
            <a:extLst>
              <a:ext uri="{28A0092B-C50C-407E-A947-70E740481C1C}">
                <a14:useLocalDpi xmlns:a14="http://schemas.microsoft.com/office/drawing/2010/main"/>
              </a:ext>
            </a:extLst>
          </a:blip>
          <a:srcRect l="1850" t="1" r="1833" b="52365"/>
          <a:stretch/>
        </p:blipFill>
        <p:spPr>
          <a:xfrm>
            <a:off x="3353555" y="2110566"/>
            <a:ext cx="3046544" cy="2039122"/>
          </a:xfrm>
          <a:prstGeom prst="rect">
            <a:avLst/>
          </a:prstGeom>
        </p:spPr>
      </p:pic>
      <p:sp>
        <p:nvSpPr>
          <p:cNvPr id="25" name="TextBox 24"/>
          <p:cNvSpPr txBox="1"/>
          <p:nvPr/>
        </p:nvSpPr>
        <p:spPr>
          <a:xfrm>
            <a:off x="6588348" y="1259083"/>
            <a:ext cx="2408094" cy="646331"/>
          </a:xfrm>
          <a:prstGeom prst="rect">
            <a:avLst/>
          </a:prstGeom>
          <a:solidFill>
            <a:schemeClr val="tx2"/>
          </a:solidFill>
          <a:ln>
            <a:solidFill>
              <a:srgbClr val="4F81BD"/>
            </a:solidFill>
          </a:ln>
        </p:spPr>
        <p:txBody>
          <a:bodyPr wrap="square" rtlCol="0">
            <a:spAutoFit/>
          </a:bodyPr>
          <a:lstStyle>
            <a:defPPr>
              <a:defRPr lang="en-US"/>
            </a:defPPr>
            <a:lvl1pPr algn="ctr">
              <a:defRPr b="1">
                <a:solidFill>
                  <a:schemeClr val="bg1"/>
                </a:solidFill>
              </a:defRPr>
            </a:lvl1pPr>
          </a:lstStyle>
          <a:p>
            <a:r>
              <a:rPr lang="en-US" dirty="0"/>
              <a:t>National Ignition Facility</a:t>
            </a:r>
          </a:p>
        </p:txBody>
      </p:sp>
      <p:pic>
        <p:nvPicPr>
          <p:cNvPr id="26" name="Picture 25"/>
          <p:cNvPicPr>
            <a:picLocks noChangeAspect="1"/>
          </p:cNvPicPr>
          <p:nvPr/>
        </p:nvPicPr>
        <p:blipFill>
          <a:blip r:embed="rId3"/>
          <a:stretch>
            <a:fillRect/>
          </a:stretch>
        </p:blipFill>
        <p:spPr>
          <a:xfrm>
            <a:off x="457201" y="1978473"/>
            <a:ext cx="2641599" cy="2148866"/>
          </a:xfrm>
          <a:prstGeom prst="rect">
            <a:avLst/>
          </a:prstGeom>
        </p:spPr>
      </p:pic>
      <p:pic>
        <p:nvPicPr>
          <p:cNvPr id="28" name="Picture 27" descr="NIF-0609-16541s1.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77109" y="1996266"/>
            <a:ext cx="1998235" cy="2549952"/>
          </a:xfrm>
          <a:prstGeom prst="rect">
            <a:avLst/>
          </a:prstGeom>
        </p:spPr>
      </p:pic>
      <p:sp>
        <p:nvSpPr>
          <p:cNvPr id="12" name="TextBox 11"/>
          <p:cNvSpPr txBox="1"/>
          <p:nvPr/>
        </p:nvSpPr>
        <p:spPr>
          <a:xfrm>
            <a:off x="353484" y="4335843"/>
            <a:ext cx="2863849" cy="369332"/>
          </a:xfrm>
          <a:prstGeom prst="rect">
            <a:avLst/>
          </a:prstGeom>
          <a:solidFill>
            <a:schemeClr val="tx2"/>
          </a:solidFill>
          <a:ln>
            <a:solidFill>
              <a:srgbClr val="4F81BD"/>
            </a:solidFill>
          </a:ln>
        </p:spPr>
        <p:txBody>
          <a:bodyPr wrap="square" rtlCol="0">
            <a:spAutoFit/>
          </a:bodyPr>
          <a:lstStyle/>
          <a:p>
            <a:pPr algn="ctr"/>
            <a:r>
              <a:rPr lang="en-US" b="1" dirty="0" smtClean="0">
                <a:solidFill>
                  <a:schemeClr val="bg1"/>
                </a:solidFill>
              </a:rPr>
              <a:t>LCLS</a:t>
            </a:r>
            <a:endParaRPr lang="en-US" sz="1400" dirty="0">
              <a:solidFill>
                <a:schemeClr val="bg1"/>
              </a:solidFill>
            </a:endParaRPr>
          </a:p>
        </p:txBody>
      </p:sp>
      <p:pic>
        <p:nvPicPr>
          <p:cNvPr id="13" name="Picture 12" descr="lcls-uh.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66183" y="4703232"/>
            <a:ext cx="2843986" cy="1752599"/>
          </a:xfrm>
          <a:prstGeom prst="rect">
            <a:avLst/>
          </a:prstGeom>
        </p:spPr>
      </p:pic>
      <p:sp>
        <p:nvSpPr>
          <p:cNvPr id="3" name="TextBox 2"/>
          <p:cNvSpPr txBox="1"/>
          <p:nvPr/>
        </p:nvSpPr>
        <p:spPr>
          <a:xfrm>
            <a:off x="3581400" y="4749800"/>
            <a:ext cx="5346700" cy="1754327"/>
          </a:xfrm>
          <a:prstGeom prst="rect">
            <a:avLst/>
          </a:prstGeom>
          <a:noFill/>
        </p:spPr>
        <p:txBody>
          <a:bodyPr wrap="square" rtlCol="0">
            <a:spAutoFit/>
          </a:bodyPr>
          <a:lstStyle/>
          <a:p>
            <a:pPr marL="285750" indent="-285750">
              <a:buFont typeface="Arial"/>
              <a:buChar char="•"/>
            </a:pPr>
            <a:r>
              <a:rPr lang="en-US" dirty="0" smtClean="0"/>
              <a:t>Of course there are many, many lab scale facilities making major contributions</a:t>
            </a:r>
          </a:p>
          <a:p>
            <a:pPr marL="285750" indent="-285750">
              <a:buFont typeface="Arial"/>
              <a:buChar char="•"/>
            </a:pPr>
            <a:r>
              <a:rPr lang="en-US" dirty="0"/>
              <a:t>M</a:t>
            </a:r>
            <a:r>
              <a:rPr lang="en-US" dirty="0" smtClean="0"/>
              <a:t>ajor international facilities have come on line recently or will be on line soon (Orion, Laser </a:t>
            </a:r>
            <a:r>
              <a:rPr lang="en-US" dirty="0" err="1" smtClean="0"/>
              <a:t>Megajoule</a:t>
            </a:r>
            <a:r>
              <a:rPr lang="en-US" dirty="0" smtClean="0"/>
              <a:t>, </a:t>
            </a:r>
            <a:r>
              <a:rPr lang="en-US" dirty="0" err="1" smtClean="0"/>
              <a:t>Shenguang</a:t>
            </a:r>
            <a:r>
              <a:rPr lang="en-US" dirty="0" smtClean="0"/>
              <a:t> 3, SACLA, XFEL, ELI …)</a:t>
            </a:r>
            <a:endParaRPr lang="en-US" dirty="0"/>
          </a:p>
        </p:txBody>
      </p:sp>
    </p:spTree>
    <p:extLst>
      <p:ext uri="{BB962C8B-B14F-4D97-AF65-F5344CB8AC3E}">
        <p14:creationId xmlns:p14="http://schemas.microsoft.com/office/powerpoint/2010/main" val="3408172374"/>
      </p:ext>
    </p:extLst>
  </p:cSld>
  <p:clrMapOvr>
    <a:masterClrMapping/>
  </p:clrMapOvr>
  <mc:AlternateContent xmlns:mc="http://schemas.openxmlformats.org/markup-compatibility/2006">
    <mc:Choice xmlns:p14="http://schemas.microsoft.com/office/powerpoint/2010/main" Requires="p14">
      <p:transition spd="slow" p14:dur="2000" advTm="101996"/>
    </mc:Choice>
    <mc:Fallback>
      <p:transition xmlns:p14="http://schemas.microsoft.com/office/powerpoint/2010/main" spd="slow" advTm="101996"/>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bwMode="auto">
          <a:xfrm>
            <a:off x="304800" y="1565276"/>
            <a:ext cx="5969000" cy="4494213"/>
          </a:xfrm>
          <a:prstGeom prst="rect">
            <a:avLst/>
          </a:prstGeom>
          <a:solidFill>
            <a:schemeClr val="bg1">
              <a:lumMod val="85000"/>
            </a:schemeClr>
          </a:solidFill>
          <a:ln w="12700" cap="flat" cmpd="sng" algn="ctr">
            <a:solidFill>
              <a:srgbClr val="000000"/>
            </a:solidFill>
            <a:prstDash val="solid"/>
            <a:round/>
            <a:headEnd type="none" w="med" len="med"/>
            <a:tailEnd type="none" w="med" len="med"/>
          </a:ln>
          <a:effectLst/>
        </p:spPr>
        <p:txBody>
          <a:bodyPr lIns="82009" tIns="41005" rIns="82009" bIns="41005"/>
          <a:lstStyle/>
          <a:p>
            <a:pPr>
              <a:defRPr/>
            </a:pPr>
            <a:endParaRPr lang="en-US" b="1" dirty="0">
              <a:ea typeface="ＭＳ Ｐゴシック" charset="-128"/>
              <a:cs typeface="ＭＳ Ｐゴシック" charset="-128"/>
            </a:endParaRPr>
          </a:p>
        </p:txBody>
      </p:sp>
      <p:sp>
        <p:nvSpPr>
          <p:cNvPr id="283650" name="Rectangle 1045"/>
          <p:cNvSpPr>
            <a:spLocks noChangeArrowheads="1"/>
          </p:cNvSpPr>
          <p:nvPr/>
        </p:nvSpPr>
        <p:spPr bwMode="auto">
          <a:xfrm>
            <a:off x="307980" y="1212882"/>
            <a:ext cx="5975350" cy="577788"/>
          </a:xfrm>
          <a:prstGeom prst="rect">
            <a:avLst/>
          </a:prstGeom>
          <a:solidFill>
            <a:srgbClr val="FFF0C8"/>
          </a:solidFill>
          <a:ln w="12700">
            <a:solidFill>
              <a:schemeClr val="tx1"/>
            </a:solidFill>
            <a:miter lim="800000"/>
            <a:headEnd/>
            <a:tailEnd/>
          </a:ln>
        </p:spPr>
        <p:txBody>
          <a:bodyPr lIns="18016" tIns="9006" rIns="18016" bIns="9006" anchor="ctr">
            <a:spAutoFit/>
          </a:bodyPr>
          <a:lstStyle/>
          <a:p>
            <a:pPr algn="ctr"/>
            <a:r>
              <a:rPr lang="en-US" b="1" dirty="0"/>
              <a:t>Melt curves typically followed a Lindeman law</a:t>
            </a:r>
          </a:p>
          <a:p>
            <a:pPr algn="ctr"/>
            <a:r>
              <a:rPr lang="en-US" b="1" dirty="0"/>
              <a:t>and high pressure structures were simple </a:t>
            </a:r>
            <a:endParaRPr lang="en-US" sz="1000" b="1" dirty="0"/>
          </a:p>
        </p:txBody>
      </p:sp>
      <p:sp>
        <p:nvSpPr>
          <p:cNvPr id="283651" name="Rectangle 1035"/>
          <p:cNvSpPr>
            <a:spLocks noChangeArrowheads="1"/>
          </p:cNvSpPr>
          <p:nvPr/>
        </p:nvSpPr>
        <p:spPr bwMode="auto">
          <a:xfrm rot="-5400000">
            <a:off x="-401638" y="3128836"/>
            <a:ext cx="2162175" cy="324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170" tIns="8086" rIns="16170" bIns="8086" anchor="ctr">
            <a:spAutoFit/>
          </a:bodyPr>
          <a:lstStyle/>
          <a:p>
            <a:r>
              <a:rPr lang="en-US" sz="2000" b="1" dirty="0"/>
              <a:t>Temperature (K)</a:t>
            </a:r>
          </a:p>
        </p:txBody>
      </p:sp>
      <p:sp>
        <p:nvSpPr>
          <p:cNvPr id="283652" name="Rectangle 1036"/>
          <p:cNvSpPr>
            <a:spLocks noChangeArrowheads="1"/>
          </p:cNvSpPr>
          <p:nvPr/>
        </p:nvSpPr>
        <p:spPr bwMode="auto">
          <a:xfrm>
            <a:off x="2724155" y="5619622"/>
            <a:ext cx="2309813" cy="324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170" tIns="8086" rIns="16170" bIns="8086" anchor="ctr">
            <a:spAutoFit/>
          </a:bodyPr>
          <a:lstStyle/>
          <a:p>
            <a:r>
              <a:rPr lang="en-US" sz="2000" b="1" dirty="0"/>
              <a:t>Pressure</a:t>
            </a:r>
            <a:r>
              <a:rPr lang="en-US" b="1" dirty="0"/>
              <a:t> (Mbar)</a:t>
            </a:r>
          </a:p>
        </p:txBody>
      </p:sp>
      <p:pic>
        <p:nvPicPr>
          <p:cNvPr id="283653" name="Picture 103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30355" y="1851032"/>
            <a:ext cx="3960813"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83654" name="Rectangle 1038"/>
          <p:cNvSpPr>
            <a:spLocks noChangeArrowheads="1"/>
          </p:cNvSpPr>
          <p:nvPr/>
        </p:nvSpPr>
        <p:spPr bwMode="auto">
          <a:xfrm>
            <a:off x="1412877" y="5334185"/>
            <a:ext cx="544513" cy="29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170" tIns="8086" rIns="16170" bIns="8086" anchor="ctr">
            <a:spAutoFit/>
          </a:bodyPr>
          <a:lstStyle/>
          <a:p>
            <a:r>
              <a:rPr lang="en-US" b="1" dirty="0"/>
              <a:t>.001</a:t>
            </a:r>
          </a:p>
        </p:txBody>
      </p:sp>
      <p:sp>
        <p:nvSpPr>
          <p:cNvPr id="283655" name="Rectangle 1039"/>
          <p:cNvSpPr>
            <a:spLocks noChangeArrowheads="1"/>
          </p:cNvSpPr>
          <p:nvPr/>
        </p:nvSpPr>
        <p:spPr bwMode="auto">
          <a:xfrm>
            <a:off x="2698753" y="5316718"/>
            <a:ext cx="582613" cy="29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170" tIns="8086" rIns="16170" bIns="8086" anchor="ctr">
            <a:spAutoFit/>
          </a:bodyPr>
          <a:lstStyle/>
          <a:p>
            <a:r>
              <a:rPr lang="en-US" b="1" dirty="0"/>
              <a:t>0.1</a:t>
            </a:r>
          </a:p>
        </p:txBody>
      </p:sp>
      <p:sp>
        <p:nvSpPr>
          <p:cNvPr id="283656" name="Rectangle 1040"/>
          <p:cNvSpPr>
            <a:spLocks noChangeArrowheads="1"/>
          </p:cNvSpPr>
          <p:nvPr/>
        </p:nvSpPr>
        <p:spPr bwMode="auto">
          <a:xfrm>
            <a:off x="3986213" y="5305606"/>
            <a:ext cx="673100" cy="29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170" tIns="8086" rIns="16170" bIns="8086" anchor="ctr">
            <a:spAutoFit/>
          </a:bodyPr>
          <a:lstStyle/>
          <a:p>
            <a:r>
              <a:rPr lang="en-US" b="1" dirty="0"/>
              <a:t> 1</a:t>
            </a:r>
          </a:p>
        </p:txBody>
      </p:sp>
      <p:sp>
        <p:nvSpPr>
          <p:cNvPr id="283657" name="Rectangle 1041"/>
          <p:cNvSpPr>
            <a:spLocks noChangeArrowheads="1"/>
          </p:cNvSpPr>
          <p:nvPr/>
        </p:nvSpPr>
        <p:spPr bwMode="auto">
          <a:xfrm>
            <a:off x="5318132" y="5283385"/>
            <a:ext cx="574675" cy="29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170" tIns="8086" rIns="16170" bIns="8086" anchor="ctr">
            <a:spAutoFit/>
          </a:bodyPr>
          <a:lstStyle/>
          <a:p>
            <a:r>
              <a:rPr lang="en-US" b="1" dirty="0"/>
              <a:t>10</a:t>
            </a:r>
          </a:p>
        </p:txBody>
      </p:sp>
      <p:sp>
        <p:nvSpPr>
          <p:cNvPr id="283658" name="Rectangle 1042"/>
          <p:cNvSpPr>
            <a:spLocks noChangeArrowheads="1"/>
          </p:cNvSpPr>
          <p:nvPr/>
        </p:nvSpPr>
        <p:spPr bwMode="auto">
          <a:xfrm>
            <a:off x="1046163" y="5103997"/>
            <a:ext cx="730250" cy="29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170" tIns="8086" rIns="16170" bIns="8086" anchor="ctr">
            <a:spAutoFit/>
          </a:bodyPr>
          <a:lstStyle/>
          <a:p>
            <a:r>
              <a:rPr lang="en-US" b="1" dirty="0"/>
              <a:t>100</a:t>
            </a:r>
          </a:p>
        </p:txBody>
      </p:sp>
      <p:sp>
        <p:nvSpPr>
          <p:cNvPr id="283659" name="Rectangle 1043"/>
          <p:cNvSpPr>
            <a:spLocks noChangeArrowheads="1"/>
          </p:cNvSpPr>
          <p:nvPr/>
        </p:nvSpPr>
        <p:spPr bwMode="auto">
          <a:xfrm>
            <a:off x="1068390" y="3427597"/>
            <a:ext cx="708025" cy="29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170" tIns="8086" rIns="16170" bIns="8086" anchor="ctr">
            <a:spAutoFit/>
          </a:bodyPr>
          <a:lstStyle/>
          <a:p>
            <a:r>
              <a:rPr lang="en-US" b="1" dirty="0"/>
              <a:t>500</a:t>
            </a:r>
          </a:p>
        </p:txBody>
      </p:sp>
      <p:sp>
        <p:nvSpPr>
          <p:cNvPr id="283660" name="Rectangle 1044"/>
          <p:cNvSpPr>
            <a:spLocks noChangeArrowheads="1"/>
          </p:cNvSpPr>
          <p:nvPr/>
        </p:nvSpPr>
        <p:spPr bwMode="auto">
          <a:xfrm>
            <a:off x="1036638" y="1763897"/>
            <a:ext cx="754062" cy="29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170" tIns="8086" rIns="16170" bIns="8086" anchor="ctr">
            <a:spAutoFit/>
          </a:bodyPr>
          <a:lstStyle/>
          <a:p>
            <a:r>
              <a:rPr lang="en-US" b="1" dirty="0"/>
              <a:t>900</a:t>
            </a:r>
          </a:p>
        </p:txBody>
      </p:sp>
      <p:sp>
        <p:nvSpPr>
          <p:cNvPr id="283661" name="Rectangle 1055"/>
          <p:cNvSpPr>
            <a:spLocks noChangeArrowheads="1"/>
          </p:cNvSpPr>
          <p:nvPr/>
        </p:nvSpPr>
        <p:spPr bwMode="auto">
          <a:xfrm>
            <a:off x="3563944" y="4706941"/>
            <a:ext cx="658183" cy="3626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009" tIns="41005" rIns="82009" bIns="41005">
            <a:spAutoFit/>
          </a:bodyPr>
          <a:lstStyle/>
          <a:p>
            <a:r>
              <a:rPr lang="en-US" b="1" dirty="0"/>
              <a:t>Cl16</a:t>
            </a:r>
            <a:endParaRPr lang="en-US" sz="2500" b="1" dirty="0"/>
          </a:p>
        </p:txBody>
      </p:sp>
      <p:sp>
        <p:nvSpPr>
          <p:cNvPr id="283662" name="Line 1059"/>
          <p:cNvSpPr>
            <a:spLocks noChangeShapeType="1"/>
          </p:cNvSpPr>
          <p:nvPr/>
        </p:nvSpPr>
        <p:spPr bwMode="auto">
          <a:xfrm flipH="1">
            <a:off x="3652838" y="4078289"/>
            <a:ext cx="88900" cy="1255712"/>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wrap="none" lIns="82009" tIns="41005" rIns="82009" bIns="41005" anchor="ctr"/>
          <a:lstStyle/>
          <a:p>
            <a:endParaRPr lang="en-US" dirty="0"/>
          </a:p>
        </p:txBody>
      </p:sp>
      <p:sp>
        <p:nvSpPr>
          <p:cNvPr id="283663" name="Line 1060"/>
          <p:cNvSpPr>
            <a:spLocks noChangeShapeType="1"/>
          </p:cNvSpPr>
          <p:nvPr/>
        </p:nvSpPr>
        <p:spPr bwMode="auto">
          <a:xfrm>
            <a:off x="4100513" y="4527553"/>
            <a:ext cx="0" cy="717551"/>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wrap="none" lIns="82009" tIns="41005" rIns="82009" bIns="41005" anchor="ctr"/>
          <a:lstStyle/>
          <a:p>
            <a:endParaRPr lang="en-US" dirty="0"/>
          </a:p>
        </p:txBody>
      </p:sp>
      <p:sp>
        <p:nvSpPr>
          <p:cNvPr id="283664" name="Line 1061"/>
          <p:cNvSpPr>
            <a:spLocks noChangeShapeType="1"/>
          </p:cNvSpPr>
          <p:nvPr/>
        </p:nvSpPr>
        <p:spPr bwMode="auto">
          <a:xfrm>
            <a:off x="4786313" y="4521204"/>
            <a:ext cx="0" cy="717551"/>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wrap="none" lIns="82009" tIns="41005" rIns="82009" bIns="41005" anchor="ctr"/>
          <a:lstStyle/>
          <a:p>
            <a:endParaRPr lang="en-US" dirty="0"/>
          </a:p>
        </p:txBody>
      </p:sp>
      <p:sp>
        <p:nvSpPr>
          <p:cNvPr id="283665" name="Rectangle 1062"/>
          <p:cNvSpPr>
            <a:spLocks noChangeArrowheads="1"/>
          </p:cNvSpPr>
          <p:nvPr/>
        </p:nvSpPr>
        <p:spPr bwMode="auto">
          <a:xfrm>
            <a:off x="4818071" y="4975229"/>
            <a:ext cx="536575" cy="179388"/>
          </a:xfrm>
          <a:prstGeom prst="rect">
            <a:avLst/>
          </a:prstGeom>
          <a:solidFill>
            <a:schemeClr val="bg1"/>
          </a:solidFill>
          <a:ln w="9525">
            <a:solidFill>
              <a:schemeClr val="bg1"/>
            </a:solidFill>
            <a:miter lim="800000"/>
            <a:headEnd/>
            <a:tailEnd/>
          </a:ln>
        </p:spPr>
        <p:txBody>
          <a:bodyPr wrap="none" lIns="82009" tIns="41005" rIns="82009" bIns="41005" anchor="ctr"/>
          <a:lstStyle/>
          <a:p>
            <a:endParaRPr lang="en-US" sz="900" b="1" dirty="0"/>
          </a:p>
        </p:txBody>
      </p:sp>
      <p:sp>
        <p:nvSpPr>
          <p:cNvPr id="283666" name="Rectangle 1063"/>
          <p:cNvSpPr>
            <a:spLocks noChangeArrowheads="1"/>
          </p:cNvSpPr>
          <p:nvPr/>
        </p:nvSpPr>
        <p:spPr bwMode="auto">
          <a:xfrm>
            <a:off x="4189413" y="4975229"/>
            <a:ext cx="538162" cy="179388"/>
          </a:xfrm>
          <a:prstGeom prst="rect">
            <a:avLst/>
          </a:prstGeom>
          <a:solidFill>
            <a:schemeClr val="bg1"/>
          </a:solidFill>
          <a:ln w="9525">
            <a:solidFill>
              <a:schemeClr val="bg1"/>
            </a:solidFill>
            <a:miter lim="800000"/>
            <a:headEnd/>
            <a:tailEnd/>
          </a:ln>
        </p:spPr>
        <p:txBody>
          <a:bodyPr wrap="none" lIns="82009" tIns="41005" rIns="82009" bIns="41005" anchor="ctr"/>
          <a:lstStyle/>
          <a:p>
            <a:endParaRPr lang="en-US" sz="900" b="1" dirty="0"/>
          </a:p>
        </p:txBody>
      </p:sp>
      <p:sp>
        <p:nvSpPr>
          <p:cNvPr id="283667" name="Rectangle 1064"/>
          <p:cNvSpPr>
            <a:spLocks noChangeArrowheads="1"/>
          </p:cNvSpPr>
          <p:nvPr/>
        </p:nvSpPr>
        <p:spPr bwMode="auto">
          <a:xfrm rot="-5400000">
            <a:off x="3985221" y="4603052"/>
            <a:ext cx="964010" cy="298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009" tIns="41005" rIns="82009" bIns="41005">
            <a:spAutoFit/>
          </a:bodyPr>
          <a:lstStyle/>
          <a:p>
            <a:r>
              <a:rPr lang="en-US" sz="1400" b="1" dirty="0"/>
              <a:t>Cmca24?</a:t>
            </a:r>
            <a:endParaRPr lang="en-US" sz="2200" b="1" dirty="0"/>
          </a:p>
        </p:txBody>
      </p:sp>
      <p:sp>
        <p:nvSpPr>
          <p:cNvPr id="283668" name="Rectangle 1065"/>
          <p:cNvSpPr>
            <a:spLocks noChangeArrowheads="1"/>
          </p:cNvSpPr>
          <p:nvPr/>
        </p:nvSpPr>
        <p:spPr bwMode="auto">
          <a:xfrm rot="-5367386">
            <a:off x="4608515" y="4495808"/>
            <a:ext cx="857251"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09" tIns="41005" rIns="82009" bIns="41005">
            <a:spAutoFit/>
          </a:bodyPr>
          <a:lstStyle/>
          <a:p>
            <a:r>
              <a:rPr lang="en-US" sz="1300" b="1" dirty="0"/>
              <a:t>P4</a:t>
            </a:r>
            <a:r>
              <a:rPr lang="en-US" sz="1300" b="1" baseline="-25000" dirty="0"/>
              <a:t>1</a:t>
            </a:r>
            <a:r>
              <a:rPr lang="en-US" sz="1300" b="1" dirty="0"/>
              <a:t>32?</a:t>
            </a:r>
            <a:endParaRPr lang="en-US" b="1" dirty="0"/>
          </a:p>
        </p:txBody>
      </p:sp>
      <p:sp>
        <p:nvSpPr>
          <p:cNvPr id="283669" name="Rectangle 1066"/>
          <p:cNvSpPr>
            <a:spLocks noChangeArrowheads="1"/>
          </p:cNvSpPr>
          <p:nvPr/>
        </p:nvSpPr>
        <p:spPr bwMode="auto">
          <a:xfrm>
            <a:off x="4100514" y="3630617"/>
            <a:ext cx="1239802" cy="298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009" tIns="41005" rIns="82009" bIns="41005">
            <a:spAutoFit/>
          </a:bodyPr>
          <a:lstStyle/>
          <a:p>
            <a:r>
              <a:rPr lang="en-US" sz="1400" b="1" dirty="0"/>
              <a:t>Tetrahedral?</a:t>
            </a:r>
          </a:p>
        </p:txBody>
      </p:sp>
      <p:cxnSp>
        <p:nvCxnSpPr>
          <p:cNvPr id="283670" name="Straight Connector 28"/>
          <p:cNvCxnSpPr>
            <a:cxnSpLocks noChangeShapeType="1"/>
          </p:cNvCxnSpPr>
          <p:nvPr/>
        </p:nvCxnSpPr>
        <p:spPr bwMode="auto">
          <a:xfrm>
            <a:off x="4668840" y="2686053"/>
            <a:ext cx="831850" cy="80803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cxnSp>
      <p:sp>
        <p:nvSpPr>
          <p:cNvPr id="283671" name="Rectangle 29"/>
          <p:cNvSpPr>
            <a:spLocks noChangeArrowheads="1"/>
          </p:cNvSpPr>
          <p:nvPr/>
        </p:nvSpPr>
        <p:spPr bwMode="auto">
          <a:xfrm>
            <a:off x="1574800" y="1879604"/>
            <a:ext cx="3879850" cy="3384551"/>
          </a:xfrm>
          <a:prstGeom prst="rect">
            <a:avLst/>
          </a:prstGeom>
          <a:solidFill>
            <a:schemeClr val="bg1"/>
          </a:solidFill>
          <a:ln w="12700">
            <a:solidFill>
              <a:schemeClr val="tx1"/>
            </a:solidFill>
            <a:round/>
            <a:headEnd/>
            <a:tailEnd/>
          </a:ln>
        </p:spPr>
        <p:txBody>
          <a:bodyPr lIns="82009" tIns="41005" rIns="82009" bIns="41005"/>
          <a:lstStyle/>
          <a:p>
            <a:endParaRPr lang="en-US" b="1" dirty="0"/>
          </a:p>
        </p:txBody>
      </p:sp>
      <p:sp>
        <p:nvSpPr>
          <p:cNvPr id="283672" name="Freeform 32"/>
          <p:cNvSpPr>
            <a:spLocks noChangeArrowheads="1"/>
          </p:cNvSpPr>
          <p:nvPr/>
        </p:nvSpPr>
        <p:spPr bwMode="auto">
          <a:xfrm>
            <a:off x="2728913" y="1890715"/>
            <a:ext cx="715962" cy="1568451"/>
          </a:xfrm>
          <a:custGeom>
            <a:avLst/>
            <a:gdLst>
              <a:gd name="T0" fmla="*/ 0 w 787400"/>
              <a:gd name="T1" fmla="*/ 5557 h 1778000"/>
              <a:gd name="T2" fmla="*/ 798 w 787400"/>
              <a:gd name="T3" fmla="*/ 4605 h 1778000"/>
              <a:gd name="T4" fmla="*/ 2238 w 787400"/>
              <a:gd name="T5" fmla="*/ 3692 h 1778000"/>
              <a:gd name="T6" fmla="*/ 4475 w 787400"/>
              <a:gd name="T7" fmla="*/ 2460 h 1778000"/>
              <a:gd name="T8" fmla="*/ 9910 w 787400"/>
              <a:gd name="T9" fmla="*/ 0 h 1778000"/>
              <a:gd name="T10" fmla="*/ 0 60000 65536"/>
              <a:gd name="T11" fmla="*/ 0 60000 65536"/>
              <a:gd name="T12" fmla="*/ 0 60000 65536"/>
              <a:gd name="T13" fmla="*/ 0 60000 65536"/>
              <a:gd name="T14" fmla="*/ 0 60000 65536"/>
              <a:gd name="T15" fmla="*/ 0 w 787400"/>
              <a:gd name="T16" fmla="*/ 0 h 1778000"/>
              <a:gd name="T17" fmla="*/ 787400 w 787400"/>
              <a:gd name="T18" fmla="*/ 1778000 h 1778000"/>
            </a:gdLst>
            <a:ahLst/>
            <a:cxnLst>
              <a:cxn ang="T10">
                <a:pos x="T0" y="T1"/>
              </a:cxn>
              <a:cxn ang="T11">
                <a:pos x="T2" y="T3"/>
              </a:cxn>
              <a:cxn ang="T12">
                <a:pos x="T4" y="T5"/>
              </a:cxn>
              <a:cxn ang="T13">
                <a:pos x="T6" y="T7"/>
              </a:cxn>
              <a:cxn ang="T14">
                <a:pos x="T8" y="T9"/>
              </a:cxn>
            </a:cxnLst>
            <a:rect l="T15" t="T16" r="T17" b="T18"/>
            <a:pathLst>
              <a:path w="787400" h="1778000">
                <a:moveTo>
                  <a:pt x="0" y="1778000"/>
                </a:moveTo>
                <a:cubicBezTo>
                  <a:pt x="16933" y="1675341"/>
                  <a:pt x="33867" y="1572683"/>
                  <a:pt x="63500" y="1473200"/>
                </a:cubicBezTo>
                <a:cubicBezTo>
                  <a:pt x="93133" y="1373717"/>
                  <a:pt x="129117" y="1295400"/>
                  <a:pt x="177800" y="1181100"/>
                </a:cubicBezTo>
                <a:cubicBezTo>
                  <a:pt x="226483" y="1066800"/>
                  <a:pt x="254000" y="984250"/>
                  <a:pt x="355600" y="787400"/>
                </a:cubicBezTo>
                <a:cubicBezTo>
                  <a:pt x="457200" y="590550"/>
                  <a:pt x="717550" y="131233"/>
                  <a:pt x="787400" y="0"/>
                </a:cubicBezTo>
              </a:path>
            </a:pathLst>
          </a:custGeom>
          <a:noFill/>
          <a:ln w="38100">
            <a:solidFill>
              <a:srgbClr val="30BC3D"/>
            </a:solidFill>
            <a:round/>
            <a:headEnd/>
            <a:tailEnd/>
          </a:ln>
          <a:extLst>
            <a:ext uri="{909E8E84-426E-40dd-AFC4-6F175D3DCCD1}">
              <a14:hiddenFill xmlns:a14="http://schemas.microsoft.com/office/drawing/2010/main">
                <a:solidFill>
                  <a:srgbClr val="FFFFFF"/>
                </a:solidFill>
              </a14:hiddenFill>
            </a:ext>
          </a:extLst>
        </p:spPr>
        <p:txBody>
          <a:bodyPr lIns="82009" tIns="41005" rIns="82009" bIns="41005"/>
          <a:lstStyle/>
          <a:p>
            <a:endParaRPr lang="en-US" dirty="0"/>
          </a:p>
        </p:txBody>
      </p:sp>
      <p:sp>
        <p:nvSpPr>
          <p:cNvPr id="283673" name="Freeform 33"/>
          <p:cNvSpPr>
            <a:spLocks noChangeArrowheads="1"/>
          </p:cNvSpPr>
          <p:nvPr/>
        </p:nvSpPr>
        <p:spPr bwMode="auto">
          <a:xfrm>
            <a:off x="1585913" y="3460754"/>
            <a:ext cx="1143000" cy="188913"/>
          </a:xfrm>
          <a:custGeom>
            <a:avLst/>
            <a:gdLst>
              <a:gd name="T0" fmla="*/ 0 w 1257300"/>
              <a:gd name="T1" fmla="*/ 743 h 213783"/>
              <a:gd name="T2" fmla="*/ 4435 w 1257300"/>
              <a:gd name="T3" fmla="*/ 567 h 213783"/>
              <a:gd name="T4" fmla="*/ 9029 w 1257300"/>
              <a:gd name="T5" fmla="*/ 258 h 213783"/>
              <a:gd name="T6" fmla="*/ 12987 w 1257300"/>
              <a:gd name="T7" fmla="*/ 37 h 213783"/>
              <a:gd name="T8" fmla="*/ 15682 w 1257300"/>
              <a:gd name="T9" fmla="*/ 37 h 213783"/>
              <a:gd name="T10" fmla="*/ 15682 w 1257300"/>
              <a:gd name="T11" fmla="*/ 37 h 213783"/>
              <a:gd name="T12" fmla="*/ 15682 w 1257300"/>
              <a:gd name="T13" fmla="*/ 37 h 213783"/>
              <a:gd name="T14" fmla="*/ 0 60000 65536"/>
              <a:gd name="T15" fmla="*/ 0 60000 65536"/>
              <a:gd name="T16" fmla="*/ 0 60000 65536"/>
              <a:gd name="T17" fmla="*/ 0 60000 65536"/>
              <a:gd name="T18" fmla="*/ 0 60000 65536"/>
              <a:gd name="T19" fmla="*/ 0 60000 65536"/>
              <a:gd name="T20" fmla="*/ 0 60000 65536"/>
              <a:gd name="T21" fmla="*/ 0 w 1257300"/>
              <a:gd name="T22" fmla="*/ 0 h 213783"/>
              <a:gd name="T23" fmla="*/ 1257300 w 1257300"/>
              <a:gd name="T24" fmla="*/ 213783 h 2137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57300" h="213783">
                <a:moveTo>
                  <a:pt x="0" y="213783"/>
                </a:moveTo>
                <a:cubicBezTo>
                  <a:pt x="117475" y="200024"/>
                  <a:pt x="234950" y="186266"/>
                  <a:pt x="355600" y="162983"/>
                </a:cubicBezTo>
                <a:cubicBezTo>
                  <a:pt x="476250" y="139700"/>
                  <a:pt x="609600" y="99483"/>
                  <a:pt x="723900" y="74083"/>
                </a:cubicBezTo>
                <a:cubicBezTo>
                  <a:pt x="838200" y="48683"/>
                  <a:pt x="952500" y="21166"/>
                  <a:pt x="1041400" y="10583"/>
                </a:cubicBezTo>
                <a:cubicBezTo>
                  <a:pt x="1130300" y="0"/>
                  <a:pt x="1257300" y="10583"/>
                  <a:pt x="1257300" y="10583"/>
                </a:cubicBezTo>
              </a:path>
            </a:pathLst>
          </a:custGeom>
          <a:noFill/>
          <a:ln w="38100">
            <a:solidFill>
              <a:srgbClr val="30BC3D"/>
            </a:solidFill>
            <a:round/>
            <a:headEnd/>
            <a:tailEnd/>
          </a:ln>
          <a:extLst>
            <a:ext uri="{909E8E84-426E-40dd-AFC4-6F175D3DCCD1}">
              <a14:hiddenFill xmlns:a14="http://schemas.microsoft.com/office/drawing/2010/main">
                <a:solidFill>
                  <a:srgbClr val="FFFFFF"/>
                </a:solidFill>
              </a14:hiddenFill>
            </a:ext>
          </a:extLst>
        </p:spPr>
        <p:txBody>
          <a:bodyPr lIns="82009" tIns="41005" rIns="82009" bIns="41005"/>
          <a:lstStyle/>
          <a:p>
            <a:endParaRPr lang="en-US" dirty="0"/>
          </a:p>
        </p:txBody>
      </p:sp>
      <p:sp>
        <p:nvSpPr>
          <p:cNvPr id="283674" name="Rectangle 1052"/>
          <p:cNvSpPr>
            <a:spLocks noChangeArrowheads="1"/>
          </p:cNvSpPr>
          <p:nvPr/>
        </p:nvSpPr>
        <p:spPr bwMode="auto">
          <a:xfrm>
            <a:off x="1755781" y="4554543"/>
            <a:ext cx="872881" cy="47455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009" tIns="41005" rIns="82009" bIns="41005">
            <a:spAutoFit/>
          </a:bodyPr>
          <a:lstStyle/>
          <a:p>
            <a:r>
              <a:rPr lang="en-US" sz="2500" b="1" dirty="0"/>
              <a:t>BCC</a:t>
            </a:r>
          </a:p>
        </p:txBody>
      </p:sp>
      <p:sp>
        <p:nvSpPr>
          <p:cNvPr id="283675" name="Rectangle 1053"/>
          <p:cNvSpPr>
            <a:spLocks noChangeArrowheads="1"/>
          </p:cNvSpPr>
          <p:nvPr/>
        </p:nvSpPr>
        <p:spPr bwMode="auto">
          <a:xfrm>
            <a:off x="2762252" y="3810005"/>
            <a:ext cx="836540" cy="47455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009" tIns="41005" rIns="82009" bIns="41005">
            <a:spAutoFit/>
          </a:bodyPr>
          <a:lstStyle/>
          <a:p>
            <a:r>
              <a:rPr lang="en-US" sz="2500" b="1" dirty="0"/>
              <a:t>FCC</a:t>
            </a:r>
          </a:p>
        </p:txBody>
      </p:sp>
      <p:sp>
        <p:nvSpPr>
          <p:cNvPr id="283676" name="Line 1058"/>
          <p:cNvSpPr>
            <a:spLocks noChangeShapeType="1"/>
          </p:cNvSpPr>
          <p:nvPr/>
        </p:nvSpPr>
        <p:spPr bwMode="auto">
          <a:xfrm flipH="1">
            <a:off x="2735271" y="3470280"/>
            <a:ext cx="7937" cy="1774825"/>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wrap="none" lIns="82009" tIns="41005" rIns="82009" bIns="41005" anchor="ctr"/>
          <a:lstStyle/>
          <a:p>
            <a:endParaRPr lang="en-US" dirty="0"/>
          </a:p>
        </p:txBody>
      </p:sp>
      <p:sp>
        <p:nvSpPr>
          <p:cNvPr id="283677" name="Freeform 37"/>
          <p:cNvSpPr>
            <a:spLocks noChangeArrowheads="1"/>
          </p:cNvSpPr>
          <p:nvPr/>
        </p:nvSpPr>
        <p:spPr bwMode="auto">
          <a:xfrm>
            <a:off x="1568455" y="1874840"/>
            <a:ext cx="1876425" cy="1774825"/>
          </a:xfrm>
          <a:custGeom>
            <a:avLst/>
            <a:gdLst>
              <a:gd name="T0" fmla="*/ 161 w 2063750"/>
              <a:gd name="T1" fmla="*/ 6151 h 2012950"/>
              <a:gd name="T2" fmla="*/ 3829 w 2063750"/>
              <a:gd name="T3" fmla="*/ 6016 h 2012950"/>
              <a:gd name="T4" fmla="*/ 6937 w 2063750"/>
              <a:gd name="T5" fmla="*/ 5861 h 2012950"/>
              <a:gd name="T6" fmla="*/ 11004 w 2063750"/>
              <a:gd name="T7" fmla="*/ 5628 h 2012950"/>
              <a:gd name="T8" fmla="*/ 13557 w 2063750"/>
              <a:gd name="T9" fmla="*/ 5511 h 2012950"/>
              <a:gd name="T10" fmla="*/ 15951 w 2063750"/>
              <a:gd name="T11" fmla="*/ 5511 h 2012950"/>
              <a:gd name="T12" fmla="*/ 16189 w 2063750"/>
              <a:gd name="T13" fmla="*/ 5182 h 2012950"/>
              <a:gd name="T14" fmla="*/ 16827 w 2063750"/>
              <a:gd name="T15" fmla="*/ 4560 h 2012950"/>
              <a:gd name="T16" fmla="*/ 18581 w 2063750"/>
              <a:gd name="T17" fmla="*/ 3416 h 2012950"/>
              <a:gd name="T18" fmla="*/ 20096 w 2063750"/>
              <a:gd name="T19" fmla="*/ 2678 h 2012950"/>
              <a:gd name="T20" fmla="*/ 25918 w 2063750"/>
              <a:gd name="T21" fmla="*/ 20 h 2012950"/>
              <a:gd name="T22" fmla="*/ 78 w 2063750"/>
              <a:gd name="T23" fmla="*/ 0 h 2012950"/>
              <a:gd name="T24" fmla="*/ 161 w 2063750"/>
              <a:gd name="T25" fmla="*/ 6151 h 20129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63750"/>
              <a:gd name="T40" fmla="*/ 0 h 2012950"/>
              <a:gd name="T41" fmla="*/ 2063750 w 2063750"/>
              <a:gd name="T42" fmla="*/ 2012950 h 20129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63750" h="2012950">
                <a:moveTo>
                  <a:pt x="12700" y="2012950"/>
                </a:moveTo>
                <a:lnTo>
                  <a:pt x="304800" y="1968500"/>
                </a:lnTo>
                <a:lnTo>
                  <a:pt x="552450" y="1917700"/>
                </a:lnTo>
                <a:lnTo>
                  <a:pt x="876300" y="1841500"/>
                </a:lnTo>
                <a:lnTo>
                  <a:pt x="1079500" y="1803400"/>
                </a:lnTo>
                <a:lnTo>
                  <a:pt x="1270000" y="1803400"/>
                </a:lnTo>
                <a:lnTo>
                  <a:pt x="1289050" y="1695450"/>
                </a:lnTo>
                <a:lnTo>
                  <a:pt x="1339850" y="1492250"/>
                </a:lnTo>
                <a:lnTo>
                  <a:pt x="1479550" y="1117600"/>
                </a:lnTo>
                <a:lnTo>
                  <a:pt x="1600200" y="876300"/>
                </a:lnTo>
                <a:lnTo>
                  <a:pt x="2063750" y="6350"/>
                </a:lnTo>
                <a:lnTo>
                  <a:pt x="6350" y="0"/>
                </a:lnTo>
                <a:cubicBezTo>
                  <a:pt x="4233" y="670983"/>
                  <a:pt x="0" y="2012950"/>
                  <a:pt x="12700" y="2012950"/>
                </a:cubicBezTo>
                <a:close/>
              </a:path>
            </a:pathLst>
          </a:custGeom>
          <a:solidFill>
            <a:srgbClr val="FF0000"/>
          </a:solidFill>
          <a:ln>
            <a:noFill/>
          </a:ln>
          <a:extLst>
            <a:ext uri="{91240B29-F687-4f45-9708-019B960494DF}">
              <a14:hiddenLine xmlns:a14="http://schemas.microsoft.com/office/drawing/2010/main" w="12700">
                <a:solidFill>
                  <a:srgbClr val="000000"/>
                </a:solidFill>
                <a:round/>
                <a:headEnd/>
                <a:tailEnd/>
              </a14:hiddenLine>
            </a:ext>
          </a:extLst>
        </p:spPr>
        <p:txBody>
          <a:bodyPr lIns="82009" tIns="41005" rIns="82009" bIns="41005"/>
          <a:lstStyle/>
          <a:p>
            <a:endParaRPr lang="en-US" dirty="0"/>
          </a:p>
        </p:txBody>
      </p:sp>
      <p:sp>
        <p:nvSpPr>
          <p:cNvPr id="283678" name="TextBox 38"/>
          <p:cNvSpPr txBox="1">
            <a:spLocks noChangeArrowheads="1"/>
          </p:cNvSpPr>
          <p:nvPr/>
        </p:nvSpPr>
        <p:spPr bwMode="auto">
          <a:xfrm>
            <a:off x="1941520" y="2092331"/>
            <a:ext cx="900647" cy="45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09" tIns="41005" rIns="82009" bIns="4100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chemeClr val="bg1"/>
                </a:solidFill>
              </a:rPr>
              <a:t>Fluid</a:t>
            </a:r>
          </a:p>
        </p:txBody>
      </p:sp>
      <p:pic>
        <p:nvPicPr>
          <p:cNvPr id="283679" name="Picture 45"/>
          <p:cNvPicPr>
            <a:picLocks noChangeAspect="1" noChangeArrowheads="1"/>
          </p:cNvPicPr>
          <p:nvPr/>
        </p:nvPicPr>
        <p:blipFill>
          <a:blip r:embed="rId4" cstate="print">
            <a:extLst>
              <a:ext uri="{28A0092B-C50C-407E-A947-70E740481C1C}">
                <a14:useLocalDpi xmlns:a14="http://schemas.microsoft.com/office/drawing/2010/main"/>
              </a:ext>
            </a:extLst>
          </a:blip>
          <a:srcRect b="14609"/>
          <a:stretch>
            <a:fillRect/>
          </a:stretch>
        </p:blipFill>
        <p:spPr bwMode="auto">
          <a:xfrm>
            <a:off x="1708150" y="3732217"/>
            <a:ext cx="889000"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80" name="Rectangle 1053"/>
          <p:cNvSpPr>
            <a:spLocks noChangeArrowheads="1"/>
          </p:cNvSpPr>
          <p:nvPr/>
        </p:nvSpPr>
        <p:spPr bwMode="auto">
          <a:xfrm>
            <a:off x="3786191" y="2341565"/>
            <a:ext cx="1344195" cy="47455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009" tIns="41005" rIns="82009" bIns="41005">
            <a:spAutoFit/>
          </a:bodyPr>
          <a:lstStyle/>
          <a:p>
            <a:r>
              <a:rPr lang="en-US" sz="2500" b="1" dirty="0"/>
              <a:t>Lithium</a:t>
            </a:r>
          </a:p>
        </p:txBody>
      </p:sp>
      <p:sp>
        <p:nvSpPr>
          <p:cNvPr id="283681" name="Rectangle 1053"/>
          <p:cNvSpPr>
            <a:spLocks noChangeArrowheads="1"/>
          </p:cNvSpPr>
          <p:nvPr/>
        </p:nvSpPr>
        <p:spPr bwMode="auto">
          <a:xfrm rot="-3608390">
            <a:off x="2602042" y="2388054"/>
            <a:ext cx="1318966" cy="36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09" tIns="41005" rIns="82009" bIns="41005">
            <a:spAutoFit/>
          </a:bodyPr>
          <a:lstStyle/>
          <a:p>
            <a:r>
              <a:rPr lang="en-US" b="1" dirty="0"/>
              <a:t>Melt curve</a:t>
            </a:r>
          </a:p>
        </p:txBody>
      </p:sp>
      <p:sp>
        <p:nvSpPr>
          <p:cNvPr id="283682" name="Right Arrow 35"/>
          <p:cNvSpPr>
            <a:spLocks noChangeArrowheads="1"/>
          </p:cNvSpPr>
          <p:nvPr/>
        </p:nvSpPr>
        <p:spPr bwMode="auto">
          <a:xfrm rot="-2228603">
            <a:off x="2424113" y="3013076"/>
            <a:ext cx="4876800" cy="582613"/>
          </a:xfrm>
          <a:prstGeom prst="rightArrow">
            <a:avLst>
              <a:gd name="adj1" fmla="val 50000"/>
              <a:gd name="adj2" fmla="val 49991"/>
            </a:avLst>
          </a:prstGeom>
          <a:solidFill>
            <a:srgbClr val="3366FF"/>
          </a:solidFill>
          <a:ln w="9525">
            <a:solidFill>
              <a:schemeClr val="tx1"/>
            </a:solidFill>
            <a:round/>
            <a:headEnd/>
            <a:tailEnd/>
          </a:ln>
        </p:spPr>
        <p:txBody>
          <a:bodyPr lIns="91384" tIns="45693" rIns="91384" bIns="45693"/>
          <a:lstStyle/>
          <a:p>
            <a:endParaRPr lang="en-US" dirty="0"/>
          </a:p>
        </p:txBody>
      </p:sp>
      <p:sp>
        <p:nvSpPr>
          <p:cNvPr id="283683" name="Rectangle 1053"/>
          <p:cNvSpPr>
            <a:spLocks noChangeArrowheads="1"/>
          </p:cNvSpPr>
          <p:nvPr/>
        </p:nvSpPr>
        <p:spPr bwMode="auto">
          <a:xfrm>
            <a:off x="6858007" y="1219205"/>
            <a:ext cx="1399663" cy="12579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009" tIns="41005" rIns="82009" bIns="41005">
            <a:spAutoFit/>
          </a:bodyPr>
          <a:lstStyle/>
          <a:p>
            <a:r>
              <a:rPr lang="en-US" sz="2500" b="1" dirty="0"/>
              <a:t>Physics </a:t>
            </a:r>
          </a:p>
          <a:p>
            <a:r>
              <a:rPr lang="en-US" sz="2500" b="1" dirty="0"/>
              <a:t>Gets</a:t>
            </a:r>
          </a:p>
          <a:p>
            <a:r>
              <a:rPr lang="en-US" sz="2500" b="1" dirty="0"/>
              <a:t>Simple!</a:t>
            </a:r>
          </a:p>
        </p:txBody>
      </p:sp>
      <p:sp>
        <p:nvSpPr>
          <p:cNvPr id="283684" name="Rectangle 1049"/>
          <p:cNvSpPr>
            <a:spLocks noChangeArrowheads="1"/>
          </p:cNvSpPr>
          <p:nvPr/>
        </p:nvSpPr>
        <p:spPr bwMode="auto">
          <a:xfrm>
            <a:off x="127000" y="88905"/>
            <a:ext cx="8750300" cy="82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81999" tIns="41001" rIns="81999" bIns="41001">
            <a:spAutoFit/>
          </a:bodyPr>
          <a:lstStyle/>
          <a:p>
            <a:r>
              <a:rPr lang="en-US" sz="2400" b="1" dirty="0" smtClean="0">
                <a:solidFill>
                  <a:srgbClr val="124A91"/>
                </a:solidFill>
              </a:rPr>
              <a:t>Just a few years ago, </a:t>
            </a:r>
            <a:r>
              <a:rPr lang="en-US" sz="2400" b="1" dirty="0">
                <a:solidFill>
                  <a:srgbClr val="124A91"/>
                </a:solidFill>
              </a:rPr>
              <a:t>ultra-high pressure phase diagrams for materials were very simple</a:t>
            </a:r>
          </a:p>
        </p:txBody>
      </p:sp>
    </p:spTree>
    <p:extLst>
      <p:ext uri="{BB962C8B-B14F-4D97-AF65-F5344CB8AC3E}">
        <p14:creationId xmlns:p14="http://schemas.microsoft.com/office/powerpoint/2010/main" val="3458664537"/>
      </p:ext>
    </p:extLst>
  </p:cSld>
  <p:clrMapOvr>
    <a:masterClrMapping/>
  </p:clrMapOvr>
  <mc:AlternateContent xmlns:mc="http://schemas.openxmlformats.org/markup-compatibility/2006">
    <mc:Choice xmlns:p14="http://schemas.microsoft.com/office/powerpoint/2010/main" Requires="p14">
      <p:transition spd="slow" p14:dur="2000" advTm="42125"/>
    </mc:Choice>
    <mc:Fallback>
      <p:transition xmlns:p14="http://schemas.microsoft.com/office/powerpoint/2010/main" spd="slow" advTm="42125"/>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49"/>
          <p:cNvSpPr>
            <a:spLocks noChangeArrowheads="1"/>
          </p:cNvSpPr>
          <p:nvPr/>
        </p:nvSpPr>
        <p:spPr bwMode="auto">
          <a:xfrm>
            <a:off x="249420" y="-76198"/>
            <a:ext cx="8538980" cy="94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81999" tIns="41001" rIns="81999" bIns="41001">
            <a:spAutoFit/>
          </a:bodyPr>
          <a:lstStyle/>
          <a:p>
            <a:pPr defTabSz="456880"/>
            <a:r>
              <a:rPr lang="en-US" sz="2800" b="1" dirty="0" smtClean="0">
                <a:solidFill>
                  <a:srgbClr val="124A91"/>
                </a:solidFill>
                <a:latin typeface="Calibri"/>
              </a:rPr>
              <a:t>As we study this regime in more detail, complexity emerges </a:t>
            </a:r>
            <a:endParaRPr lang="en-US" sz="2800" b="1" dirty="0">
              <a:solidFill>
                <a:srgbClr val="124A91"/>
              </a:solidFill>
              <a:latin typeface="Calibri"/>
            </a:endParaRPr>
          </a:p>
        </p:txBody>
      </p:sp>
      <p:sp>
        <p:nvSpPr>
          <p:cNvPr id="23569" name="Rectangle 1067"/>
          <p:cNvSpPr>
            <a:spLocks noChangeArrowheads="1"/>
          </p:cNvSpPr>
          <p:nvPr/>
        </p:nvSpPr>
        <p:spPr bwMode="auto">
          <a:xfrm>
            <a:off x="183721" y="6115143"/>
            <a:ext cx="8083981" cy="268148"/>
          </a:xfrm>
          <a:prstGeom prst="rect">
            <a:avLst/>
          </a:prstGeom>
          <a:solidFill>
            <a:srgbClr val="FFF0C4"/>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16170" tIns="8086" rIns="16170" bIns="8086" anchor="ctr">
            <a:spAutoFit/>
          </a:bodyPr>
          <a:lstStyle/>
          <a:p>
            <a:pPr defTabSz="456880"/>
            <a:r>
              <a:rPr lang="en-US" sz="1600" dirty="0">
                <a:solidFill>
                  <a:prstClr val="black"/>
                </a:solidFill>
                <a:latin typeface="Calibri"/>
              </a:rPr>
              <a:t>Neaton and Ashcroft, Marqués, Hanfland et al, Syassen, K, Gregoryanz, E., J. Raty et al)</a:t>
            </a:r>
            <a:endParaRPr lang="en-US" dirty="0">
              <a:solidFill>
                <a:prstClr val="black"/>
              </a:solidFill>
              <a:latin typeface="Calibri"/>
            </a:endParaRPr>
          </a:p>
        </p:txBody>
      </p:sp>
      <p:sp>
        <p:nvSpPr>
          <p:cNvPr id="23583" name="Rectangle 1053"/>
          <p:cNvSpPr>
            <a:spLocks noChangeArrowheads="1"/>
          </p:cNvSpPr>
          <p:nvPr/>
        </p:nvSpPr>
        <p:spPr bwMode="auto">
          <a:xfrm>
            <a:off x="6337300" y="1839901"/>
            <a:ext cx="2616199" cy="20218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82009" tIns="41005" rIns="82009" bIns="41005">
            <a:spAutoFit/>
          </a:bodyPr>
          <a:lstStyle/>
          <a:p>
            <a:pPr defTabSz="456880"/>
            <a:endParaRPr lang="en-US" b="1" dirty="0" smtClean="0">
              <a:solidFill>
                <a:prstClr val="black"/>
              </a:solidFill>
              <a:latin typeface="Calibri"/>
            </a:endParaRPr>
          </a:p>
          <a:p>
            <a:pPr marL="285750" indent="-285750" defTabSz="456880">
              <a:buFont typeface="Arial"/>
              <a:buChar char="•"/>
            </a:pPr>
            <a:r>
              <a:rPr lang="en-US" b="1" dirty="0" smtClean="0">
                <a:solidFill>
                  <a:prstClr val="black"/>
                </a:solidFill>
                <a:latin typeface="Calibri"/>
              </a:rPr>
              <a:t>M</a:t>
            </a:r>
            <a:r>
              <a:rPr lang="en-US" b="1" dirty="0" smtClean="0">
                <a:solidFill>
                  <a:prstClr val="black"/>
                </a:solidFill>
                <a:latin typeface="Calibri"/>
              </a:rPr>
              <a:t>any materials exhibit this complexity</a:t>
            </a:r>
          </a:p>
          <a:p>
            <a:pPr marL="285750" indent="-285750" defTabSz="456880">
              <a:buFont typeface="Arial"/>
              <a:buChar char="•"/>
            </a:pPr>
            <a:endParaRPr lang="en-US" b="1" dirty="0" smtClean="0">
              <a:solidFill>
                <a:prstClr val="black"/>
              </a:solidFill>
              <a:latin typeface="Calibri"/>
            </a:endParaRPr>
          </a:p>
          <a:p>
            <a:pPr marL="285750" indent="-285750" defTabSz="456880">
              <a:buFont typeface="Arial"/>
              <a:buChar char="•"/>
            </a:pPr>
            <a:r>
              <a:rPr lang="en-US" b="1" dirty="0" smtClean="0">
                <a:solidFill>
                  <a:prstClr val="black"/>
                </a:solidFill>
                <a:latin typeface="Calibri"/>
              </a:rPr>
              <a:t>Extends beyond phase to affect all basic properties</a:t>
            </a:r>
            <a:endParaRPr lang="en-US" b="1" dirty="0">
              <a:solidFill>
                <a:prstClr val="black"/>
              </a:solidFill>
              <a:latin typeface="Calibri"/>
            </a:endParaRPr>
          </a:p>
        </p:txBody>
      </p:sp>
      <p:sp>
        <p:nvSpPr>
          <p:cNvPr id="72" name="Rectangle 71"/>
          <p:cNvSpPr/>
          <p:nvPr/>
        </p:nvSpPr>
        <p:spPr bwMode="auto">
          <a:xfrm>
            <a:off x="304800" y="1547817"/>
            <a:ext cx="5969000" cy="4494212"/>
          </a:xfrm>
          <a:prstGeom prst="rect">
            <a:avLst/>
          </a:prstGeom>
          <a:solidFill>
            <a:schemeClr val="bg1">
              <a:lumMod val="85000"/>
            </a:schemeClr>
          </a:solidFill>
          <a:ln w="12700" cap="flat" cmpd="sng" algn="ctr">
            <a:solidFill>
              <a:srgbClr val="000000"/>
            </a:solidFill>
            <a:prstDash val="solid"/>
            <a:round/>
            <a:headEnd type="none" w="med" len="med"/>
            <a:tailEnd type="none" w="med" len="med"/>
          </a:ln>
          <a:effectLst/>
        </p:spPr>
        <p:txBody>
          <a:bodyPr lIns="82009" tIns="41005" rIns="82009" bIns="41005"/>
          <a:lstStyle/>
          <a:p>
            <a:pPr defTabSz="456880">
              <a:defRPr/>
            </a:pPr>
            <a:endParaRPr lang="en-US" b="1" dirty="0">
              <a:solidFill>
                <a:prstClr val="black"/>
              </a:solidFill>
              <a:latin typeface="Calibri"/>
              <a:ea typeface="ＭＳ Ｐゴシック" charset="-128"/>
              <a:cs typeface="ＭＳ Ｐゴシック" charset="-128"/>
            </a:endParaRPr>
          </a:p>
        </p:txBody>
      </p:sp>
      <p:sp>
        <p:nvSpPr>
          <p:cNvPr id="73" name="Rectangle 1035"/>
          <p:cNvSpPr>
            <a:spLocks noChangeArrowheads="1"/>
          </p:cNvSpPr>
          <p:nvPr/>
        </p:nvSpPr>
        <p:spPr bwMode="auto">
          <a:xfrm rot="16200000">
            <a:off x="-431007" y="3082005"/>
            <a:ext cx="2220913" cy="324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170" tIns="8086" rIns="16170" bIns="8086" anchor="ctr">
            <a:spAutoFit/>
          </a:bodyPr>
          <a:lstStyle/>
          <a:p>
            <a:pPr defTabSz="456880"/>
            <a:r>
              <a:rPr lang="en-US" sz="2000" b="1" dirty="0">
                <a:solidFill>
                  <a:prstClr val="black"/>
                </a:solidFill>
                <a:latin typeface="Calibri"/>
              </a:rPr>
              <a:t>Temperature (K)</a:t>
            </a:r>
          </a:p>
        </p:txBody>
      </p:sp>
      <p:sp>
        <p:nvSpPr>
          <p:cNvPr id="74" name="Rectangle 1036"/>
          <p:cNvSpPr>
            <a:spLocks noChangeArrowheads="1"/>
          </p:cNvSpPr>
          <p:nvPr/>
        </p:nvSpPr>
        <p:spPr bwMode="auto">
          <a:xfrm>
            <a:off x="2724155" y="5619622"/>
            <a:ext cx="2309813" cy="324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170" tIns="8086" rIns="16170" bIns="8086" anchor="ctr">
            <a:spAutoFit/>
          </a:bodyPr>
          <a:lstStyle/>
          <a:p>
            <a:pPr defTabSz="456880"/>
            <a:r>
              <a:rPr lang="en-US" sz="2000" b="1" dirty="0">
                <a:solidFill>
                  <a:prstClr val="black"/>
                </a:solidFill>
                <a:latin typeface="Calibri"/>
              </a:rPr>
              <a:t>Pressure</a:t>
            </a:r>
            <a:r>
              <a:rPr lang="en-US" b="1" dirty="0">
                <a:solidFill>
                  <a:prstClr val="black"/>
                </a:solidFill>
                <a:latin typeface="Calibri"/>
              </a:rPr>
              <a:t> (Mbar)</a:t>
            </a:r>
          </a:p>
        </p:txBody>
      </p:sp>
      <p:pic>
        <p:nvPicPr>
          <p:cNvPr id="75" name="Picture 103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30355" y="1833566"/>
            <a:ext cx="3960813"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6" name="Rectangle 1038"/>
          <p:cNvSpPr>
            <a:spLocks noChangeArrowheads="1"/>
          </p:cNvSpPr>
          <p:nvPr/>
        </p:nvSpPr>
        <p:spPr bwMode="auto">
          <a:xfrm>
            <a:off x="1412877" y="5316718"/>
            <a:ext cx="544513" cy="29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170" tIns="8086" rIns="16170" bIns="8086" anchor="ctr">
            <a:spAutoFit/>
          </a:bodyPr>
          <a:lstStyle/>
          <a:p>
            <a:pPr defTabSz="456880"/>
            <a:r>
              <a:rPr lang="en-US" b="1" dirty="0">
                <a:solidFill>
                  <a:prstClr val="black"/>
                </a:solidFill>
                <a:latin typeface="Calibri"/>
              </a:rPr>
              <a:t>.001</a:t>
            </a:r>
          </a:p>
        </p:txBody>
      </p:sp>
      <p:sp>
        <p:nvSpPr>
          <p:cNvPr id="77" name="Rectangle 1039"/>
          <p:cNvSpPr>
            <a:spLocks noChangeArrowheads="1"/>
          </p:cNvSpPr>
          <p:nvPr/>
        </p:nvSpPr>
        <p:spPr bwMode="auto">
          <a:xfrm>
            <a:off x="2698753" y="5299256"/>
            <a:ext cx="582613" cy="29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170" tIns="8086" rIns="16170" bIns="8086" anchor="ctr">
            <a:spAutoFit/>
          </a:bodyPr>
          <a:lstStyle/>
          <a:p>
            <a:pPr defTabSz="456880"/>
            <a:r>
              <a:rPr lang="en-US" b="1" dirty="0">
                <a:solidFill>
                  <a:prstClr val="black"/>
                </a:solidFill>
                <a:latin typeface="Calibri"/>
              </a:rPr>
              <a:t>0.1</a:t>
            </a:r>
          </a:p>
        </p:txBody>
      </p:sp>
      <p:sp>
        <p:nvSpPr>
          <p:cNvPr id="78" name="Rectangle 1040"/>
          <p:cNvSpPr>
            <a:spLocks noChangeArrowheads="1"/>
          </p:cNvSpPr>
          <p:nvPr/>
        </p:nvSpPr>
        <p:spPr bwMode="auto">
          <a:xfrm>
            <a:off x="3986213" y="5288146"/>
            <a:ext cx="673100" cy="29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170" tIns="8086" rIns="16170" bIns="8086" anchor="ctr">
            <a:spAutoFit/>
          </a:bodyPr>
          <a:lstStyle/>
          <a:p>
            <a:pPr defTabSz="456880"/>
            <a:r>
              <a:rPr lang="en-US" b="1" dirty="0">
                <a:solidFill>
                  <a:prstClr val="black"/>
                </a:solidFill>
                <a:latin typeface="Calibri"/>
              </a:rPr>
              <a:t> 1</a:t>
            </a:r>
          </a:p>
        </p:txBody>
      </p:sp>
      <p:sp>
        <p:nvSpPr>
          <p:cNvPr id="79" name="Rectangle 1041"/>
          <p:cNvSpPr>
            <a:spLocks noChangeArrowheads="1"/>
          </p:cNvSpPr>
          <p:nvPr/>
        </p:nvSpPr>
        <p:spPr bwMode="auto">
          <a:xfrm>
            <a:off x="5318132" y="5265918"/>
            <a:ext cx="574675" cy="29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170" tIns="8086" rIns="16170" bIns="8086" anchor="ctr">
            <a:spAutoFit/>
          </a:bodyPr>
          <a:lstStyle/>
          <a:p>
            <a:pPr defTabSz="456880"/>
            <a:r>
              <a:rPr lang="en-US" b="1" dirty="0">
                <a:solidFill>
                  <a:prstClr val="black"/>
                </a:solidFill>
                <a:latin typeface="Calibri"/>
              </a:rPr>
              <a:t>10</a:t>
            </a:r>
          </a:p>
        </p:txBody>
      </p:sp>
      <p:sp>
        <p:nvSpPr>
          <p:cNvPr id="80" name="Rectangle 1042"/>
          <p:cNvSpPr>
            <a:spLocks noChangeArrowheads="1"/>
          </p:cNvSpPr>
          <p:nvPr/>
        </p:nvSpPr>
        <p:spPr bwMode="auto">
          <a:xfrm>
            <a:off x="1046163" y="5086535"/>
            <a:ext cx="730250" cy="29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170" tIns="8086" rIns="16170" bIns="8086" anchor="ctr">
            <a:spAutoFit/>
          </a:bodyPr>
          <a:lstStyle/>
          <a:p>
            <a:pPr defTabSz="456880"/>
            <a:r>
              <a:rPr lang="en-US" b="1" dirty="0">
                <a:solidFill>
                  <a:prstClr val="black"/>
                </a:solidFill>
                <a:latin typeface="Calibri"/>
              </a:rPr>
              <a:t>100</a:t>
            </a:r>
          </a:p>
        </p:txBody>
      </p:sp>
      <p:sp>
        <p:nvSpPr>
          <p:cNvPr id="81" name="Rectangle 1043"/>
          <p:cNvSpPr>
            <a:spLocks noChangeArrowheads="1"/>
          </p:cNvSpPr>
          <p:nvPr/>
        </p:nvSpPr>
        <p:spPr bwMode="auto">
          <a:xfrm>
            <a:off x="1068390" y="3410135"/>
            <a:ext cx="708025" cy="29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170" tIns="8086" rIns="16170" bIns="8086" anchor="ctr">
            <a:spAutoFit/>
          </a:bodyPr>
          <a:lstStyle/>
          <a:p>
            <a:pPr defTabSz="456880"/>
            <a:r>
              <a:rPr lang="en-US" b="1" dirty="0">
                <a:solidFill>
                  <a:prstClr val="black"/>
                </a:solidFill>
                <a:latin typeface="Calibri"/>
              </a:rPr>
              <a:t>500</a:t>
            </a:r>
          </a:p>
        </p:txBody>
      </p:sp>
      <p:sp>
        <p:nvSpPr>
          <p:cNvPr id="82" name="Rectangle 1044"/>
          <p:cNvSpPr>
            <a:spLocks noChangeArrowheads="1"/>
          </p:cNvSpPr>
          <p:nvPr/>
        </p:nvSpPr>
        <p:spPr bwMode="auto">
          <a:xfrm>
            <a:off x="1022358" y="1698806"/>
            <a:ext cx="754063" cy="29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170" tIns="8086" rIns="16170" bIns="8086" anchor="ctr">
            <a:spAutoFit/>
          </a:bodyPr>
          <a:lstStyle/>
          <a:p>
            <a:pPr defTabSz="456880"/>
            <a:r>
              <a:rPr lang="en-US" b="1" dirty="0">
                <a:solidFill>
                  <a:prstClr val="black"/>
                </a:solidFill>
                <a:latin typeface="Calibri"/>
              </a:rPr>
              <a:t>900</a:t>
            </a:r>
          </a:p>
        </p:txBody>
      </p:sp>
      <p:sp>
        <p:nvSpPr>
          <p:cNvPr id="83" name="Rectangle 1052"/>
          <p:cNvSpPr>
            <a:spLocks noChangeArrowheads="1"/>
          </p:cNvSpPr>
          <p:nvPr/>
        </p:nvSpPr>
        <p:spPr bwMode="auto">
          <a:xfrm>
            <a:off x="1755778" y="4324355"/>
            <a:ext cx="694205" cy="47455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009" tIns="41005" rIns="82009" bIns="41005">
            <a:spAutoFit/>
          </a:bodyPr>
          <a:lstStyle/>
          <a:p>
            <a:pPr defTabSz="456880"/>
            <a:r>
              <a:rPr lang="en-US" sz="2500" b="1" dirty="0">
                <a:solidFill>
                  <a:prstClr val="black"/>
                </a:solidFill>
                <a:latin typeface="Calibri"/>
              </a:rPr>
              <a:t>BCC</a:t>
            </a:r>
          </a:p>
        </p:txBody>
      </p:sp>
      <p:sp>
        <p:nvSpPr>
          <p:cNvPr id="84" name="Rectangle 1053"/>
          <p:cNvSpPr>
            <a:spLocks noChangeArrowheads="1"/>
          </p:cNvSpPr>
          <p:nvPr/>
        </p:nvSpPr>
        <p:spPr bwMode="auto">
          <a:xfrm>
            <a:off x="2762252" y="3792543"/>
            <a:ext cx="661052" cy="47455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009" tIns="41005" rIns="82009" bIns="41005">
            <a:spAutoFit/>
          </a:bodyPr>
          <a:lstStyle/>
          <a:p>
            <a:pPr defTabSz="456880"/>
            <a:r>
              <a:rPr lang="en-US" sz="2500" b="1" dirty="0">
                <a:solidFill>
                  <a:prstClr val="black"/>
                </a:solidFill>
                <a:latin typeface="Calibri"/>
              </a:rPr>
              <a:t>FCC</a:t>
            </a:r>
          </a:p>
        </p:txBody>
      </p:sp>
      <p:sp>
        <p:nvSpPr>
          <p:cNvPr id="85" name="Line 1058"/>
          <p:cNvSpPr>
            <a:spLocks noChangeShapeType="1"/>
          </p:cNvSpPr>
          <p:nvPr/>
        </p:nvSpPr>
        <p:spPr bwMode="auto">
          <a:xfrm>
            <a:off x="2700338" y="3881439"/>
            <a:ext cx="0" cy="134620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wrap="none" lIns="82009" tIns="41005" rIns="82009" bIns="41005" anchor="ctr"/>
          <a:lstStyle/>
          <a:p>
            <a:pPr defTabSz="456880"/>
            <a:endParaRPr lang="en-US" b="1" dirty="0">
              <a:solidFill>
                <a:prstClr val="black"/>
              </a:solidFill>
              <a:latin typeface="Calibri"/>
            </a:endParaRPr>
          </a:p>
        </p:txBody>
      </p:sp>
      <p:sp>
        <p:nvSpPr>
          <p:cNvPr id="86" name="Line 1059"/>
          <p:cNvSpPr>
            <a:spLocks noChangeShapeType="1"/>
          </p:cNvSpPr>
          <p:nvPr/>
        </p:nvSpPr>
        <p:spPr bwMode="auto">
          <a:xfrm flipH="1">
            <a:off x="3652838" y="4060826"/>
            <a:ext cx="88900" cy="1255713"/>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wrap="none" lIns="82009" tIns="41005" rIns="82009" bIns="41005" anchor="ctr"/>
          <a:lstStyle/>
          <a:p>
            <a:pPr defTabSz="456880"/>
            <a:endParaRPr lang="en-US" b="1" dirty="0">
              <a:solidFill>
                <a:prstClr val="black"/>
              </a:solidFill>
              <a:latin typeface="Calibri"/>
            </a:endParaRPr>
          </a:p>
        </p:txBody>
      </p:sp>
      <p:sp>
        <p:nvSpPr>
          <p:cNvPr id="87" name="Freeform 35"/>
          <p:cNvSpPr>
            <a:spLocks noChangeArrowheads="1"/>
          </p:cNvSpPr>
          <p:nvPr/>
        </p:nvSpPr>
        <p:spPr bwMode="auto">
          <a:xfrm>
            <a:off x="1574800" y="1862139"/>
            <a:ext cx="3879850" cy="2846387"/>
          </a:xfrm>
          <a:custGeom>
            <a:avLst/>
            <a:gdLst>
              <a:gd name="T0" fmla="*/ 0 w 4267200"/>
              <a:gd name="T1" fmla="*/ 28676 h 3225800"/>
              <a:gd name="T2" fmla="*/ 29973 w 4267200"/>
              <a:gd name="T3" fmla="*/ 26691 h 3225800"/>
              <a:gd name="T4" fmla="*/ 45209 w 4267200"/>
              <a:gd name="T5" fmla="*/ 25610 h 3225800"/>
              <a:gd name="T6" fmla="*/ 49706 w 4267200"/>
              <a:gd name="T7" fmla="*/ 25519 h 3225800"/>
              <a:gd name="T8" fmla="*/ 53203 w 4267200"/>
              <a:gd name="T9" fmla="*/ 19929 h 3225800"/>
              <a:gd name="T10" fmla="*/ 57950 w 4267200"/>
              <a:gd name="T11" fmla="*/ 15961 h 3225800"/>
              <a:gd name="T12" fmla="*/ 60696 w 4267200"/>
              <a:gd name="T13" fmla="*/ 15691 h 3225800"/>
              <a:gd name="T14" fmla="*/ 66692 w 4267200"/>
              <a:gd name="T15" fmla="*/ 15420 h 3225800"/>
              <a:gd name="T16" fmla="*/ 76683 w 4267200"/>
              <a:gd name="T17" fmla="*/ 18936 h 3225800"/>
              <a:gd name="T18" fmla="*/ 81678 w 4267200"/>
              <a:gd name="T19" fmla="*/ 22093 h 3225800"/>
              <a:gd name="T20" fmla="*/ 85675 w 4267200"/>
              <a:gd name="T21" fmla="*/ 22633 h 3225800"/>
              <a:gd name="T22" fmla="*/ 97164 w 4267200"/>
              <a:gd name="T23" fmla="*/ 38595 h 3225800"/>
              <a:gd name="T24" fmla="*/ 107904 w 4267200"/>
              <a:gd name="T25" fmla="*/ 39946 h 3225800"/>
              <a:gd name="T26" fmla="*/ 107904 w 4267200"/>
              <a:gd name="T27" fmla="*/ 39946 h 3225800"/>
              <a:gd name="T28" fmla="*/ 139126 w 4267200"/>
              <a:gd name="T29" fmla="*/ 44184 h 3225800"/>
              <a:gd name="T30" fmla="*/ 167850 w 4267200"/>
              <a:gd name="T31" fmla="*/ 45809 h 3225800"/>
              <a:gd name="T32" fmla="*/ 167850 w 4267200"/>
              <a:gd name="T33" fmla="*/ 0 h 3225800"/>
              <a:gd name="T34" fmla="*/ 0 w 4267200"/>
              <a:gd name="T35" fmla="*/ 180 h 3225800"/>
              <a:gd name="T36" fmla="*/ 0 w 4267200"/>
              <a:gd name="T37" fmla="*/ 28676 h 32258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67200"/>
              <a:gd name="T58" fmla="*/ 0 h 3225800"/>
              <a:gd name="T59" fmla="*/ 4267200 w 4267200"/>
              <a:gd name="T60" fmla="*/ 3225800 h 32258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67200" h="3225800">
                <a:moveTo>
                  <a:pt x="0" y="2019300"/>
                </a:moveTo>
                <a:lnTo>
                  <a:pt x="762000" y="1879600"/>
                </a:lnTo>
                <a:lnTo>
                  <a:pt x="1149350" y="1803400"/>
                </a:lnTo>
                <a:lnTo>
                  <a:pt x="1263650" y="1797050"/>
                </a:lnTo>
                <a:lnTo>
                  <a:pt x="1352550" y="1403350"/>
                </a:lnTo>
                <a:lnTo>
                  <a:pt x="1473200" y="1123950"/>
                </a:lnTo>
                <a:lnTo>
                  <a:pt x="1543050" y="1104900"/>
                </a:lnTo>
                <a:lnTo>
                  <a:pt x="1695450" y="1085850"/>
                </a:lnTo>
                <a:lnTo>
                  <a:pt x="1949450" y="1333500"/>
                </a:lnTo>
                <a:lnTo>
                  <a:pt x="2076450" y="1555750"/>
                </a:lnTo>
                <a:lnTo>
                  <a:pt x="2178050" y="1593850"/>
                </a:lnTo>
                <a:lnTo>
                  <a:pt x="2470150" y="2717800"/>
                </a:lnTo>
                <a:lnTo>
                  <a:pt x="2743200" y="2813050"/>
                </a:lnTo>
                <a:lnTo>
                  <a:pt x="3536950" y="3111500"/>
                </a:lnTo>
                <a:lnTo>
                  <a:pt x="4267200" y="3225800"/>
                </a:lnTo>
                <a:lnTo>
                  <a:pt x="4267200" y="0"/>
                </a:lnTo>
                <a:lnTo>
                  <a:pt x="0" y="12700"/>
                </a:lnTo>
                <a:cubicBezTo>
                  <a:pt x="2117" y="681567"/>
                  <a:pt x="6350" y="2019300"/>
                  <a:pt x="0" y="2019300"/>
                </a:cubicBezTo>
                <a:close/>
              </a:path>
            </a:pathLst>
          </a:custGeom>
          <a:solidFill>
            <a:srgbClr val="FF0000">
              <a:alpha val="32941"/>
            </a:srgbClr>
          </a:solidFill>
          <a:ln>
            <a:noFill/>
          </a:ln>
          <a:extLst>
            <a:ext uri="{91240B29-F687-4f45-9708-019B960494DF}">
              <a14:hiddenLine xmlns:a14="http://schemas.microsoft.com/office/drawing/2010/main" w="12700">
                <a:solidFill>
                  <a:srgbClr val="000000"/>
                </a:solidFill>
                <a:round/>
                <a:headEnd/>
                <a:tailEnd/>
              </a14:hiddenLine>
            </a:ext>
          </a:extLst>
        </p:spPr>
        <p:txBody>
          <a:bodyPr lIns="82009" tIns="41005" rIns="82009" bIns="41005"/>
          <a:lstStyle/>
          <a:p>
            <a:pPr defTabSz="456880"/>
            <a:endParaRPr lang="en-US" b="1" dirty="0">
              <a:solidFill>
                <a:prstClr val="black"/>
              </a:solidFill>
              <a:latin typeface="Calibri"/>
            </a:endParaRPr>
          </a:p>
        </p:txBody>
      </p:sp>
      <p:pic>
        <p:nvPicPr>
          <p:cNvPr id="88" name="Picture 103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716340" y="1855789"/>
            <a:ext cx="1746250"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9" name="Rectangle 1055"/>
          <p:cNvSpPr>
            <a:spLocks noChangeArrowheads="1"/>
          </p:cNvSpPr>
          <p:nvPr/>
        </p:nvSpPr>
        <p:spPr bwMode="auto">
          <a:xfrm>
            <a:off x="3563944" y="4689475"/>
            <a:ext cx="585365" cy="3626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009" tIns="41005" rIns="82009" bIns="41005">
            <a:spAutoFit/>
          </a:bodyPr>
          <a:lstStyle/>
          <a:p>
            <a:pPr defTabSz="456880"/>
            <a:r>
              <a:rPr lang="en-US" b="1" dirty="0">
                <a:solidFill>
                  <a:prstClr val="black"/>
                </a:solidFill>
                <a:latin typeface="Calibri"/>
              </a:rPr>
              <a:t>Cl16</a:t>
            </a:r>
            <a:endParaRPr lang="en-US" sz="2500" b="1" dirty="0">
              <a:solidFill>
                <a:prstClr val="black"/>
              </a:solidFill>
              <a:latin typeface="Calibri"/>
            </a:endParaRPr>
          </a:p>
        </p:txBody>
      </p:sp>
      <p:sp>
        <p:nvSpPr>
          <p:cNvPr id="90" name="Line 1060"/>
          <p:cNvSpPr>
            <a:spLocks noChangeShapeType="1"/>
          </p:cNvSpPr>
          <p:nvPr/>
        </p:nvSpPr>
        <p:spPr bwMode="auto">
          <a:xfrm>
            <a:off x="4100513" y="4510093"/>
            <a:ext cx="0" cy="717551"/>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wrap="none" lIns="82009" tIns="41005" rIns="82009" bIns="41005" anchor="ctr"/>
          <a:lstStyle/>
          <a:p>
            <a:pPr defTabSz="456880"/>
            <a:endParaRPr lang="en-US" b="1" dirty="0">
              <a:solidFill>
                <a:prstClr val="black"/>
              </a:solidFill>
              <a:latin typeface="Calibri"/>
            </a:endParaRPr>
          </a:p>
        </p:txBody>
      </p:sp>
      <p:sp>
        <p:nvSpPr>
          <p:cNvPr id="91" name="Line 1061"/>
          <p:cNvSpPr>
            <a:spLocks noChangeShapeType="1"/>
          </p:cNvSpPr>
          <p:nvPr/>
        </p:nvSpPr>
        <p:spPr bwMode="auto">
          <a:xfrm>
            <a:off x="4786313" y="4503744"/>
            <a:ext cx="0" cy="717551"/>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wrap="none" lIns="82009" tIns="41005" rIns="82009" bIns="41005" anchor="ctr"/>
          <a:lstStyle/>
          <a:p>
            <a:pPr defTabSz="456880"/>
            <a:endParaRPr lang="en-US" b="1" dirty="0">
              <a:solidFill>
                <a:prstClr val="black"/>
              </a:solidFill>
              <a:latin typeface="Calibri"/>
            </a:endParaRPr>
          </a:p>
        </p:txBody>
      </p:sp>
      <p:sp>
        <p:nvSpPr>
          <p:cNvPr id="92" name="Rectangle 1062"/>
          <p:cNvSpPr>
            <a:spLocks noChangeArrowheads="1"/>
          </p:cNvSpPr>
          <p:nvPr/>
        </p:nvSpPr>
        <p:spPr bwMode="auto">
          <a:xfrm>
            <a:off x="4818071" y="4957767"/>
            <a:ext cx="536575" cy="179387"/>
          </a:xfrm>
          <a:prstGeom prst="rect">
            <a:avLst/>
          </a:prstGeom>
          <a:solidFill>
            <a:schemeClr val="bg1"/>
          </a:solidFill>
          <a:ln w="9525">
            <a:solidFill>
              <a:schemeClr val="bg1"/>
            </a:solidFill>
            <a:miter lim="800000"/>
            <a:headEnd/>
            <a:tailEnd/>
          </a:ln>
        </p:spPr>
        <p:txBody>
          <a:bodyPr wrap="none" lIns="82009" tIns="41005" rIns="82009" bIns="41005" anchor="ctr"/>
          <a:lstStyle/>
          <a:p>
            <a:pPr defTabSz="456880"/>
            <a:endParaRPr lang="en-US" sz="900" b="1" dirty="0">
              <a:solidFill>
                <a:prstClr val="black"/>
              </a:solidFill>
              <a:latin typeface="Calibri"/>
            </a:endParaRPr>
          </a:p>
        </p:txBody>
      </p:sp>
      <p:sp>
        <p:nvSpPr>
          <p:cNvPr id="93" name="Rectangle 1063"/>
          <p:cNvSpPr>
            <a:spLocks noChangeArrowheads="1"/>
          </p:cNvSpPr>
          <p:nvPr/>
        </p:nvSpPr>
        <p:spPr bwMode="auto">
          <a:xfrm>
            <a:off x="4189413" y="4957767"/>
            <a:ext cx="538162" cy="179387"/>
          </a:xfrm>
          <a:prstGeom prst="rect">
            <a:avLst/>
          </a:prstGeom>
          <a:solidFill>
            <a:schemeClr val="bg1"/>
          </a:solidFill>
          <a:ln w="9525">
            <a:solidFill>
              <a:schemeClr val="bg1"/>
            </a:solidFill>
            <a:miter lim="800000"/>
            <a:headEnd/>
            <a:tailEnd/>
          </a:ln>
        </p:spPr>
        <p:txBody>
          <a:bodyPr wrap="none" lIns="82009" tIns="41005" rIns="82009" bIns="41005" anchor="ctr"/>
          <a:lstStyle/>
          <a:p>
            <a:pPr defTabSz="456880"/>
            <a:endParaRPr lang="en-US" sz="900" b="1" dirty="0">
              <a:solidFill>
                <a:prstClr val="black"/>
              </a:solidFill>
              <a:latin typeface="Calibri"/>
            </a:endParaRPr>
          </a:p>
        </p:txBody>
      </p:sp>
      <p:sp>
        <p:nvSpPr>
          <p:cNvPr id="94" name="Rectangle 1064"/>
          <p:cNvSpPr>
            <a:spLocks noChangeArrowheads="1"/>
          </p:cNvSpPr>
          <p:nvPr/>
        </p:nvSpPr>
        <p:spPr bwMode="auto">
          <a:xfrm rot="16200000">
            <a:off x="3953669" y="4554802"/>
            <a:ext cx="1027121" cy="35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09" tIns="41005" rIns="82009" bIns="41005">
            <a:spAutoFit/>
          </a:bodyPr>
          <a:lstStyle/>
          <a:p>
            <a:pPr defTabSz="456880"/>
            <a:r>
              <a:rPr lang="en-US" b="1" dirty="0">
                <a:solidFill>
                  <a:prstClr val="black"/>
                </a:solidFill>
                <a:latin typeface="Calibri"/>
              </a:rPr>
              <a:t>Cmca24?</a:t>
            </a:r>
            <a:endParaRPr lang="en-US" sz="2200" b="1" dirty="0">
              <a:solidFill>
                <a:prstClr val="black"/>
              </a:solidFill>
              <a:latin typeface="Calibri"/>
            </a:endParaRPr>
          </a:p>
        </p:txBody>
      </p:sp>
      <p:sp>
        <p:nvSpPr>
          <p:cNvPr id="95" name="Rectangle 1066"/>
          <p:cNvSpPr>
            <a:spLocks noChangeArrowheads="1"/>
          </p:cNvSpPr>
          <p:nvPr/>
        </p:nvSpPr>
        <p:spPr bwMode="auto">
          <a:xfrm>
            <a:off x="4100517" y="3613149"/>
            <a:ext cx="1396776" cy="359834"/>
          </a:xfrm>
          <a:prstGeom prst="rect">
            <a:avLst/>
          </a:prstGeom>
          <a:solidFill>
            <a:srgbClr val="FFABA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009" tIns="41005" rIns="82009" bIns="41005">
            <a:spAutoFit/>
          </a:bodyPr>
          <a:lstStyle/>
          <a:p>
            <a:pPr defTabSz="456880"/>
            <a:r>
              <a:rPr lang="en-US" b="1" dirty="0">
                <a:solidFill>
                  <a:prstClr val="black"/>
                </a:solidFill>
                <a:latin typeface="Calibri"/>
              </a:rPr>
              <a:t>Tetrahedral?</a:t>
            </a:r>
          </a:p>
        </p:txBody>
      </p:sp>
      <p:sp>
        <p:nvSpPr>
          <p:cNvPr id="96" name="Rectangle 1065"/>
          <p:cNvSpPr>
            <a:spLocks noChangeArrowheads="1"/>
          </p:cNvSpPr>
          <p:nvPr/>
        </p:nvSpPr>
        <p:spPr bwMode="auto">
          <a:xfrm rot="16232614">
            <a:off x="4608515" y="4478345"/>
            <a:ext cx="857251"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09" tIns="41005" rIns="82009" bIns="41005">
            <a:spAutoFit/>
          </a:bodyPr>
          <a:lstStyle/>
          <a:p>
            <a:pPr defTabSz="456880"/>
            <a:r>
              <a:rPr lang="en-US" sz="1300" b="1" dirty="0">
                <a:solidFill>
                  <a:prstClr val="black"/>
                </a:solidFill>
                <a:latin typeface="Calibri"/>
              </a:rPr>
              <a:t>P4</a:t>
            </a:r>
            <a:r>
              <a:rPr lang="en-US" sz="1300" b="1" baseline="-25000" dirty="0">
                <a:solidFill>
                  <a:prstClr val="black"/>
                </a:solidFill>
                <a:latin typeface="Calibri"/>
              </a:rPr>
              <a:t>1</a:t>
            </a:r>
            <a:r>
              <a:rPr lang="en-US" sz="1300" b="1" dirty="0">
                <a:solidFill>
                  <a:prstClr val="black"/>
                </a:solidFill>
                <a:latin typeface="Calibri"/>
              </a:rPr>
              <a:t>32?</a:t>
            </a:r>
            <a:endParaRPr lang="en-US" b="1" dirty="0">
              <a:solidFill>
                <a:prstClr val="black"/>
              </a:solidFill>
              <a:latin typeface="Calibri"/>
            </a:endParaRPr>
          </a:p>
        </p:txBody>
      </p:sp>
      <p:sp>
        <p:nvSpPr>
          <p:cNvPr id="97" name="TextBox 70"/>
          <p:cNvSpPr txBox="1">
            <a:spLocks noChangeArrowheads="1"/>
          </p:cNvSpPr>
          <p:nvPr/>
        </p:nvSpPr>
        <p:spPr bwMode="auto">
          <a:xfrm>
            <a:off x="1709746" y="2803529"/>
            <a:ext cx="839445" cy="42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09" tIns="41005" rIns="82009" bIns="41005">
            <a:spAutoFit/>
          </a:bodyPr>
          <a:lstStyle>
            <a:lvl1pPr eaLnBrk="0" hangingPunct="0">
              <a:defRPr sz="1400" b="1">
                <a:solidFill>
                  <a:schemeClr val="tx1"/>
                </a:solidFill>
                <a:latin typeface="Helvetica" charset="0"/>
                <a:ea typeface="ＭＳ Ｐゴシック" charset="0"/>
                <a:cs typeface="ＭＳ Ｐゴシック" charset="0"/>
              </a:defRPr>
            </a:lvl1pPr>
            <a:lvl2pPr marL="742950" indent="-285750" eaLnBrk="0" hangingPunct="0">
              <a:defRPr sz="1400" b="1">
                <a:solidFill>
                  <a:schemeClr val="tx1"/>
                </a:solidFill>
                <a:latin typeface="Helvetica" charset="0"/>
                <a:ea typeface="ＭＳ Ｐゴシック" charset="0"/>
              </a:defRPr>
            </a:lvl2pPr>
            <a:lvl3pPr marL="1143000" indent="-228600" eaLnBrk="0" hangingPunct="0">
              <a:defRPr sz="1400" b="1">
                <a:solidFill>
                  <a:schemeClr val="tx1"/>
                </a:solidFill>
                <a:latin typeface="Helvetica" charset="0"/>
                <a:ea typeface="ＭＳ Ｐゴシック" charset="0"/>
              </a:defRPr>
            </a:lvl3pPr>
            <a:lvl4pPr marL="1600200" indent="-228600" eaLnBrk="0" hangingPunct="0">
              <a:defRPr sz="1400" b="1">
                <a:solidFill>
                  <a:schemeClr val="tx1"/>
                </a:solidFill>
                <a:latin typeface="Helvetica" charset="0"/>
                <a:ea typeface="ＭＳ Ｐゴシック" charset="0"/>
              </a:defRPr>
            </a:lvl4pPr>
            <a:lvl5pPr marL="2057400" indent="-228600" eaLnBrk="0" hangingPunct="0">
              <a:defRPr sz="1400" b="1">
                <a:solidFill>
                  <a:schemeClr val="tx1"/>
                </a:solidFill>
                <a:latin typeface="Helvetica" charset="0"/>
                <a:ea typeface="ＭＳ Ｐゴシック" charset="0"/>
              </a:defRPr>
            </a:lvl5pPr>
            <a:lvl6pPr marL="2514600" indent="-228600" eaLnBrk="0" fontAlgn="base" hangingPunct="0">
              <a:spcBef>
                <a:spcPct val="0"/>
              </a:spcBef>
              <a:spcAft>
                <a:spcPct val="0"/>
              </a:spcAft>
              <a:defRPr sz="1400" b="1">
                <a:solidFill>
                  <a:schemeClr val="tx1"/>
                </a:solidFill>
                <a:latin typeface="Helvetica" charset="0"/>
                <a:ea typeface="ＭＳ Ｐゴシック" charset="0"/>
              </a:defRPr>
            </a:lvl6pPr>
            <a:lvl7pPr marL="2971800" indent="-228600" eaLnBrk="0" fontAlgn="base" hangingPunct="0">
              <a:spcBef>
                <a:spcPct val="0"/>
              </a:spcBef>
              <a:spcAft>
                <a:spcPct val="0"/>
              </a:spcAft>
              <a:defRPr sz="1400" b="1">
                <a:solidFill>
                  <a:schemeClr val="tx1"/>
                </a:solidFill>
                <a:latin typeface="Helvetica" charset="0"/>
                <a:ea typeface="ＭＳ Ｐゴシック" charset="0"/>
              </a:defRPr>
            </a:lvl7pPr>
            <a:lvl8pPr marL="3429000" indent="-228600" eaLnBrk="0" fontAlgn="base" hangingPunct="0">
              <a:spcBef>
                <a:spcPct val="0"/>
              </a:spcBef>
              <a:spcAft>
                <a:spcPct val="0"/>
              </a:spcAft>
              <a:defRPr sz="1400" b="1">
                <a:solidFill>
                  <a:schemeClr val="tx1"/>
                </a:solidFill>
                <a:latin typeface="Helvetica" charset="0"/>
                <a:ea typeface="ＭＳ Ｐゴシック" charset="0"/>
              </a:defRPr>
            </a:lvl8pPr>
            <a:lvl9pPr marL="3886200" indent="-228600" eaLnBrk="0" fontAlgn="base" hangingPunct="0">
              <a:spcBef>
                <a:spcPct val="0"/>
              </a:spcBef>
              <a:spcAft>
                <a:spcPct val="0"/>
              </a:spcAft>
              <a:defRPr sz="1400" b="1">
                <a:solidFill>
                  <a:schemeClr val="tx1"/>
                </a:solidFill>
                <a:latin typeface="Helvetica" charset="0"/>
                <a:ea typeface="ＭＳ Ｐゴシック" charset="0"/>
              </a:defRPr>
            </a:lvl9pPr>
          </a:lstStyle>
          <a:p>
            <a:pPr defTabSz="456880" eaLnBrk="1" hangingPunct="1"/>
            <a:r>
              <a:rPr lang="en-US" sz="2200" dirty="0">
                <a:solidFill>
                  <a:prstClr val="black"/>
                </a:solidFill>
                <a:latin typeface="Arial" charset="0"/>
              </a:rPr>
              <a:t>Fluid</a:t>
            </a:r>
          </a:p>
        </p:txBody>
      </p:sp>
      <p:sp>
        <p:nvSpPr>
          <p:cNvPr id="98" name="Rectangle 1053"/>
          <p:cNvSpPr>
            <a:spLocks noChangeArrowheads="1"/>
          </p:cNvSpPr>
          <p:nvPr/>
        </p:nvSpPr>
        <p:spPr bwMode="auto">
          <a:xfrm>
            <a:off x="1687515" y="1931994"/>
            <a:ext cx="1193095" cy="47455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009" tIns="41005" rIns="82009" bIns="41005">
            <a:spAutoFit/>
          </a:bodyPr>
          <a:lstStyle/>
          <a:p>
            <a:pPr defTabSz="456880"/>
            <a:r>
              <a:rPr lang="en-US" sz="2500" b="1" dirty="0">
                <a:solidFill>
                  <a:prstClr val="black"/>
                </a:solidFill>
                <a:latin typeface="Calibri"/>
              </a:rPr>
              <a:t>Lithium</a:t>
            </a:r>
          </a:p>
        </p:txBody>
      </p:sp>
      <p:sp>
        <p:nvSpPr>
          <p:cNvPr id="99" name="Rectangle 1045"/>
          <p:cNvSpPr>
            <a:spLocks noChangeArrowheads="1"/>
          </p:cNvSpPr>
          <p:nvPr/>
        </p:nvSpPr>
        <p:spPr bwMode="auto">
          <a:xfrm>
            <a:off x="307980" y="1126959"/>
            <a:ext cx="5975350" cy="633747"/>
          </a:xfrm>
          <a:prstGeom prst="rect">
            <a:avLst/>
          </a:prstGeom>
          <a:solidFill>
            <a:srgbClr val="FFF0C8"/>
          </a:solidFill>
          <a:ln w="12700">
            <a:solidFill>
              <a:schemeClr val="tx1"/>
            </a:solidFill>
            <a:miter lim="800000"/>
            <a:headEnd/>
            <a:tailEnd/>
          </a:ln>
        </p:spPr>
        <p:txBody>
          <a:bodyPr lIns="18016" tIns="9006" rIns="18016" bIns="9006" anchor="ctr">
            <a:spAutoFit/>
          </a:bodyPr>
          <a:lstStyle/>
          <a:p>
            <a:pPr algn="ctr" defTabSz="456880"/>
            <a:r>
              <a:rPr lang="en-US" sz="2000" b="1" dirty="0">
                <a:solidFill>
                  <a:prstClr val="black"/>
                </a:solidFill>
                <a:latin typeface="Calibri"/>
              </a:rPr>
              <a:t>Core electrons have a profound effect on structure and melt at high pressure</a:t>
            </a:r>
          </a:p>
        </p:txBody>
      </p:sp>
    </p:spTree>
    <p:extLst>
      <p:ext uri="{BB962C8B-B14F-4D97-AF65-F5344CB8AC3E}">
        <p14:creationId xmlns:p14="http://schemas.microsoft.com/office/powerpoint/2010/main" val="2692677729"/>
      </p:ext>
    </p:extLst>
  </p:cSld>
  <p:clrMapOvr>
    <a:masterClrMapping/>
  </p:clrMapOvr>
  <mc:AlternateContent xmlns:mc="http://schemas.openxmlformats.org/markup-compatibility/2006">
    <mc:Choice xmlns:p14="http://schemas.microsoft.com/office/powerpoint/2010/main" Requires="p14">
      <p:transition spd="slow" p14:dur="2000" advTm="73262"/>
    </mc:Choice>
    <mc:Fallback>
      <p:transition xmlns:p14="http://schemas.microsoft.com/office/powerpoint/2010/main" spd="slow" advTm="73262"/>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7199" y="1118329"/>
            <a:ext cx="6614221" cy="3903944"/>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90181" y="3394366"/>
            <a:ext cx="4296620" cy="2967856"/>
          </a:xfrm>
          <a:prstGeom prst="rect">
            <a:avLst/>
          </a:prstGeom>
        </p:spPr>
      </p:pic>
      <p:sp>
        <p:nvSpPr>
          <p:cNvPr id="12" name="TextBox 11"/>
          <p:cNvSpPr txBox="1"/>
          <p:nvPr/>
        </p:nvSpPr>
        <p:spPr>
          <a:xfrm>
            <a:off x="513000" y="4563197"/>
            <a:ext cx="1800663" cy="369197"/>
          </a:xfrm>
          <a:prstGeom prst="rect">
            <a:avLst/>
          </a:prstGeom>
          <a:noFill/>
        </p:spPr>
        <p:txBody>
          <a:bodyPr wrap="none" lIns="91274" tIns="45639" rIns="91274" bIns="45639" rtlCol="0">
            <a:spAutoFit/>
          </a:bodyPr>
          <a:lstStyle/>
          <a:p>
            <a:pPr defTabSz="455168"/>
            <a:r>
              <a:rPr lang="en-US" dirty="0">
                <a:solidFill>
                  <a:srgbClr val="FFFBCD"/>
                </a:solidFill>
                <a:latin typeface="Arial"/>
              </a:rPr>
              <a:t>(R. Kraus et al.)</a:t>
            </a:r>
          </a:p>
        </p:txBody>
      </p:sp>
      <p:sp>
        <p:nvSpPr>
          <p:cNvPr id="3" name="Title 2"/>
          <p:cNvSpPr>
            <a:spLocks noGrp="1"/>
          </p:cNvSpPr>
          <p:nvPr>
            <p:ph type="title"/>
          </p:nvPr>
        </p:nvSpPr>
        <p:spPr>
          <a:xfrm>
            <a:off x="165100" y="179533"/>
            <a:ext cx="8978900" cy="1089061"/>
          </a:xfrm>
          <a:noFill/>
          <a:ln>
            <a:noFill/>
          </a:ln>
        </p:spPr>
        <p:txBody>
          <a:bodyPr wrap="square" lIns="81999" tIns="41001" rIns="81999" bIns="41001">
            <a:spAutoFit/>
          </a:bodyPr>
          <a:lstStyle/>
          <a:p>
            <a:pPr defTabSz="456880"/>
            <a:r>
              <a:rPr lang="en-US" dirty="0" smtClean="0">
                <a:solidFill>
                  <a:srgbClr val="124A91"/>
                </a:solidFill>
                <a:latin typeface="Calibri"/>
                <a:ea typeface="+mn-ea"/>
                <a:cs typeface="+mn-cs"/>
              </a:rPr>
              <a:t>Material properties at high pressure </a:t>
            </a:r>
            <a:r>
              <a:rPr lang="en-US" dirty="0">
                <a:solidFill>
                  <a:srgbClr val="124A91"/>
                </a:solidFill>
                <a:latin typeface="Calibri"/>
                <a:ea typeface="+mn-ea"/>
                <a:cs typeface="+mn-cs"/>
              </a:rPr>
              <a:t>play a key role in the evolution of habitable planets: protective magnetosphere, plate tectonics..</a:t>
            </a:r>
            <a:br>
              <a:rPr lang="en-US" dirty="0">
                <a:solidFill>
                  <a:srgbClr val="124A91"/>
                </a:solidFill>
                <a:latin typeface="Calibri"/>
                <a:ea typeface="+mn-ea"/>
                <a:cs typeface="+mn-cs"/>
              </a:rPr>
            </a:br>
            <a:endParaRPr lang="en-US" dirty="0">
              <a:solidFill>
                <a:srgbClr val="124A91"/>
              </a:solidFill>
              <a:latin typeface="Calibri"/>
              <a:ea typeface="+mn-ea"/>
              <a:cs typeface="+mn-cs"/>
            </a:endParaRPr>
          </a:p>
        </p:txBody>
      </p:sp>
    </p:spTree>
    <p:extLst>
      <p:ext uri="{BB962C8B-B14F-4D97-AF65-F5344CB8AC3E}">
        <p14:creationId xmlns:p14="http://schemas.microsoft.com/office/powerpoint/2010/main" val="794625422"/>
      </p:ext>
    </p:extLst>
  </p:cSld>
  <p:clrMapOvr>
    <a:masterClrMapping/>
  </p:clrMapOvr>
  <mc:AlternateContent xmlns:mc="http://schemas.openxmlformats.org/markup-compatibility/2006">
    <mc:Choice xmlns:p14="http://schemas.microsoft.com/office/powerpoint/2010/main" Requires="p14">
      <p:transition spd="slow" p14:dur="2000" advTm="62870"/>
    </mc:Choice>
    <mc:Fallback>
      <p:transition xmlns:p14="http://schemas.microsoft.com/office/powerpoint/2010/main" spd="slow" advTm="62870"/>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3-09 at 9.34.49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9400" y="3554572"/>
            <a:ext cx="3895719" cy="1363968"/>
          </a:xfrm>
          <a:prstGeom prst="rect">
            <a:avLst/>
          </a:prstGeom>
        </p:spPr>
      </p:pic>
      <p:pic>
        <p:nvPicPr>
          <p:cNvPr id="4" name="Picture 3" descr="Screen Shot 2014-11-07 at 10.06.25 AM.png"/>
          <p:cNvPicPr>
            <a:picLocks noChangeAspect="1"/>
          </p:cNvPicPr>
          <p:nvPr/>
        </p:nvPicPr>
        <p:blipFill rotWithShape="1">
          <a:blip r:embed="rId3" cstate="email">
            <a:extLst>
              <a:ext uri="{28A0092B-C50C-407E-A947-70E740481C1C}">
                <a14:useLocalDpi xmlns:a14="http://schemas.microsoft.com/office/drawing/2010/main"/>
              </a:ext>
            </a:extLst>
          </a:blip>
          <a:srcRect t="-1"/>
          <a:stretch/>
        </p:blipFill>
        <p:spPr>
          <a:xfrm>
            <a:off x="401122" y="892976"/>
            <a:ext cx="2465920" cy="2696891"/>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73584" y="787869"/>
            <a:ext cx="4843145" cy="1588414"/>
          </a:xfrm>
          <a:prstGeom prst="rect">
            <a:avLst/>
          </a:prstGeom>
        </p:spPr>
      </p:pic>
      <p:sp>
        <p:nvSpPr>
          <p:cNvPr id="5" name="Title 4"/>
          <p:cNvSpPr>
            <a:spLocks noGrp="1"/>
          </p:cNvSpPr>
          <p:nvPr>
            <p:ph type="title"/>
          </p:nvPr>
        </p:nvSpPr>
        <p:spPr>
          <a:xfrm>
            <a:off x="397933" y="69466"/>
            <a:ext cx="8229600" cy="1010705"/>
          </a:xfrm>
        </p:spPr>
        <p:txBody>
          <a:bodyPr/>
          <a:lstStyle/>
          <a:p>
            <a:r>
              <a:rPr lang="en-US" dirty="0" smtClean="0"/>
              <a:t>HED scientists are exploiting </a:t>
            </a:r>
            <a:r>
              <a:rPr lang="en-US" dirty="0" smtClean="0"/>
              <a:t>new experimental </a:t>
            </a:r>
            <a:r>
              <a:rPr lang="en-US" dirty="0" smtClean="0"/>
              <a:t>capabilities to </a:t>
            </a:r>
            <a:r>
              <a:rPr lang="en-US" dirty="0" smtClean="0"/>
              <a:t>understand matter at extreme conditions</a:t>
            </a:r>
            <a:endParaRPr lang="en-US" dirty="0"/>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334001"/>
            <a:ext cx="6490497" cy="1026744"/>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24798" y="2277588"/>
            <a:ext cx="4362840" cy="1692023"/>
          </a:xfrm>
          <a:prstGeom prst="rect">
            <a:avLst/>
          </a:prstGeom>
        </p:spPr>
      </p:pic>
      <p:pic>
        <p:nvPicPr>
          <p:cNvPr id="10" name="Picture 9"/>
          <p:cNvPicPr>
            <a:picLocks noChangeAspect="1"/>
          </p:cNvPicPr>
          <p:nvPr/>
        </p:nvPicPr>
        <p:blipFill>
          <a:blip r:embed="rId7"/>
          <a:stretch>
            <a:fillRect/>
          </a:stretch>
        </p:blipFill>
        <p:spPr>
          <a:xfrm>
            <a:off x="4273190" y="4204592"/>
            <a:ext cx="4602899" cy="1151406"/>
          </a:xfrm>
          <a:prstGeom prst="rect">
            <a:avLst/>
          </a:prstGeom>
          <a:ln>
            <a:solidFill>
              <a:schemeClr val="tx1"/>
            </a:solidFill>
          </a:ln>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250285" y="5119199"/>
            <a:ext cx="1523309" cy="1174514"/>
          </a:xfrm>
          <a:prstGeom prst="rect">
            <a:avLst/>
          </a:prstGeom>
        </p:spPr>
      </p:pic>
    </p:spTree>
    <p:extLst>
      <p:ext uri="{BB962C8B-B14F-4D97-AF65-F5344CB8AC3E}">
        <p14:creationId xmlns:p14="http://schemas.microsoft.com/office/powerpoint/2010/main" val="1802846365"/>
      </p:ext>
    </p:extLst>
  </p:cSld>
  <p:clrMapOvr>
    <a:masterClrMapping/>
  </p:clrMapOvr>
  <mc:AlternateContent xmlns:mc="http://schemas.openxmlformats.org/markup-compatibility/2006">
    <mc:Choice xmlns:p14="http://schemas.microsoft.com/office/powerpoint/2010/main" Requires="p14">
      <p:transition spd="slow" p14:dur="2000" advTm="94171"/>
    </mc:Choice>
    <mc:Fallback>
      <p:transition xmlns:p14="http://schemas.microsoft.com/office/powerpoint/2010/main" spd="slow" advTm="94171"/>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54600" y="1098880"/>
            <a:ext cx="3721100" cy="5113370"/>
          </a:xfrm>
        </p:spPr>
        <p:txBody>
          <a:bodyPr>
            <a:noAutofit/>
          </a:bodyPr>
          <a:lstStyle/>
          <a:p>
            <a:r>
              <a:rPr lang="en-US" dirty="0" smtClean="0"/>
              <a:t>Shedding light on materials behavior at high pressures, addressing fascinating complexity in quantum behavior of solids under compression. Could there be new metastable material forms that can be generated only under HED conditions?</a:t>
            </a:r>
          </a:p>
          <a:p>
            <a:r>
              <a:rPr lang="en-US" dirty="0" smtClean="0"/>
              <a:t>Helping (via measurements of material properties) address fundamental questions regarding planetary structure, supporting both solar system planetary missions and </a:t>
            </a:r>
            <a:r>
              <a:rPr lang="en-US" dirty="0" err="1" smtClean="0"/>
              <a:t>exo</a:t>
            </a:r>
            <a:r>
              <a:rPr lang="en-US" dirty="0" smtClean="0"/>
              <a:t>-planet research. Can we help provide constraints on which </a:t>
            </a:r>
            <a:r>
              <a:rPr lang="en-US" dirty="0" err="1" smtClean="0"/>
              <a:t>exoplanets</a:t>
            </a:r>
            <a:r>
              <a:rPr lang="en-US" dirty="0" smtClean="0"/>
              <a:t> may have magnetic fields, potentially enabling life?</a:t>
            </a:r>
          </a:p>
          <a:p>
            <a:endParaRPr lang="en-US" dirty="0" smtClean="0"/>
          </a:p>
          <a:p>
            <a:endParaRPr lang="en-US" dirty="0" smtClean="0"/>
          </a:p>
          <a:p>
            <a:endParaRPr lang="en-US" dirty="0" smtClean="0"/>
          </a:p>
          <a:p>
            <a:endParaRPr lang="en-US" dirty="0"/>
          </a:p>
        </p:txBody>
      </p:sp>
      <p:sp>
        <p:nvSpPr>
          <p:cNvPr id="3" name="Title 2"/>
          <p:cNvSpPr>
            <a:spLocks noGrp="1"/>
          </p:cNvSpPr>
          <p:nvPr>
            <p:ph type="title"/>
          </p:nvPr>
        </p:nvSpPr>
        <p:spPr>
          <a:xfrm>
            <a:off x="393700" y="0"/>
            <a:ext cx="8229600" cy="1010705"/>
          </a:xfrm>
        </p:spPr>
        <p:txBody>
          <a:bodyPr/>
          <a:lstStyle/>
          <a:p>
            <a:r>
              <a:rPr lang="en-US" dirty="0" smtClean="0"/>
              <a:t>There are many exciting scientific directions for </a:t>
            </a:r>
            <a:r>
              <a:rPr lang="en-US" dirty="0" smtClean="0"/>
              <a:t>future </a:t>
            </a:r>
            <a:r>
              <a:rPr lang="en-US" dirty="0" smtClean="0"/>
              <a:t>HED </a:t>
            </a:r>
            <a:r>
              <a:rPr lang="en-US" dirty="0" smtClean="0"/>
              <a:t>research in understanding matter at high pressure</a:t>
            </a:r>
            <a:endParaRPr lang="en-US"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4241" y="5106380"/>
            <a:ext cx="1709968" cy="1370620"/>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35201" y="5041899"/>
            <a:ext cx="2588918" cy="1456267"/>
          </a:xfrm>
          <a:prstGeom prst="rect">
            <a:avLst/>
          </a:prstGeom>
        </p:spPr>
      </p:pic>
      <p:grpSp>
        <p:nvGrpSpPr>
          <p:cNvPr id="7" name="Group 6"/>
          <p:cNvGrpSpPr/>
          <p:nvPr/>
        </p:nvGrpSpPr>
        <p:grpSpPr>
          <a:xfrm>
            <a:off x="51590" y="1333500"/>
            <a:ext cx="3212310" cy="1816100"/>
            <a:chOff x="4640028" y="2010311"/>
            <a:chExt cx="3191992" cy="2442912"/>
          </a:xfrm>
        </p:grpSpPr>
        <p:pic>
          <p:nvPicPr>
            <p:cNvPr id="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0028" y="2010311"/>
              <a:ext cx="3191992" cy="2442912"/>
            </a:xfrm>
            <a:prstGeom prst="rect">
              <a:avLst/>
            </a:prstGeom>
            <a:noFill/>
            <a:ln w="9525">
              <a:noFill/>
              <a:miter lim="800000"/>
              <a:headEnd/>
              <a:tailEnd/>
            </a:ln>
          </p:spPr>
        </p:pic>
        <p:sp>
          <p:nvSpPr>
            <p:cNvPr id="9" name="Freeform 8"/>
            <p:cNvSpPr/>
            <p:nvPr/>
          </p:nvSpPr>
          <p:spPr>
            <a:xfrm>
              <a:off x="5022888" y="2382611"/>
              <a:ext cx="809753" cy="747769"/>
            </a:xfrm>
            <a:custGeom>
              <a:avLst/>
              <a:gdLst>
                <a:gd name="connsiteX0" fmla="*/ 0 w 1543455"/>
                <a:gd name="connsiteY0" fmla="*/ 1407268 h 1407268"/>
                <a:gd name="connsiteX1" fmla="*/ 233464 w 1543455"/>
                <a:gd name="connsiteY1" fmla="*/ 1024647 h 1407268"/>
                <a:gd name="connsiteX2" fmla="*/ 473413 w 1543455"/>
                <a:gd name="connsiteY2" fmla="*/ 706877 h 1407268"/>
                <a:gd name="connsiteX3" fmla="*/ 946825 w 1543455"/>
                <a:gd name="connsiteY3" fmla="*/ 369651 h 1407268"/>
                <a:gd name="connsiteX4" fmla="*/ 1543455 w 1543455"/>
                <a:gd name="connsiteY4" fmla="*/ 0 h 1407268"/>
                <a:gd name="connsiteX0" fmla="*/ 0 w 1759085"/>
                <a:gd name="connsiteY0" fmla="*/ 1530485 h 1530485"/>
                <a:gd name="connsiteX1" fmla="*/ 233464 w 1759085"/>
                <a:gd name="connsiteY1" fmla="*/ 1147864 h 1530485"/>
                <a:gd name="connsiteX2" fmla="*/ 473413 w 1759085"/>
                <a:gd name="connsiteY2" fmla="*/ 830094 h 1530485"/>
                <a:gd name="connsiteX3" fmla="*/ 946825 w 1759085"/>
                <a:gd name="connsiteY3" fmla="*/ 492868 h 1530485"/>
                <a:gd name="connsiteX4" fmla="*/ 1759085 w 1759085"/>
                <a:gd name="connsiteY4" fmla="*/ 0 h 1530485"/>
                <a:gd name="connsiteX0" fmla="*/ 0 w 1987685"/>
                <a:gd name="connsiteY0" fmla="*/ 1682884 h 1682884"/>
                <a:gd name="connsiteX1" fmla="*/ 233464 w 1987685"/>
                <a:gd name="connsiteY1" fmla="*/ 1300263 h 1682884"/>
                <a:gd name="connsiteX2" fmla="*/ 473413 w 1987685"/>
                <a:gd name="connsiteY2" fmla="*/ 982493 h 1682884"/>
                <a:gd name="connsiteX3" fmla="*/ 946825 w 1987685"/>
                <a:gd name="connsiteY3" fmla="*/ 645267 h 1682884"/>
                <a:gd name="connsiteX4" fmla="*/ 1987685 w 1987685"/>
                <a:gd name="connsiteY4" fmla="*/ 0 h 1682884"/>
                <a:gd name="connsiteX0" fmla="*/ 0 w 1759085"/>
                <a:gd name="connsiteY0" fmla="*/ 1530484 h 1530484"/>
                <a:gd name="connsiteX1" fmla="*/ 233464 w 1759085"/>
                <a:gd name="connsiteY1" fmla="*/ 1147863 h 1530484"/>
                <a:gd name="connsiteX2" fmla="*/ 473413 w 1759085"/>
                <a:gd name="connsiteY2" fmla="*/ 830093 h 1530484"/>
                <a:gd name="connsiteX3" fmla="*/ 946825 w 1759085"/>
                <a:gd name="connsiteY3" fmla="*/ 492867 h 1530484"/>
                <a:gd name="connsiteX4" fmla="*/ 1759085 w 1759085"/>
                <a:gd name="connsiteY4" fmla="*/ 0 h 1530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085" h="1530484">
                  <a:moveTo>
                    <a:pt x="0" y="1530484"/>
                  </a:moveTo>
                  <a:cubicBezTo>
                    <a:pt x="77281" y="1397539"/>
                    <a:pt x="154562" y="1264595"/>
                    <a:pt x="233464" y="1147863"/>
                  </a:cubicBezTo>
                  <a:cubicBezTo>
                    <a:pt x="312366" y="1031131"/>
                    <a:pt x="354520" y="939259"/>
                    <a:pt x="473413" y="830093"/>
                  </a:cubicBezTo>
                  <a:cubicBezTo>
                    <a:pt x="592306" y="720927"/>
                    <a:pt x="732546" y="631216"/>
                    <a:pt x="946825" y="492867"/>
                  </a:cubicBezTo>
                  <a:cubicBezTo>
                    <a:pt x="1161104" y="354518"/>
                    <a:pt x="1549940" y="125919"/>
                    <a:pt x="1759085" y="0"/>
                  </a:cubicBezTo>
                </a:path>
              </a:pathLst>
            </a:custGeom>
            <a:ln w="25400">
              <a:gradFill>
                <a:gsLst>
                  <a:gs pos="20000">
                    <a:srgbClr val="0000FF"/>
                  </a:gs>
                  <a:gs pos="30000">
                    <a:srgbClr val="008000"/>
                  </a:gs>
                  <a:gs pos="55000">
                    <a:srgbClr val="FF0000"/>
                  </a:gs>
                  <a:gs pos="70000">
                    <a:schemeClr val="bg1">
                      <a:lumMod val="50000"/>
                    </a:schemeClr>
                  </a:gs>
                </a:gsLst>
                <a:lin ang="5400000" scaled="0"/>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0" name="Oval 9"/>
            <p:cNvSpPr/>
            <p:nvPr/>
          </p:nvSpPr>
          <p:spPr>
            <a:xfrm>
              <a:off x="5110207" y="2920942"/>
              <a:ext cx="42092" cy="4467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Oval 10"/>
            <p:cNvSpPr/>
            <p:nvPr/>
          </p:nvSpPr>
          <p:spPr>
            <a:xfrm>
              <a:off x="5220363" y="2770754"/>
              <a:ext cx="42092" cy="4467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Oval 11"/>
            <p:cNvSpPr/>
            <p:nvPr/>
          </p:nvSpPr>
          <p:spPr>
            <a:xfrm>
              <a:off x="5427839" y="2605991"/>
              <a:ext cx="42092" cy="44676"/>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Oval 12"/>
            <p:cNvSpPr/>
            <p:nvPr/>
          </p:nvSpPr>
          <p:spPr>
            <a:xfrm>
              <a:off x="5708454" y="2425069"/>
              <a:ext cx="42092" cy="4467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4" name="TextBox 13"/>
          <p:cNvSpPr txBox="1"/>
          <p:nvPr/>
        </p:nvSpPr>
        <p:spPr>
          <a:xfrm>
            <a:off x="137416" y="3133752"/>
            <a:ext cx="3291584" cy="261610"/>
          </a:xfrm>
          <a:prstGeom prst="rect">
            <a:avLst/>
          </a:prstGeom>
          <a:noFill/>
        </p:spPr>
        <p:txBody>
          <a:bodyPr wrap="square" rtlCol="0">
            <a:spAutoFit/>
          </a:bodyPr>
          <a:lstStyle/>
          <a:p>
            <a:r>
              <a:rPr lang="en-US" sz="1100" dirty="0" smtClean="0">
                <a:solidFill>
                  <a:srgbClr val="FF0000"/>
                </a:solidFill>
              </a:rPr>
              <a:t>Guillaume, et al. , Nature Physics, 2011 </a:t>
            </a:r>
            <a:endParaRPr lang="en-US" sz="1100" dirty="0">
              <a:solidFill>
                <a:srgbClr val="FF0000"/>
              </a:solidFill>
            </a:endParaRPr>
          </a:p>
        </p:txBody>
      </p:sp>
      <p:sp>
        <p:nvSpPr>
          <p:cNvPr id="15" name="TextBox 14"/>
          <p:cNvSpPr txBox="1"/>
          <p:nvPr/>
        </p:nvSpPr>
        <p:spPr>
          <a:xfrm>
            <a:off x="317500" y="901700"/>
            <a:ext cx="2276021" cy="369332"/>
          </a:xfrm>
          <a:prstGeom prst="rect">
            <a:avLst/>
          </a:prstGeom>
          <a:noFill/>
        </p:spPr>
        <p:txBody>
          <a:bodyPr wrap="none" rtlCol="0">
            <a:spAutoFit/>
          </a:bodyPr>
          <a:lstStyle/>
          <a:p>
            <a:r>
              <a:rPr lang="en-US" dirty="0" smtClean="0"/>
              <a:t>Phase Diagram of Li</a:t>
            </a:r>
            <a:endParaRPr lang="en-US" dirty="0"/>
          </a:p>
        </p:txBody>
      </p:sp>
      <p:pic>
        <p:nvPicPr>
          <p:cNvPr id="17" name="Picture 16"/>
          <p:cNvPicPr/>
          <p:nvPr/>
        </p:nvPicPr>
        <p:blipFill>
          <a:blip r:embed="rId5" cstate="email">
            <a:extLst>
              <a:ext uri="{28A0092B-C50C-407E-A947-70E740481C1C}">
                <a14:useLocalDpi xmlns:a14="http://schemas.microsoft.com/office/drawing/2010/main"/>
              </a:ext>
            </a:extLst>
          </a:blip>
          <a:srcRect/>
          <a:stretch>
            <a:fillRect/>
          </a:stretch>
        </p:blipFill>
        <p:spPr bwMode="auto">
          <a:xfrm>
            <a:off x="3249295" y="1181100"/>
            <a:ext cx="1830705" cy="1955800"/>
          </a:xfrm>
          <a:prstGeom prst="rect">
            <a:avLst/>
          </a:prstGeom>
          <a:noFill/>
          <a:ln>
            <a:noFill/>
          </a:ln>
        </p:spPr>
      </p:pic>
      <p:sp>
        <p:nvSpPr>
          <p:cNvPr id="18" name="TextBox 17"/>
          <p:cNvSpPr txBox="1"/>
          <p:nvPr/>
        </p:nvSpPr>
        <p:spPr>
          <a:xfrm>
            <a:off x="3441700" y="3146452"/>
            <a:ext cx="1511300" cy="430887"/>
          </a:xfrm>
          <a:prstGeom prst="rect">
            <a:avLst/>
          </a:prstGeom>
          <a:noFill/>
        </p:spPr>
        <p:txBody>
          <a:bodyPr wrap="square" rtlCol="0">
            <a:spAutoFit/>
          </a:bodyPr>
          <a:lstStyle/>
          <a:p>
            <a:r>
              <a:rPr lang="en-US" sz="1100" dirty="0" smtClean="0">
                <a:solidFill>
                  <a:srgbClr val="FF0000"/>
                </a:solidFill>
              </a:rPr>
              <a:t>Dai, et al. PRL </a:t>
            </a:r>
            <a:r>
              <a:rPr lang="en-US" sz="1100" dirty="0">
                <a:solidFill>
                  <a:srgbClr val="FF0000"/>
                </a:solidFill>
              </a:rPr>
              <a:t>109, 175701 (</a:t>
            </a:r>
            <a:r>
              <a:rPr lang="en-US" sz="1100" dirty="0" smtClean="0">
                <a:solidFill>
                  <a:srgbClr val="FF0000"/>
                </a:solidFill>
              </a:rPr>
              <a:t>2012) </a:t>
            </a:r>
            <a:endParaRPr lang="en-US" sz="1100" dirty="0">
              <a:solidFill>
                <a:srgbClr val="FF0000"/>
              </a:solidFill>
            </a:endParaRPr>
          </a:p>
        </p:txBody>
      </p:sp>
      <p:pic>
        <p:nvPicPr>
          <p:cNvPr id="20" name="Picture 19" descr="Juno_Mission_to_Jupiter_(2010_Artist's_Concept).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51001" y="3432009"/>
            <a:ext cx="1828799" cy="1371790"/>
          </a:xfrm>
          <a:prstGeom prst="rect">
            <a:avLst/>
          </a:prstGeom>
        </p:spPr>
      </p:pic>
      <p:sp>
        <p:nvSpPr>
          <p:cNvPr id="21" name="TextBox 20"/>
          <p:cNvSpPr txBox="1"/>
          <p:nvPr/>
        </p:nvSpPr>
        <p:spPr>
          <a:xfrm>
            <a:off x="3213100" y="800100"/>
            <a:ext cx="1351902" cy="369332"/>
          </a:xfrm>
          <a:prstGeom prst="rect">
            <a:avLst/>
          </a:prstGeom>
          <a:noFill/>
        </p:spPr>
        <p:txBody>
          <a:bodyPr wrap="none" rtlCol="0">
            <a:spAutoFit/>
          </a:bodyPr>
          <a:lstStyle/>
          <a:p>
            <a:r>
              <a:rPr lang="en-US" dirty="0" smtClean="0"/>
              <a:t>“</a:t>
            </a:r>
            <a:r>
              <a:rPr lang="en-US" dirty="0" err="1" smtClean="0"/>
              <a:t>Electrides</a:t>
            </a:r>
            <a:r>
              <a:rPr lang="en-US" dirty="0" smtClean="0"/>
              <a:t>”</a:t>
            </a:r>
            <a:endParaRPr lang="en-US" dirty="0"/>
          </a:p>
        </p:txBody>
      </p:sp>
      <p:sp>
        <p:nvSpPr>
          <p:cNvPr id="22" name="TextBox 21"/>
          <p:cNvSpPr txBox="1"/>
          <p:nvPr/>
        </p:nvSpPr>
        <p:spPr>
          <a:xfrm>
            <a:off x="1905000" y="4724400"/>
            <a:ext cx="1531789" cy="369332"/>
          </a:xfrm>
          <a:prstGeom prst="rect">
            <a:avLst/>
          </a:prstGeom>
          <a:noFill/>
        </p:spPr>
        <p:txBody>
          <a:bodyPr wrap="none" rtlCol="0">
            <a:spAutoFit/>
          </a:bodyPr>
          <a:lstStyle/>
          <a:p>
            <a:r>
              <a:rPr lang="en-US" dirty="0" smtClean="0"/>
              <a:t>Juno Mission</a:t>
            </a:r>
            <a:endParaRPr lang="en-US" dirty="0"/>
          </a:p>
        </p:txBody>
      </p:sp>
    </p:spTree>
    <p:extLst>
      <p:ext uri="{BB962C8B-B14F-4D97-AF65-F5344CB8AC3E}">
        <p14:creationId xmlns:p14="http://schemas.microsoft.com/office/powerpoint/2010/main" val="3253105877"/>
      </p:ext>
    </p:extLst>
  </p:cSld>
  <p:clrMapOvr>
    <a:masterClrMapping/>
  </p:clrMapOvr>
  <mc:AlternateContent xmlns:mc="http://schemas.openxmlformats.org/markup-compatibility/2006">
    <mc:Choice xmlns:p14="http://schemas.microsoft.com/office/powerpoint/2010/main" Requires="p14">
      <p:transition spd="slow" p14:dur="2000" advTm="79749"/>
    </mc:Choice>
    <mc:Fallback>
      <p:transition xmlns:p14="http://schemas.microsoft.com/office/powerpoint/2010/main" spd="slow" advTm="79749"/>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6" name="Slide Number Placeholder 3"/>
          <p:cNvSpPr>
            <a:spLocks noGrp="1"/>
          </p:cNvSpPr>
          <p:nvPr>
            <p:ph type="sldNum" sz="quarter" idx="4294967295"/>
          </p:nvPr>
        </p:nvSpPr>
        <p:spPr bwMode="auto">
          <a:xfrm>
            <a:off x="8723365" y="6638116"/>
            <a:ext cx="420635" cy="285255"/>
          </a:xfrm>
          <a:prstGeom prst="rect">
            <a:avLst/>
          </a:prstGeom>
          <a:noFill/>
          <a:ln>
            <a:miter lim="800000"/>
            <a:headEnd/>
            <a:tailEnd/>
          </a:ln>
        </p:spPr>
        <p:txBody>
          <a:bodyPr lIns="85587" tIns="42794" rIns="85587" bIns="42794">
            <a:prstTxWarp prst="textNoShape">
              <a:avLst/>
            </a:prstTxWarp>
          </a:bodyPr>
          <a:lstStyle/>
          <a:p>
            <a:fld id="{3C331D82-40BB-F149-B877-03A066E4679C}" type="slidenum">
              <a:rPr lang="en-US"/>
              <a:pPr/>
              <a:t>9</a:t>
            </a:fld>
            <a:endParaRPr lang="en-US"/>
          </a:p>
        </p:txBody>
      </p:sp>
      <p:sp>
        <p:nvSpPr>
          <p:cNvPr id="30727" name="Rectangle 3"/>
          <p:cNvSpPr>
            <a:spLocks noGrp="1" noChangeArrowheads="1"/>
          </p:cNvSpPr>
          <p:nvPr>
            <p:ph type="title"/>
          </p:nvPr>
        </p:nvSpPr>
        <p:spPr>
          <a:xfrm>
            <a:off x="189856" y="0"/>
            <a:ext cx="8077200" cy="931536"/>
          </a:xfrm>
        </p:spPr>
        <p:txBody>
          <a:bodyPr/>
          <a:lstStyle/>
          <a:p>
            <a:r>
              <a:rPr lang="en-US" dirty="0" smtClean="0"/>
              <a:t>Like many areas of plasma physics, we not only want to understand nature, we want to bend it to our will</a:t>
            </a:r>
            <a:endParaRPr lang="en-US" dirty="0">
              <a:solidFill>
                <a:schemeClr val="tx1"/>
              </a:solidFill>
            </a:endParaRPr>
          </a:p>
        </p:txBody>
      </p:sp>
      <p:sp>
        <p:nvSpPr>
          <p:cNvPr id="30728" name="AutoShape 4"/>
          <p:cNvSpPr>
            <a:spLocks noChangeArrowheads="1"/>
          </p:cNvSpPr>
          <p:nvPr/>
        </p:nvSpPr>
        <p:spPr bwMode="auto">
          <a:xfrm>
            <a:off x="4904729" y="2283805"/>
            <a:ext cx="1371897" cy="1371302"/>
          </a:xfrm>
          <a:prstGeom prst="sun">
            <a:avLst>
              <a:gd name="adj" fmla="val 25000"/>
            </a:avLst>
          </a:prstGeom>
          <a:solidFill>
            <a:srgbClr val="FF3300"/>
          </a:solidFill>
          <a:ln w="12700">
            <a:solidFill>
              <a:schemeClr val="tx1"/>
            </a:solidFill>
            <a:miter lim="800000"/>
            <a:headEnd/>
            <a:tailEnd/>
          </a:ln>
        </p:spPr>
        <p:txBody>
          <a:bodyPr wrap="none" lIns="85587" tIns="42794" rIns="85587" bIns="42794" anchor="ctr">
            <a:prstTxWarp prst="textNoShape">
              <a:avLst/>
            </a:prstTxWarp>
          </a:bodyPr>
          <a:lstStyle/>
          <a:p>
            <a:endParaRPr lang="en-US"/>
          </a:p>
        </p:txBody>
      </p:sp>
      <p:grpSp>
        <p:nvGrpSpPr>
          <p:cNvPr id="2" name="Group 14"/>
          <p:cNvGrpSpPr>
            <a:grpSpLocks/>
          </p:cNvGrpSpPr>
          <p:nvPr/>
        </p:nvGrpSpPr>
        <p:grpSpPr bwMode="auto">
          <a:xfrm>
            <a:off x="5186458" y="1097637"/>
            <a:ext cx="845731" cy="1142505"/>
            <a:chOff x="280" y="964"/>
            <a:chExt cx="569" cy="769"/>
          </a:xfrm>
        </p:grpSpPr>
        <p:sp>
          <p:nvSpPr>
            <p:cNvPr id="30734" name="Oval 2"/>
            <p:cNvSpPr>
              <a:spLocks noChangeArrowheads="1"/>
            </p:cNvSpPr>
            <p:nvPr/>
          </p:nvSpPr>
          <p:spPr bwMode="auto">
            <a:xfrm>
              <a:off x="319" y="964"/>
              <a:ext cx="462" cy="462"/>
            </a:xfrm>
            <a:prstGeom prst="ellipse">
              <a:avLst/>
            </a:prstGeom>
            <a:solidFill>
              <a:srgbClr val="FF3300"/>
            </a:solidFill>
            <a:ln w="12700">
              <a:solidFill>
                <a:schemeClr val="tx1"/>
              </a:solidFill>
              <a:round/>
              <a:headEnd/>
              <a:tailEnd/>
            </a:ln>
          </p:spPr>
          <p:txBody>
            <a:bodyPr wrap="none" anchor="ctr">
              <a:prstTxWarp prst="textNoShape">
                <a:avLst/>
              </a:prstTxWarp>
            </a:bodyPr>
            <a:lstStyle/>
            <a:p>
              <a:endParaRPr lang="en-US"/>
            </a:p>
          </p:txBody>
        </p:sp>
        <p:sp>
          <p:nvSpPr>
            <p:cNvPr id="30735" name="Line 6"/>
            <p:cNvSpPr>
              <a:spLocks noChangeShapeType="1"/>
            </p:cNvSpPr>
            <p:nvPr/>
          </p:nvSpPr>
          <p:spPr bwMode="auto">
            <a:xfrm>
              <a:off x="538" y="1204"/>
              <a:ext cx="228" cy="0"/>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30736" name="Text Box 7"/>
            <p:cNvSpPr txBox="1">
              <a:spLocks noChangeArrowheads="1"/>
            </p:cNvSpPr>
            <p:nvPr/>
          </p:nvSpPr>
          <p:spPr bwMode="auto">
            <a:xfrm>
              <a:off x="280" y="1496"/>
              <a:ext cx="569" cy="237"/>
            </a:xfrm>
            <a:prstGeom prst="rect">
              <a:avLst/>
            </a:prstGeom>
            <a:noFill/>
            <a:ln w="12700">
              <a:noFill/>
              <a:miter lim="800000"/>
              <a:headEnd/>
              <a:tailEnd/>
            </a:ln>
          </p:spPr>
          <p:txBody>
            <a:bodyPr wrap="none" lIns="97660" tIns="48830" rIns="97660" bIns="48830">
              <a:prstTxWarp prst="textNoShape">
                <a:avLst/>
              </a:prstTxWarp>
              <a:spAutoFit/>
            </a:bodyPr>
            <a:lstStyle/>
            <a:p>
              <a:pPr defTabSz="912440"/>
              <a:r>
                <a:rPr lang="en-US" dirty="0" err="1">
                  <a:latin typeface="Symbol" charset="2"/>
                  <a:sym typeface="Symbol" charset="2"/>
                </a:rPr>
                <a:t></a:t>
              </a:r>
              <a:r>
                <a:rPr lang="en-US" dirty="0"/>
                <a:t>, R, T</a:t>
              </a:r>
            </a:p>
          </p:txBody>
        </p:sp>
      </p:grpSp>
      <p:graphicFrame>
        <p:nvGraphicFramePr>
          <p:cNvPr id="30722" name="Object 2"/>
          <p:cNvGraphicFramePr>
            <a:graphicFrameLocks noChangeAspect="1"/>
          </p:cNvGraphicFramePr>
          <p:nvPr>
            <p:extLst>
              <p:ext uri="{D42A27DB-BD31-4B8C-83A1-F6EECF244321}">
                <p14:modId xmlns:p14="http://schemas.microsoft.com/office/powerpoint/2010/main" val="287464744"/>
              </p:ext>
            </p:extLst>
          </p:nvPr>
        </p:nvGraphicFramePr>
        <p:xfrm>
          <a:off x="6489856" y="1371336"/>
          <a:ext cx="2134393" cy="689366"/>
        </p:xfrm>
        <a:graphic>
          <a:graphicData uri="http://schemas.openxmlformats.org/presentationml/2006/ole">
            <mc:AlternateContent xmlns:mc="http://schemas.openxmlformats.org/markup-compatibility/2006">
              <mc:Choice xmlns:v="urn:schemas-microsoft-com:vml" Requires="v">
                <p:oleObj spid="_x0000_s1281" name="Equation" r:id="rId4" imgW="1257300" imgH="406400" progId="Equation.3">
                  <p:embed/>
                </p:oleObj>
              </mc:Choice>
              <mc:Fallback>
                <p:oleObj name="Equation" r:id="rId4" imgW="1257300" imgH="406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9856" y="1371336"/>
                        <a:ext cx="2134393" cy="6893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0723" name="Object 3"/>
          <p:cNvGraphicFramePr>
            <a:graphicFrameLocks noChangeAspect="1"/>
          </p:cNvGraphicFramePr>
          <p:nvPr>
            <p:extLst>
              <p:ext uri="{D42A27DB-BD31-4B8C-83A1-F6EECF244321}">
                <p14:modId xmlns:p14="http://schemas.microsoft.com/office/powerpoint/2010/main" val="668836703"/>
              </p:ext>
            </p:extLst>
          </p:nvPr>
        </p:nvGraphicFramePr>
        <p:xfrm>
          <a:off x="6443651" y="2591691"/>
          <a:ext cx="2326132" cy="684909"/>
        </p:xfrm>
        <a:graphic>
          <a:graphicData uri="http://schemas.openxmlformats.org/presentationml/2006/ole">
            <mc:AlternateContent xmlns:mc="http://schemas.openxmlformats.org/markup-compatibility/2006">
              <mc:Choice xmlns:v="urn:schemas-microsoft-com:vml" Requires="v">
                <p:oleObj spid="_x0000_s1282" name="Equation" r:id="rId6" imgW="1422400" imgH="419100" progId="Equation.3">
                  <p:embed/>
                </p:oleObj>
              </mc:Choice>
              <mc:Fallback>
                <p:oleObj name="Equation" r:id="rId6" imgW="1422400" imgH="4191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651" y="2591691"/>
                        <a:ext cx="2326132" cy="6849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0724" name="Object 4"/>
          <p:cNvGraphicFramePr>
            <a:graphicFrameLocks noChangeAspect="1"/>
          </p:cNvGraphicFramePr>
          <p:nvPr>
            <p:extLst>
              <p:ext uri="{D42A27DB-BD31-4B8C-83A1-F6EECF244321}">
                <p14:modId xmlns:p14="http://schemas.microsoft.com/office/powerpoint/2010/main" val="351599378"/>
              </p:ext>
            </p:extLst>
          </p:nvPr>
        </p:nvGraphicFramePr>
        <p:xfrm>
          <a:off x="2063062" y="4142079"/>
          <a:ext cx="3048496" cy="799308"/>
        </p:xfrm>
        <a:graphic>
          <a:graphicData uri="http://schemas.openxmlformats.org/presentationml/2006/ole">
            <mc:AlternateContent xmlns:mc="http://schemas.openxmlformats.org/markup-compatibility/2006">
              <mc:Choice xmlns:v="urn:schemas-microsoft-com:vml" Requires="v">
                <p:oleObj spid="_x0000_s1283" name="Equation" r:id="rId8" imgW="1651000" imgH="431800" progId="Equation.3">
                  <p:embed/>
                </p:oleObj>
              </mc:Choice>
              <mc:Fallback>
                <p:oleObj name="Equation" r:id="rId8" imgW="1651000" imgH="431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63062" y="4142079"/>
                        <a:ext cx="3048496" cy="79930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0730" name="Text Box 12"/>
          <p:cNvSpPr txBox="1">
            <a:spLocks noChangeArrowheads="1"/>
          </p:cNvSpPr>
          <p:nvPr/>
        </p:nvSpPr>
        <p:spPr bwMode="auto">
          <a:xfrm>
            <a:off x="567785" y="4779504"/>
            <a:ext cx="8350291" cy="338522"/>
          </a:xfrm>
          <a:prstGeom prst="rect">
            <a:avLst/>
          </a:prstGeom>
          <a:noFill/>
          <a:ln w="12700">
            <a:noFill/>
            <a:miter lim="800000"/>
            <a:headEnd/>
            <a:tailEnd/>
          </a:ln>
        </p:spPr>
        <p:txBody>
          <a:bodyPr lIns="91410" tIns="45704" rIns="91410" bIns="45704">
            <a:prstTxWarp prst="textNoShape">
              <a:avLst/>
            </a:prstTxWarp>
            <a:spAutoFit/>
          </a:bodyPr>
          <a:lstStyle/>
          <a:p>
            <a:pPr defTabSz="912440"/>
            <a:endParaRPr lang="en-US" dirty="0"/>
          </a:p>
        </p:txBody>
      </p:sp>
      <p:sp>
        <p:nvSpPr>
          <p:cNvPr id="30732" name="Rectangle 16"/>
          <p:cNvSpPr>
            <a:spLocks noChangeArrowheads="1"/>
          </p:cNvSpPr>
          <p:nvPr/>
        </p:nvSpPr>
        <p:spPr bwMode="auto">
          <a:xfrm>
            <a:off x="135997" y="3817026"/>
            <a:ext cx="6563704" cy="427882"/>
          </a:xfrm>
          <a:prstGeom prst="rect">
            <a:avLst/>
          </a:prstGeom>
          <a:noFill/>
          <a:ln w="12700">
            <a:noFill/>
            <a:miter lim="800000"/>
            <a:headEnd/>
            <a:tailEnd/>
          </a:ln>
        </p:spPr>
        <p:txBody>
          <a:bodyPr lIns="92104" tIns="46051" rIns="92104" bIns="46051">
            <a:prstTxWarp prst="textNoShape">
              <a:avLst/>
            </a:prstTxWarp>
          </a:bodyPr>
          <a:lstStyle/>
          <a:p>
            <a:pPr marL="227367" indent="-227367" defTabSz="913927">
              <a:lnSpc>
                <a:spcPct val="90000"/>
              </a:lnSpc>
              <a:spcBef>
                <a:spcPct val="30000"/>
              </a:spcBef>
              <a:buSzPct val="100000"/>
              <a:buFont typeface="Arial" charset="0"/>
              <a:buChar char="•"/>
            </a:pPr>
            <a:r>
              <a:rPr lang="en-US" sz="1600" dirty="0"/>
              <a:t>The fractional burn up of the DT (for small burn up) is:</a:t>
            </a:r>
          </a:p>
        </p:txBody>
      </p:sp>
      <p:sp>
        <p:nvSpPr>
          <p:cNvPr id="30733" name="Rectangle 17"/>
          <p:cNvSpPr>
            <a:spLocks noChangeArrowheads="1"/>
          </p:cNvSpPr>
          <p:nvPr/>
        </p:nvSpPr>
        <p:spPr bwMode="auto">
          <a:xfrm>
            <a:off x="135116" y="4868784"/>
            <a:ext cx="8877147" cy="784451"/>
          </a:xfrm>
          <a:prstGeom prst="rect">
            <a:avLst/>
          </a:prstGeom>
          <a:noFill/>
          <a:ln w="12700">
            <a:noFill/>
            <a:miter lim="800000"/>
            <a:headEnd/>
            <a:tailEnd/>
          </a:ln>
        </p:spPr>
        <p:txBody>
          <a:bodyPr lIns="92104" tIns="46051" rIns="92104" bIns="46051">
            <a:prstTxWarp prst="textNoShape">
              <a:avLst/>
            </a:prstTxWarp>
          </a:bodyPr>
          <a:lstStyle/>
          <a:p>
            <a:pPr marL="227367" indent="-227367" defTabSz="913927">
              <a:lnSpc>
                <a:spcPct val="90000"/>
              </a:lnSpc>
              <a:spcBef>
                <a:spcPct val="30000"/>
              </a:spcBef>
              <a:buSzPct val="100000"/>
              <a:buFont typeface="Arial" charset="0"/>
              <a:buChar char="•"/>
            </a:pPr>
            <a:r>
              <a:rPr lang="en-US" sz="1600" dirty="0"/>
              <a:t>At sufficiently high </a:t>
            </a:r>
            <a:r>
              <a:rPr lang="en-US" sz="1600" dirty="0">
                <a:sym typeface="Symbol" charset="2"/>
              </a:rPr>
              <a:t></a:t>
            </a:r>
            <a:r>
              <a:rPr lang="en-US" sz="1600" dirty="0"/>
              <a:t>R and T the fractional burn up becomes significant and the energy deposited by alpha particles </a:t>
            </a:r>
            <a:r>
              <a:rPr lang="en-US" sz="1600" dirty="0" smtClean="0"/>
              <a:t>heats the fuel further leading to a runaway reaction (</a:t>
            </a:r>
            <a:r>
              <a:rPr lang="en-US" sz="1600" dirty="0"/>
              <a:t>“ignition”) </a:t>
            </a:r>
          </a:p>
          <a:p>
            <a:pPr marL="227367" indent="-227367" defTabSz="913927">
              <a:lnSpc>
                <a:spcPct val="90000"/>
              </a:lnSpc>
              <a:spcBef>
                <a:spcPct val="30000"/>
              </a:spcBef>
              <a:buSzPct val="100000"/>
              <a:buFont typeface="Arial" charset="0"/>
              <a:buChar char="•"/>
            </a:pPr>
            <a:endParaRPr lang="en-US" sz="1600" dirty="0"/>
          </a:p>
          <a:p>
            <a:pPr marL="227367" indent="-227367" defTabSz="913927">
              <a:lnSpc>
                <a:spcPct val="90000"/>
              </a:lnSpc>
              <a:spcBef>
                <a:spcPct val="30000"/>
              </a:spcBef>
              <a:buSzPct val="100000"/>
              <a:buFont typeface="Arial" charset="0"/>
              <a:buChar char="•"/>
            </a:pPr>
            <a:r>
              <a:rPr lang="en-US" sz="1600" dirty="0"/>
              <a:t>Typical conditions are:</a:t>
            </a:r>
          </a:p>
          <a:p>
            <a:pPr marL="227367" indent="-227367" defTabSz="913927">
              <a:lnSpc>
                <a:spcPct val="90000"/>
              </a:lnSpc>
              <a:spcBef>
                <a:spcPct val="30000"/>
              </a:spcBef>
              <a:buSzPct val="100000"/>
              <a:buFont typeface="Arial" charset="0"/>
              <a:buChar char="•"/>
            </a:pPr>
            <a:endParaRPr lang="en-US" sz="1600" dirty="0"/>
          </a:p>
        </p:txBody>
      </p:sp>
      <p:graphicFrame>
        <p:nvGraphicFramePr>
          <p:cNvPr id="17" name="Object 6"/>
          <p:cNvGraphicFramePr>
            <a:graphicFrameLocks noChangeAspect="1"/>
          </p:cNvGraphicFramePr>
          <p:nvPr>
            <p:extLst>
              <p:ext uri="{D42A27DB-BD31-4B8C-83A1-F6EECF244321}">
                <p14:modId xmlns:p14="http://schemas.microsoft.com/office/powerpoint/2010/main" val="143489390"/>
              </p:ext>
            </p:extLst>
          </p:nvPr>
        </p:nvGraphicFramePr>
        <p:xfrm>
          <a:off x="2872831" y="5542610"/>
          <a:ext cx="1557337" cy="769938"/>
        </p:xfrm>
        <a:graphic>
          <a:graphicData uri="http://schemas.openxmlformats.org/presentationml/2006/ole">
            <mc:AlternateContent xmlns:mc="http://schemas.openxmlformats.org/markup-compatibility/2006">
              <mc:Choice xmlns:v="urn:schemas-microsoft-com:vml" Requires="v">
                <p:oleObj spid="_x0000_s1284" name="Equation" r:id="rId10" imgW="952500" imgH="469900" progId="Equation.3">
                  <p:embed/>
                </p:oleObj>
              </mc:Choice>
              <mc:Fallback>
                <p:oleObj name="Equation" r:id="rId10" imgW="952500" imgH="469900" progId="Equation.3">
                  <p:embed/>
                  <p:pic>
                    <p:nvPicPr>
                      <p:cNvPr id="0" name=""/>
                      <p:cNvPicPr>
                        <a:picLocks noChangeAspect="1" noChangeArrowheads="1"/>
                      </p:cNvPicPr>
                      <p:nvPr/>
                    </p:nvPicPr>
                    <p:blipFill>
                      <a:blip r:embed="rId11"/>
                      <a:srcRect/>
                      <a:stretch>
                        <a:fillRect/>
                      </a:stretch>
                    </p:blipFill>
                    <p:spPr bwMode="auto">
                      <a:xfrm>
                        <a:off x="2872831" y="5542610"/>
                        <a:ext cx="1557337" cy="769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p:cNvSpPr txBox="1"/>
          <p:nvPr/>
        </p:nvSpPr>
        <p:spPr>
          <a:xfrm>
            <a:off x="-851233" y="2756034"/>
            <a:ext cx="184666" cy="369332"/>
          </a:xfrm>
          <a:prstGeom prst="rect">
            <a:avLst/>
          </a:prstGeom>
          <a:noFill/>
        </p:spPr>
        <p:txBody>
          <a:bodyPr wrap="none" rtlCol="0">
            <a:spAutoFit/>
          </a:bodyPr>
          <a:lstStyle/>
          <a:p>
            <a:endParaRPr lang="en-US" dirty="0"/>
          </a:p>
        </p:txBody>
      </p:sp>
      <p:pic>
        <p:nvPicPr>
          <p:cNvPr id="18" name="Content Placeholder 3" descr="FusionReaction.jp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44021" y="1020599"/>
            <a:ext cx="3400880" cy="2402331"/>
          </a:xfrm>
          <a:prstGeom prst="rect">
            <a:avLst/>
          </a:prstGeom>
        </p:spPr>
      </p:pic>
      <p:sp>
        <p:nvSpPr>
          <p:cNvPr id="20" name="TextBox 19"/>
          <p:cNvSpPr txBox="1"/>
          <p:nvPr/>
        </p:nvSpPr>
        <p:spPr>
          <a:xfrm>
            <a:off x="2969513" y="1227284"/>
            <a:ext cx="1143000" cy="338554"/>
          </a:xfrm>
          <a:prstGeom prst="rect">
            <a:avLst/>
          </a:prstGeom>
          <a:solidFill>
            <a:schemeClr val="accent2">
              <a:lumMod val="40000"/>
              <a:lumOff val="60000"/>
            </a:schemeClr>
          </a:solidFill>
        </p:spPr>
        <p:txBody>
          <a:bodyPr wrap="square" rtlCol="0">
            <a:spAutoFit/>
          </a:bodyPr>
          <a:lstStyle/>
          <a:p>
            <a:r>
              <a:rPr lang="en-US" sz="1600" b="1" dirty="0" smtClean="0">
                <a:latin typeface="+mn-lt"/>
              </a:rPr>
              <a:t>14.1 MeV</a:t>
            </a:r>
            <a:endParaRPr lang="en-US" sz="1600" b="1" dirty="0">
              <a:latin typeface="+mn-lt"/>
            </a:endParaRPr>
          </a:p>
        </p:txBody>
      </p:sp>
      <p:sp>
        <p:nvSpPr>
          <p:cNvPr id="21" name="TextBox 20"/>
          <p:cNvSpPr txBox="1"/>
          <p:nvPr/>
        </p:nvSpPr>
        <p:spPr>
          <a:xfrm>
            <a:off x="3124308" y="2748075"/>
            <a:ext cx="1010253" cy="338554"/>
          </a:xfrm>
          <a:prstGeom prst="rect">
            <a:avLst/>
          </a:prstGeom>
          <a:solidFill>
            <a:schemeClr val="accent2">
              <a:lumMod val="40000"/>
              <a:lumOff val="60000"/>
            </a:schemeClr>
          </a:solidFill>
        </p:spPr>
        <p:txBody>
          <a:bodyPr wrap="square" rtlCol="0">
            <a:spAutoFit/>
          </a:bodyPr>
          <a:lstStyle/>
          <a:p>
            <a:r>
              <a:rPr lang="en-US" sz="1600" b="1" dirty="0" smtClean="0">
                <a:latin typeface="+mn-lt"/>
              </a:rPr>
              <a:t>3.5 MeV</a:t>
            </a:r>
            <a:endParaRPr lang="en-US" sz="1600" b="1" dirty="0">
              <a:latin typeface="+mn-lt"/>
            </a:endParaRPr>
          </a:p>
        </p:txBody>
      </p:sp>
    </p:spTree>
    <p:extLst>
      <p:ext uri="{BB962C8B-B14F-4D97-AF65-F5344CB8AC3E}">
        <p14:creationId xmlns:p14="http://schemas.microsoft.com/office/powerpoint/2010/main" val="1567393016"/>
      </p:ext>
    </p:extLst>
  </p:cSld>
  <p:clrMapOvr>
    <a:masterClrMapping/>
  </p:clrMapOvr>
  <p:transition xmlns:p14="http://schemas.microsoft.com/office/powerpoint/2010/main" advTm="76324"/>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015_PPT_UNC_DS_V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2015_PPT_UNC_DS_V1.potx</Template>
  <TotalTime>7948</TotalTime>
  <Words>1671</Words>
  <Application>Microsoft Macintosh PowerPoint</Application>
  <PresentationFormat>On-screen Show (4:3)</PresentationFormat>
  <Paragraphs>240</Paragraphs>
  <Slides>19</Slides>
  <Notes>9</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19</vt:i4>
      </vt:variant>
    </vt:vector>
  </HeadingPairs>
  <TitlesOfParts>
    <vt:vector size="22" baseType="lpstr">
      <vt:lpstr>2015_PPT_UNC_DS_V1</vt:lpstr>
      <vt:lpstr>Equation</vt:lpstr>
      <vt:lpstr>Microsoft Equation</vt:lpstr>
      <vt:lpstr>Challenges and Opportunities in High Energy Density Physics</vt:lpstr>
      <vt:lpstr>PowerPoint Presentation</vt:lpstr>
      <vt:lpstr>A number of new tools have been developed/refurbished to study high energy density science</vt:lpstr>
      <vt:lpstr>PowerPoint Presentation</vt:lpstr>
      <vt:lpstr>PowerPoint Presentation</vt:lpstr>
      <vt:lpstr>Material properties at high pressure play a key role in the evolution of habitable planets: protective magnetosphere, plate tectonics.. </vt:lpstr>
      <vt:lpstr>HED scientists are exploiting new experimental capabilities to understand matter at extreme conditions</vt:lpstr>
      <vt:lpstr>There are many exciting scientific directions for future HED research in understanding matter at high pressure</vt:lpstr>
      <vt:lpstr>Like many areas of plasma physics, we not only want to understand nature, we want to bend it to our will</vt:lpstr>
      <vt:lpstr>For hot spot ignition fusion fuel must be brought to a pressure of a few hundred billion atmospheres</vt:lpstr>
      <vt:lpstr>High velocity, low adiabat thin shells are the most common approach to reach these conditions</vt:lpstr>
      <vt:lpstr>Current NIF implosions reach ~200 Gbar at stagnation, ~2x away from the 400 Gbar needed for ignition</vt:lpstr>
      <vt:lpstr>Simulations provide critical insight. A grand challenge is to diagnose these implosions and constrain modeling in these extreme conditions</vt:lpstr>
      <vt:lpstr>Ignition is a grand scientific challenge and a critical enabling capability for HED science </vt:lpstr>
      <vt:lpstr>PowerPoint Presentation</vt:lpstr>
      <vt:lpstr>There are many exciting scientific directions for  future HED research (Plasma Astrophysics and Radiation Hydrodynamics)</vt:lpstr>
      <vt:lpstr>There are many exciting scientific directions for  future HED research (High intensity laser matter interactions and magnetic fields)</vt:lpstr>
      <vt:lpstr>The HED Science community is delivering on the promise  that was identified in the 2000’s </vt:lpstr>
      <vt:lpstr>PowerPoint Presentation</vt:lpstr>
    </vt:vector>
  </TitlesOfParts>
  <Company>LLNL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Should not exceed two lines</dc:title>
  <dc:creator>Hadley, Kirk Hadley</dc:creator>
  <cp:lastModifiedBy>Mark Herrmann</cp:lastModifiedBy>
  <cp:revision>763</cp:revision>
  <cp:lastPrinted>2015-11-05T15:24:07Z</cp:lastPrinted>
  <dcterms:created xsi:type="dcterms:W3CDTF">2015-07-06T19:43:41Z</dcterms:created>
  <dcterms:modified xsi:type="dcterms:W3CDTF">2016-03-28T12:32:19Z</dcterms:modified>
</cp:coreProperties>
</file>