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84" r:id="rId6"/>
    <p:sldId id="288" r:id="rId7"/>
    <p:sldId id="290" r:id="rId8"/>
    <p:sldId id="292" r:id="rId9"/>
    <p:sldId id="28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02" autoAdjust="0"/>
  </p:normalViewPr>
  <p:slideViewPr>
    <p:cSldViewPr snapToGrid="0" snapToObjects="1">
      <p:cViewPr varScale="1">
        <p:scale>
          <a:sx n="101" d="100"/>
          <a:sy n="101" d="100"/>
        </p:scale>
        <p:origin x="-1112" y="-104"/>
      </p:cViewPr>
      <p:guideLst>
        <p:guide orient="horz" pos="218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60F8DF-BF85-4B5D-B86E-580D1A0EDA26}" type="datetime1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14340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0D752C-4DBC-4C31-A8D6-96A9D4980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21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4F4E7-9EBA-4388-B2EE-B078D8D3036C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D29B-F529-4B16-940D-0654C3690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AAC0-8A3A-4B86-B52E-7DD520D484E8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808F2-80BD-4E74-A567-779AD1D5F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8462B-598C-4C2C-A0FD-1961F1B9C379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DCE1C-7C6C-434A-8F3A-E1701D3D7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39B9-ADF8-42D2-9B2A-92E2DAD9A221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F3A44-B149-4219-982C-88B72F584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1834D-5273-4456-915C-5162E12B9E98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DD99-229C-432D-866A-BA92C8FDA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CAE5C-C784-494C-8944-FC3CDC9A9F81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81851-4D6C-4D74-B100-BF1C20E0D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EC9C2-3FFD-41E2-A7DA-9955D8D952AD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2549-F57B-40CF-928A-D66BA2D25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3E1AC-EC50-4C7B-8AB3-2644373D88CE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428B-2404-4784-AFDF-CC578C08A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A54A7-35C9-46EE-8DB8-C2F6809D6286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77A92-0BCC-4B66-8334-046AA3128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D02-122A-4076-8AF8-89E8EF2112CC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C8D33-A779-4A89-9276-136346754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6863B-C5F5-442A-9CC7-3DE1B6A871B9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D2AF-9403-44C3-943F-B06834173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B3B0D-5239-4BF1-981F-81E10BAFAB9A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E682D-D412-473C-85B7-2C652162E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FD75A9C-BF6D-4ECB-910B-A7EC8E99F7CA}" type="datetimeFigureOut">
              <a:rPr lang="en-US"/>
              <a:pPr>
                <a:defRPr/>
              </a:pPr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066A8F-3B46-45D1-AA2C-E546E92DD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72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72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72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-72" charset="2"/>
        <a:buChar char=""/>
        <a:defRPr sz="2400" kern="1200">
          <a:solidFill>
            <a:srgbClr val="595959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-72" charset="2"/>
        <a:buChar char=""/>
        <a:defRPr sz="2200" kern="1200">
          <a:solidFill>
            <a:srgbClr val="595959"/>
          </a:solidFill>
          <a:latin typeface="+mn-lt"/>
          <a:ea typeface="ＭＳ Ｐゴシック" pitchFamily="-72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-72" charset="2"/>
        <a:buChar char=""/>
        <a:defRPr sz="2000" kern="1200">
          <a:solidFill>
            <a:srgbClr val="595959"/>
          </a:solidFill>
          <a:latin typeface="+mn-lt"/>
          <a:ea typeface="ＭＳ Ｐゴシック" pitchFamily="-72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-72" charset="2"/>
        <a:buChar char=""/>
        <a:defRPr kern="1200">
          <a:solidFill>
            <a:srgbClr val="595959"/>
          </a:solidFill>
          <a:latin typeface="+mn-lt"/>
          <a:ea typeface="ＭＳ Ｐゴシック" pitchFamily="-72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-72" charset="2"/>
        <a:buChar char=""/>
        <a:defRPr kern="1200">
          <a:solidFill>
            <a:srgbClr val="595959"/>
          </a:solidFill>
          <a:latin typeface="+mn-lt"/>
          <a:ea typeface="ＭＳ Ｐゴシック" pitchFamily="-72" charset="-128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463" y="207963"/>
            <a:ext cx="6850062" cy="557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Spheromaks</a:t>
            </a:r>
            <a:r>
              <a:rPr lang="en-US" sz="3200" dirty="0" smtClean="0">
                <a:solidFill>
                  <a:schemeClr val="tx1"/>
                </a:solidFill>
              </a:rPr>
              <a:t> and How Plasmas May Explain the Ultra High Energy Cosmic Ray Mystery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Ken Fowler, UC Berkeley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Hui Li, LANL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77825"/>
            <a:ext cx="8042275" cy="1835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Char char=""/>
              <a:defRPr/>
            </a:pPr>
            <a:r>
              <a:rPr lang="en-US" sz="3200" dirty="0" err="1" smtClean="0">
                <a:solidFill>
                  <a:schemeClr val="tx2"/>
                </a:solidFill>
                <a:ea typeface="+mn-ea"/>
                <a:cs typeface="+mn-cs"/>
              </a:rPr>
              <a:t>Stirling</a:t>
            </a:r>
            <a:r>
              <a:rPr lang="en-US" sz="3200" dirty="0" smtClean="0">
                <a:solidFill>
                  <a:schemeClr val="tx2"/>
                </a:solidFill>
                <a:ea typeface="+mn-ea"/>
                <a:cs typeface="+mn-cs"/>
              </a:rPr>
              <a:t> thought AGN jets are powerful cosmic ray accelerators [</a:t>
            </a:r>
            <a:r>
              <a:rPr lang="en-US" dirty="0" smtClean="0">
                <a:solidFill>
                  <a:schemeClr val="tx2"/>
                </a:solidFill>
                <a:ea typeface="+mn-ea"/>
                <a:cs typeface="+mn-cs"/>
              </a:rPr>
              <a:t>S. A. Colgate and H. Li, Comp. </a:t>
            </a:r>
            <a:r>
              <a:rPr lang="en-US" dirty="0" err="1" smtClean="0">
                <a:solidFill>
                  <a:schemeClr val="tx2"/>
                </a:solidFill>
                <a:ea typeface="+mn-ea"/>
                <a:cs typeface="+mn-cs"/>
              </a:rPr>
              <a:t>Ren</a:t>
            </a:r>
            <a:r>
              <a:rPr lang="en-US" dirty="0" smtClean="0">
                <a:solidFill>
                  <a:schemeClr val="tx2"/>
                </a:solidFill>
                <a:ea typeface="+mn-ea"/>
                <a:cs typeface="+mn-cs"/>
              </a:rPr>
              <a:t>. Phys. </a:t>
            </a:r>
            <a:r>
              <a:rPr lang="en-US" b="1" dirty="0" smtClean="0">
                <a:solidFill>
                  <a:schemeClr val="tx2"/>
                </a:solidFill>
                <a:ea typeface="+mn-ea"/>
                <a:cs typeface="+mn-cs"/>
              </a:rPr>
              <a:t>5</a:t>
            </a:r>
            <a:r>
              <a:rPr lang="en-US" dirty="0" smtClean="0">
                <a:solidFill>
                  <a:schemeClr val="tx2"/>
                </a:solidFill>
                <a:ea typeface="+mn-ea"/>
                <a:cs typeface="+mn-cs"/>
              </a:rPr>
              <a:t>, 431 (2004)]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sz="3200" dirty="0">
              <a:solidFill>
                <a:schemeClr val="tx2"/>
              </a:solidFill>
              <a:ea typeface="+mn-ea"/>
              <a:cs typeface="+mn-cs"/>
            </a:endParaRPr>
          </a:p>
        </p:txBody>
      </p:sp>
      <p:pic>
        <p:nvPicPr>
          <p:cNvPr id="17410" name="Picture 1" descr="vla_3c17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2050" y="1944688"/>
            <a:ext cx="68199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549275" y="177518"/>
            <a:ext cx="8042275" cy="662552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New papers coauthored with Stirling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49275" y="1203325"/>
            <a:ext cx="8042275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S. A. Colgate, T. K. Fowler, H. Li, J. </a:t>
            </a:r>
            <a:r>
              <a:rPr lang="en-US" dirty="0" err="1" smtClean="0">
                <a:solidFill>
                  <a:schemeClr val="tx2"/>
                </a:solidFill>
              </a:rPr>
              <a:t>Pino</a:t>
            </a:r>
            <a:r>
              <a:rPr lang="en-US" dirty="0" smtClean="0">
                <a:solidFill>
                  <a:schemeClr val="tx2"/>
                </a:solidFill>
              </a:rPr>
              <a:t>, “ Quasi-Static Model of Collimated Jets and Radio Lobes I: Accretion Disks and Jets,” </a:t>
            </a:r>
            <a:r>
              <a:rPr lang="en-US" dirty="0" err="1" smtClean="0">
                <a:solidFill>
                  <a:schemeClr val="tx2"/>
                </a:solidFill>
              </a:rPr>
              <a:t>ApJ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789</a:t>
            </a:r>
            <a:r>
              <a:rPr lang="en-US" dirty="0" smtClean="0">
                <a:solidFill>
                  <a:schemeClr val="tx2"/>
                </a:solidFill>
              </a:rPr>
              <a:t>,144 (2014)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S. A. Colgate, T. K. Fowler, H. Li, E. </a:t>
            </a:r>
            <a:r>
              <a:rPr lang="en-US" dirty="0" err="1" smtClean="0">
                <a:solidFill>
                  <a:schemeClr val="tx2"/>
                </a:solidFill>
              </a:rPr>
              <a:t>B.Hooper</a:t>
            </a:r>
            <a:r>
              <a:rPr lang="en-US" dirty="0" smtClean="0">
                <a:solidFill>
                  <a:schemeClr val="tx2"/>
                </a:solidFill>
              </a:rPr>
              <a:t>,                      J. </a:t>
            </a:r>
            <a:r>
              <a:rPr lang="en-US" dirty="0" err="1" smtClean="0">
                <a:solidFill>
                  <a:schemeClr val="tx2"/>
                </a:solidFill>
              </a:rPr>
              <a:t>McClenaghan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err="1" smtClean="0">
                <a:solidFill>
                  <a:schemeClr val="tx2"/>
                </a:solidFill>
              </a:rPr>
              <a:t>Z.Lin</a:t>
            </a:r>
            <a:r>
              <a:rPr lang="en-US" dirty="0" smtClean="0">
                <a:solidFill>
                  <a:schemeClr val="tx2"/>
                </a:solidFill>
              </a:rPr>
              <a:t>, “Quasi-Static Model of Collimated Jets and Radio Lobes II: Jet Structure and Stability,” </a:t>
            </a:r>
            <a:r>
              <a:rPr lang="en-US" dirty="0" err="1" smtClean="0">
                <a:solidFill>
                  <a:schemeClr val="tx2"/>
                </a:solidFill>
              </a:rPr>
              <a:t>ApJ</a:t>
            </a:r>
            <a:r>
              <a:rPr lang="en-US" dirty="0">
                <a:solidFill>
                  <a:schemeClr val="tx2"/>
                </a:solidFill>
              </a:rPr>
              <a:t>,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813</a:t>
            </a:r>
            <a:r>
              <a:rPr lang="en-US" dirty="0" smtClean="0">
                <a:solidFill>
                  <a:schemeClr val="tx2"/>
                </a:solidFill>
              </a:rPr>
              <a:t>, 136 (2015) 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S. A. Colgate, T. K. Fowler, H. Li, “Cosmic Ray Acceleration by Jet/</a:t>
            </a:r>
            <a:r>
              <a:rPr lang="en-US" dirty="0" err="1" smtClean="0">
                <a:solidFill>
                  <a:schemeClr val="tx2"/>
                </a:solidFill>
              </a:rPr>
              <a:t>Radiolobes</a:t>
            </a:r>
            <a:r>
              <a:rPr lang="en-US" dirty="0" smtClean="0">
                <a:solidFill>
                  <a:schemeClr val="tx2"/>
                </a:solidFill>
              </a:rPr>
              <a:t> Created by Active Galactic Nuclei” – in preparation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157163" y="266700"/>
            <a:ext cx="8986837" cy="1176338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2"/>
                </a:solidFill>
              </a:rPr>
              <a:t>We have used Stirling’s ideas to create a simple model of jets as accelerators</a:t>
            </a:r>
          </a:p>
        </p:txBody>
      </p:sp>
      <p:pic>
        <p:nvPicPr>
          <p:cNvPr id="19458" name="Picture 1" descr="Fig1.png"/>
          <p:cNvPicPr>
            <a:picLocks noChangeAspect="1"/>
          </p:cNvPicPr>
          <p:nvPr/>
        </p:nvPicPr>
        <p:blipFill>
          <a:blip r:embed="rId3"/>
          <a:srcRect t="19344" b="14948"/>
          <a:stretch>
            <a:fillRect/>
          </a:stretch>
        </p:blipFill>
        <p:spPr bwMode="auto">
          <a:xfrm>
            <a:off x="1473200" y="1333500"/>
            <a:ext cx="6494463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 flipV="1">
            <a:off x="2022475" y="2101850"/>
            <a:ext cx="219075" cy="3730625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677526" y="2101109"/>
            <a:ext cx="611429" cy="1567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zh-CN" altLang="en-US" sz="1800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1701800" y="2101850"/>
            <a:ext cx="217488" cy="3730625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jet is a self-accelerated </a:t>
            </a:r>
            <a:br>
              <a:rPr lang="en-US" dirty="0" smtClean="0"/>
            </a:br>
            <a:r>
              <a:rPr lang="en-US" dirty="0" smtClean="0"/>
              <a:t>ion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Quasi-DC  Acceleration, by Diffusion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chemeClr val="tx2"/>
              </a:solidFill>
              <a:latin typeface="Symbol Tiger" charset="2"/>
              <a:ea typeface="Symbol Tiger" charset="0"/>
              <a:cs typeface="Symbol Tiger" charset="2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Central 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Column: 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3D kinks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D</a:t>
            </a:r>
            <a:r>
              <a:rPr lang="en-US" sz="2800" baseline="-25000" dirty="0" err="1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r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= a</a:t>
            </a:r>
            <a:r>
              <a:rPr lang="en-US" sz="2800" baseline="300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/t</a:t>
            </a:r>
          </a:p>
          <a:p>
            <a:pPr marL="0" indent="0" eaLnBrk="1" hangingPunct="1">
              <a:buNone/>
            </a:pPr>
            <a:r>
              <a:rPr lang="en-US" sz="2800" dirty="0" err="1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E</a:t>
            </a:r>
            <a:r>
              <a:rPr lang="en-US" sz="2800" baseline="-25000" dirty="0" err="1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z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= 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(</a:t>
            </a:r>
            <a:r>
              <a:rPr lang="en-US" sz="28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D</a:t>
            </a:r>
            <a:r>
              <a:rPr lang="en-US" sz="2800" baseline="-25000" dirty="0" err="1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r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/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ac)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B</a:t>
            </a:r>
            <a:r>
              <a:rPr lang="en-US" sz="2800" baseline="-250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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= V/</a:t>
            </a:r>
            <a:r>
              <a:rPr lang="en-US" sz="2800" dirty="0" err="1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ct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 = 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(V/L) (L/</a:t>
            </a:r>
            <a:r>
              <a:rPr lang="en-US" sz="28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ct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) = 0.01 V/L </a:t>
            </a:r>
            <a:endParaRPr lang="en-US" sz="2800" dirty="0">
              <a:solidFill>
                <a:schemeClr val="tx2"/>
              </a:solidFill>
              <a:latin typeface="Symbol Tiger" charset="2"/>
              <a:ea typeface="Symbol Tiger" charset="0"/>
              <a:cs typeface="Symbol Tiger" charset="2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Nose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:  cyclotron resonance,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D</a:t>
            </a:r>
            <a:r>
              <a:rPr lang="en-US" sz="2800" baseline="-250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r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 = </a:t>
            </a:r>
            <a:r>
              <a:rPr lang="en-US" sz="28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D</a:t>
            </a:r>
            <a:r>
              <a:rPr lang="en-US" sz="2800" baseline="-250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z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= r</a:t>
            </a:r>
            <a:r>
              <a:rPr lang="en-US" sz="2800" baseline="-250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L</a:t>
            </a:r>
            <a:r>
              <a:rPr lang="en-US" sz="2800" baseline="300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</a:t>
            </a:r>
            <a:r>
              <a:rPr lang="en-US" sz="2800" baseline="-250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c</a:t>
            </a:r>
            <a:endParaRPr lang="en-US" sz="2800" dirty="0">
              <a:solidFill>
                <a:schemeClr val="tx2"/>
              </a:solidFill>
              <a:latin typeface="Symbol Tiger" charset="2"/>
              <a:ea typeface="Symbol Tiger" charset="0"/>
              <a:cs typeface="Symbol Tiger" charset="2"/>
            </a:endParaRPr>
          </a:p>
          <a:p>
            <a:pPr marL="0" indent="0" eaLnBrk="1" hangingPunct="1">
              <a:buNone/>
            </a:pPr>
            <a:r>
              <a:rPr lang="en-US" sz="2800" dirty="0" err="1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E</a:t>
            </a:r>
            <a:r>
              <a:rPr lang="en-US" sz="2800" baseline="-25000" dirty="0" err="1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r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 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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(</a:t>
            </a:r>
            <a:r>
              <a:rPr lang="en-US" sz="28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D</a:t>
            </a:r>
            <a:r>
              <a:rPr lang="en-US" sz="2800" baseline="-25000" dirty="0" err="1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z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/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</a:t>
            </a:r>
            <a:r>
              <a:rPr lang="en-US" sz="2800" baseline="-250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z</a:t>
            </a:r>
            <a:r>
              <a:rPr lang="en-US" sz="28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c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)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B</a:t>
            </a:r>
            <a:r>
              <a:rPr lang="en-US" sz="2800" baseline="-250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</a:t>
            </a:r>
            <a:r>
              <a:rPr lang="en-US" sz="2800" baseline="-250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 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(</a:t>
            </a:r>
            <a:r>
              <a:rPr lang="en-US" sz="28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D</a:t>
            </a:r>
            <a:r>
              <a:rPr lang="en-US" sz="2800" baseline="-25000" dirty="0" err="1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z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/</a:t>
            </a:r>
            <a:r>
              <a:rPr lang="en-US" sz="28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r</a:t>
            </a:r>
            <a:r>
              <a:rPr lang="en-US" sz="2800" baseline="-250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L</a:t>
            </a:r>
            <a:r>
              <a:rPr lang="en-US" sz="28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c</a:t>
            </a:r>
            <a:r>
              <a:rPr lang="en-US" sz="280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)</a:t>
            </a:r>
            <a:r>
              <a:rPr lang="en-US" sz="280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B</a:t>
            </a:r>
            <a:r>
              <a:rPr lang="en-US" sz="2800" baseline="-250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</a:t>
            </a:r>
            <a:r>
              <a:rPr lang="en-US" sz="2800" baseline="-250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 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(V – 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0.01V</a:t>
            </a:r>
            <a:r>
              <a:rPr lang="en-US" sz="28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)</a:t>
            </a:r>
            <a:r>
              <a:rPr lang="en-US" sz="28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/r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816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8300" y="1295400"/>
            <a:ext cx="7020196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DIFFUSION IS HYPER-RESISTIVITY</a:t>
            </a:r>
          </a:p>
          <a:p>
            <a:endParaRPr lang="en-US" sz="2800" dirty="0" smtClean="0"/>
          </a:p>
          <a:p>
            <a:r>
              <a:rPr lang="en-US" sz="2800" dirty="0" smtClean="0"/>
              <a:t>E + v x B	= 	R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In the disk:	R = MRI? (don’t need to know)</a:t>
            </a:r>
          </a:p>
          <a:p>
            <a:endParaRPr lang="en-US" sz="2800" dirty="0"/>
          </a:p>
          <a:p>
            <a:r>
              <a:rPr lang="en-US" sz="2800" dirty="0" smtClean="0"/>
              <a:t>In the jet:	R = Kinks</a:t>
            </a:r>
          </a:p>
          <a:p>
            <a:endParaRPr lang="en-US" sz="2800" dirty="0"/>
          </a:p>
          <a:p>
            <a:r>
              <a:rPr lang="en-US" sz="2800" dirty="0" smtClean="0"/>
              <a:t>In nose:	R  = Drift Cyclotron Loss Cone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Instability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551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813631"/>
            <a:ext cx="658783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Example Calculations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Accretion Disk as a Dynamo</a:t>
            </a:r>
          </a:p>
          <a:p>
            <a:endParaRPr lang="en-US" sz="2800" dirty="0" smtClean="0">
              <a:sym typeface="Symbol"/>
            </a:endParaRPr>
          </a:p>
          <a:p>
            <a:r>
              <a:rPr lang="en-US" sz="2800" dirty="0" smtClean="0">
                <a:sym typeface="Symbol"/>
              </a:rPr>
              <a:t></a:t>
            </a:r>
            <a:r>
              <a:rPr lang="en-US" sz="2800" dirty="0"/>
              <a:t>j</a:t>
            </a:r>
            <a:r>
              <a:rPr lang="en-US" sz="2800" baseline="-25000" dirty="0"/>
              <a:t>r</a:t>
            </a:r>
            <a:r>
              <a:rPr lang="en-US" sz="2800" dirty="0"/>
              <a:t>/</a:t>
            </a:r>
            <a:r>
              <a:rPr lang="en-US" sz="2800" dirty="0">
                <a:sym typeface="Symbol"/>
              </a:rPr>
              <a:t></a:t>
            </a:r>
            <a:r>
              <a:rPr lang="en-US" sz="2800" dirty="0"/>
              <a:t>t = </a:t>
            </a:r>
            <a:r>
              <a:rPr lang="en-US" sz="2800" dirty="0">
                <a:sym typeface="Symbol"/>
              </a:rPr>
              <a:t></a:t>
            </a:r>
            <a:r>
              <a:rPr lang="en-US" sz="2800" baseline="30000" dirty="0" smtClean="0"/>
              <a:t>2</a:t>
            </a:r>
            <a:r>
              <a:rPr lang="en-US" sz="2800" dirty="0"/>
              <a:t>R</a:t>
            </a:r>
            <a:r>
              <a:rPr lang="en-US" sz="2800" baseline="-25000" dirty="0" smtClean="0"/>
              <a:t>r</a:t>
            </a:r>
            <a:r>
              <a:rPr lang="en-US" sz="2800" dirty="0"/>
              <a:t>/</a:t>
            </a:r>
            <a:r>
              <a:rPr lang="en-US" sz="2800" dirty="0">
                <a:sym typeface="Symbol"/>
              </a:rPr>
              <a:t></a:t>
            </a:r>
            <a:r>
              <a:rPr lang="en-US" sz="2800" dirty="0"/>
              <a:t>z</a:t>
            </a:r>
            <a:r>
              <a:rPr lang="en-US" sz="2800" baseline="30000" dirty="0"/>
              <a:t>2 </a:t>
            </a:r>
            <a:r>
              <a:rPr lang="en-US" sz="2800" dirty="0"/>
              <a:t>= - </a:t>
            </a:r>
            <a:r>
              <a:rPr lang="en-US" sz="2800" dirty="0">
                <a:sym typeface="Symbol"/>
              </a:rPr>
              <a:t></a:t>
            </a:r>
            <a:r>
              <a:rPr lang="en-US" sz="2800" baseline="30000" dirty="0" smtClean="0"/>
              <a:t>2</a:t>
            </a:r>
            <a:r>
              <a:rPr lang="en-US" sz="2800" dirty="0"/>
              <a:t>R</a:t>
            </a:r>
            <a:r>
              <a:rPr lang="en-US" sz="2800" baseline="-25000" dirty="0" smtClean="0">
                <a:sym typeface="Symbol"/>
              </a:rPr>
              <a:t></a:t>
            </a:r>
            <a:r>
              <a:rPr lang="en-US" sz="2800" dirty="0"/>
              <a:t>/</a:t>
            </a:r>
            <a:r>
              <a:rPr lang="en-US" sz="2800" dirty="0">
                <a:sym typeface="Symbol"/>
              </a:rPr>
              <a:t></a:t>
            </a:r>
            <a:r>
              <a:rPr lang="en-US" sz="2800" dirty="0"/>
              <a:t>z</a:t>
            </a:r>
            <a:r>
              <a:rPr lang="en-US" sz="2800" baseline="30000" dirty="0"/>
              <a:t>2    </a:t>
            </a:r>
            <a:r>
              <a:rPr lang="en-US" sz="2800" dirty="0"/>
              <a:t>= </a:t>
            </a:r>
            <a:r>
              <a:rPr lang="en-US" sz="2800" dirty="0" err="1"/>
              <a:t>B</a:t>
            </a:r>
            <a:r>
              <a:rPr lang="en-US" sz="2800" baseline="-25000" dirty="0" err="1"/>
              <a:t>z</a:t>
            </a:r>
            <a:r>
              <a:rPr lang="en-US" sz="2800" baseline="-25000" dirty="0"/>
              <a:t> </a:t>
            </a:r>
            <a:r>
              <a:rPr lang="en-US" sz="2800" dirty="0">
                <a:sym typeface="Symbol"/>
              </a:rPr>
              <a:t></a:t>
            </a:r>
            <a:r>
              <a:rPr lang="en-US" sz="2800" baseline="30000" dirty="0"/>
              <a:t>2</a:t>
            </a:r>
            <a:r>
              <a:rPr lang="en-US" sz="2800" dirty="0"/>
              <a:t>v</a:t>
            </a:r>
            <a:r>
              <a:rPr lang="en-US" sz="2800" baseline="-25000" dirty="0"/>
              <a:t>r</a:t>
            </a:r>
            <a:r>
              <a:rPr lang="en-US" sz="2800" dirty="0"/>
              <a:t>/</a:t>
            </a:r>
            <a:r>
              <a:rPr lang="en-US" sz="2800" dirty="0">
                <a:sym typeface="Symbol"/>
              </a:rPr>
              <a:t></a:t>
            </a:r>
            <a:r>
              <a:rPr lang="en-US" sz="2800" dirty="0"/>
              <a:t>z</a:t>
            </a:r>
            <a:r>
              <a:rPr lang="en-US" sz="2800" baseline="30000" dirty="0"/>
              <a:t>2</a:t>
            </a:r>
            <a:endParaRPr lang="en-US" sz="2800" dirty="0"/>
          </a:p>
          <a:p>
            <a:endParaRPr lang="en-US" b="1" dirty="0" smtClean="0"/>
          </a:p>
          <a:p>
            <a:r>
              <a:rPr lang="en-US" sz="2800" b="1" dirty="0" smtClean="0"/>
              <a:t>Cosmic Rays</a:t>
            </a:r>
          </a:p>
          <a:p>
            <a:endParaRPr lang="en-US" sz="2800" b="1" dirty="0" smtClean="0"/>
          </a:p>
          <a:p>
            <a:r>
              <a:rPr lang="en-US" sz="2800" dirty="0" err="1" smtClean="0"/>
              <a:t>E</a:t>
            </a:r>
            <a:r>
              <a:rPr lang="en-US" sz="2800" baseline="-25000" dirty="0" err="1" smtClean="0"/>
              <a:t>r</a:t>
            </a:r>
            <a:r>
              <a:rPr lang="en-US" sz="2800" dirty="0" smtClean="0"/>
              <a:t> = </a:t>
            </a:r>
            <a:r>
              <a:rPr lang="en-US" sz="2800" dirty="0"/>
              <a:t>(</a:t>
            </a:r>
            <a:r>
              <a:rPr lang="en-US" sz="2800" dirty="0" err="1"/>
              <a:t>D</a:t>
            </a:r>
            <a:r>
              <a:rPr lang="en-US" sz="2800" baseline="-25000" dirty="0" err="1"/>
              <a:t>z</a:t>
            </a:r>
            <a:r>
              <a:rPr lang="en-US" sz="2800" dirty="0"/>
              <a:t>/</a:t>
            </a:r>
            <a:r>
              <a:rPr lang="en-US" sz="2800" dirty="0">
                <a:sym typeface="Symbol"/>
              </a:rPr>
              <a:t></a:t>
            </a:r>
            <a:r>
              <a:rPr lang="en-US" sz="2800" dirty="0"/>
              <a:t>)B</a:t>
            </a:r>
            <a:r>
              <a:rPr lang="en-US" sz="2800" baseline="-25000" dirty="0">
                <a:sym typeface="Symbol"/>
              </a:rPr>
              <a:t></a:t>
            </a:r>
            <a:r>
              <a:rPr lang="en-US" sz="2800" baseline="30000" dirty="0"/>
              <a:t>   </a:t>
            </a:r>
            <a:r>
              <a:rPr lang="en-US" sz="2800" dirty="0" smtClean="0"/>
              <a:t>;  I</a:t>
            </a:r>
            <a:r>
              <a:rPr lang="en-US" sz="2800" dirty="0"/>
              <a:t>(E) = </a:t>
            </a:r>
            <a:r>
              <a:rPr lang="en-US" sz="2800" dirty="0">
                <a:sym typeface="Symbol"/>
              </a:rPr>
              <a:t></a:t>
            </a:r>
            <a:r>
              <a:rPr lang="en-US" sz="2800" dirty="0"/>
              <a:t>d</a:t>
            </a:r>
            <a:r>
              <a:rPr lang="en-US" sz="2800" b="1" dirty="0"/>
              <a:t>x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</a:t>
            </a:r>
            <a:r>
              <a:rPr lang="en-US" sz="2800" dirty="0"/>
              <a:t>/</a:t>
            </a:r>
            <a:r>
              <a:rPr lang="en-US" sz="2800" dirty="0">
                <a:sym typeface="Symbol"/>
              </a:rPr>
              <a:t></a:t>
            </a:r>
            <a:r>
              <a:rPr lang="en-US" sz="2800" dirty="0"/>
              <a:t>z</a:t>
            </a:r>
            <a:r>
              <a:rPr lang="en-US" sz="2800" baseline="30000" dirty="0"/>
              <a:t> </a:t>
            </a:r>
            <a:r>
              <a:rPr lang="en-US" sz="2800" dirty="0"/>
              <a:t> </a:t>
            </a:r>
            <a:r>
              <a:rPr lang="en-US" sz="2800" dirty="0" err="1"/>
              <a:t>D</a:t>
            </a:r>
            <a:r>
              <a:rPr lang="en-US" sz="2800" baseline="-25000" dirty="0" err="1"/>
              <a:t>z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</a:t>
            </a:r>
            <a:r>
              <a:rPr lang="en-US" sz="2800" dirty="0"/>
              <a:t>f/</a:t>
            </a:r>
            <a:r>
              <a:rPr lang="en-US" sz="2800" dirty="0">
                <a:sym typeface="Symbol"/>
              </a:rPr>
              <a:t></a:t>
            </a:r>
            <a:r>
              <a:rPr lang="en-US" sz="2800" dirty="0"/>
              <a:t>z</a:t>
            </a:r>
          </a:p>
          <a:p>
            <a:endParaRPr lang="en-US" sz="2800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9224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82700"/>
            <a:ext cx="7665444" cy="5693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Cosmic Ray Spectrum</a:t>
            </a:r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I(E)	</a:t>
            </a:r>
            <a:r>
              <a:rPr lang="en-US" sz="2800" dirty="0" smtClean="0"/>
              <a:t>=    </a:t>
            </a:r>
            <a:r>
              <a:rPr lang="en-US" sz="2800" dirty="0" smtClean="0">
                <a:sym typeface="Symbol"/>
              </a:rPr>
              <a:t></a:t>
            </a:r>
            <a:r>
              <a:rPr lang="en-US" sz="2800" baseline="-25000" dirty="0"/>
              <a:t>R(E)</a:t>
            </a:r>
            <a:r>
              <a:rPr lang="en-US" sz="2800" baseline="30000" dirty="0"/>
              <a:t>R</a:t>
            </a:r>
            <a:r>
              <a:rPr lang="en-US" sz="2800" baseline="-25000" dirty="0"/>
              <a:t> </a:t>
            </a:r>
            <a:r>
              <a:rPr lang="en-US" sz="2800" dirty="0" err="1" smtClean="0"/>
              <a:t>dr</a:t>
            </a:r>
            <a:r>
              <a:rPr lang="en-US" sz="2800" dirty="0" smtClean="0"/>
              <a:t>  </a:t>
            </a:r>
            <a:r>
              <a:rPr lang="en-US" sz="2800" dirty="0"/>
              <a:t>f (</a:t>
            </a:r>
            <a:r>
              <a:rPr lang="en-US" sz="2800" dirty="0" err="1"/>
              <a:t>D</a:t>
            </a:r>
            <a:r>
              <a:rPr lang="en-US" sz="2800" baseline="-25000" dirty="0" err="1"/>
              <a:t>z</a:t>
            </a:r>
            <a:r>
              <a:rPr lang="en-US" sz="2800" dirty="0"/>
              <a:t>/</a:t>
            </a:r>
            <a:r>
              <a:rPr lang="en-US" sz="2800" dirty="0">
                <a:sym typeface="Symbol"/>
              </a:rPr>
              <a:t></a:t>
            </a:r>
            <a:r>
              <a:rPr lang="en-US" sz="2800" baseline="30000" dirty="0"/>
              <a:t>2</a:t>
            </a:r>
            <a:r>
              <a:rPr lang="en-US" sz="2800" dirty="0" smtClean="0"/>
              <a:t>)</a:t>
            </a:r>
            <a:r>
              <a:rPr lang="en-US" sz="2800" dirty="0">
                <a:sym typeface="Symbol"/>
              </a:rPr>
              <a:t> 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</a:t>
            </a:r>
            <a:r>
              <a:rPr lang="en-US" sz="2800" baseline="-25000" dirty="0"/>
              <a:t>R(E)</a:t>
            </a:r>
            <a:r>
              <a:rPr lang="en-US" sz="2800" baseline="30000" dirty="0"/>
              <a:t>R</a:t>
            </a:r>
            <a:r>
              <a:rPr lang="en-US" sz="2800" baseline="-25000" dirty="0"/>
              <a:t> </a:t>
            </a:r>
            <a:r>
              <a:rPr lang="en-US" sz="2800" dirty="0" err="1"/>
              <a:t>dr</a:t>
            </a:r>
            <a:r>
              <a:rPr lang="en-US" sz="2800" dirty="0"/>
              <a:t> </a:t>
            </a:r>
            <a:r>
              <a:rPr lang="en-US" sz="2800" dirty="0" smtClean="0"/>
              <a:t>f(</a:t>
            </a:r>
            <a:r>
              <a:rPr lang="en-US" sz="2800" dirty="0" err="1" smtClean="0"/>
              <a:t>r</a:t>
            </a:r>
            <a:r>
              <a:rPr lang="en-US" sz="2800" dirty="0" err="1"/>
              <a:t>v</a:t>
            </a:r>
            <a:r>
              <a:rPr lang="en-US" sz="2800" baseline="-25000" dirty="0" err="1"/>
              <a:t>r</a:t>
            </a:r>
            <a:r>
              <a:rPr lang="en-US" sz="2800" dirty="0" smtClean="0"/>
              <a:t>/</a:t>
            </a:r>
            <a:r>
              <a:rPr lang="en-US" sz="2800" dirty="0">
                <a:sym typeface="Symbol"/>
              </a:rPr>
              <a:t></a:t>
            </a:r>
            <a:r>
              <a:rPr lang="en-US" sz="2800" baseline="30000" dirty="0"/>
              <a:t>2</a:t>
            </a:r>
            <a:r>
              <a:rPr lang="en-US" sz="2800" dirty="0"/>
              <a:t>)  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>
                <a:sym typeface="Symbol"/>
              </a:rPr>
              <a:t></a:t>
            </a:r>
            <a:r>
              <a:rPr lang="en-US" sz="2800" dirty="0"/>
              <a:t>(r)  	= </a:t>
            </a:r>
            <a:r>
              <a:rPr lang="en-US" sz="2800" dirty="0" smtClean="0"/>
              <a:t>   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Lmax</a:t>
            </a:r>
            <a:r>
              <a:rPr lang="en-US" sz="2800" dirty="0" smtClean="0"/>
              <a:t> </a:t>
            </a:r>
            <a:r>
              <a:rPr lang="en-US" sz="2800" dirty="0"/>
              <a:t>	=  </a:t>
            </a:r>
            <a:r>
              <a:rPr lang="en-US" sz="2800" dirty="0" smtClean="0"/>
              <a:t>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(</a:t>
            </a:r>
            <a:r>
              <a:rPr lang="en-US" sz="2800" dirty="0"/>
              <a:t>r)/</a:t>
            </a:r>
            <a:r>
              <a:rPr lang="en-US" sz="2800" dirty="0" err="1" smtClean="0"/>
              <a:t>e</a:t>
            </a:r>
            <a:r>
              <a:rPr lang="en-US" sz="2800" dirty="0" err="1"/>
              <a:t>B</a:t>
            </a:r>
            <a:r>
              <a:rPr lang="en-US" sz="2800" baseline="-25000" dirty="0" smtClean="0">
                <a:sym typeface="Symbol"/>
              </a:rPr>
              <a:t></a:t>
            </a:r>
            <a:r>
              <a:rPr lang="en-US" sz="2800" dirty="0" smtClean="0"/>
              <a:t>) </a:t>
            </a:r>
            <a:r>
              <a:rPr lang="en-US" sz="2800" dirty="0"/>
              <a:t>= r(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/</a:t>
            </a:r>
            <a:r>
              <a:rPr lang="en-US" sz="2800" dirty="0" err="1"/>
              <a:t>eV</a:t>
            </a:r>
            <a:r>
              <a:rPr lang="en-US" sz="2800" dirty="0"/>
              <a:t>)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 err="1" smtClean="0"/>
              <a:t>cD</a:t>
            </a:r>
            <a:r>
              <a:rPr lang="en-US" sz="2800" baseline="-25000" dirty="0" err="1" smtClean="0"/>
              <a:t>pr</a:t>
            </a:r>
            <a:r>
              <a:rPr lang="en-US" sz="2800" dirty="0" err="1" smtClean="0">
                <a:sym typeface="Symbol"/>
              </a:rPr>
              <a:t></a:t>
            </a:r>
            <a:r>
              <a:rPr lang="en-US" sz="2800" dirty="0" err="1"/>
              <a:t>f</a:t>
            </a:r>
            <a:r>
              <a:rPr lang="en-US" sz="2800" dirty="0"/>
              <a:t>/</a:t>
            </a:r>
            <a:r>
              <a:rPr lang="en-US" sz="2800" dirty="0">
                <a:sym typeface="Symbol"/>
              </a:rPr>
              <a:t></a:t>
            </a:r>
            <a:r>
              <a:rPr lang="en-US" sz="2800" dirty="0"/>
              <a:t>E  </a:t>
            </a:r>
            <a:r>
              <a:rPr lang="en-US" sz="2800" dirty="0" smtClean="0"/>
              <a:t>=  </a:t>
            </a:r>
            <a:r>
              <a:rPr lang="en-US" sz="2800" dirty="0" err="1" smtClean="0"/>
              <a:t>eE</a:t>
            </a:r>
            <a:r>
              <a:rPr lang="en-US" sz="2800" baseline="-25000" dirty="0" err="1" smtClean="0"/>
              <a:t>r</a:t>
            </a:r>
            <a:r>
              <a:rPr lang="en-US" sz="2800" dirty="0" smtClean="0"/>
              <a:t> </a:t>
            </a:r>
            <a:r>
              <a:rPr lang="en-US" sz="2800" dirty="0"/>
              <a:t>f  =  </a:t>
            </a:r>
            <a:r>
              <a:rPr lang="en-US" sz="2800" dirty="0" err="1"/>
              <a:t>eB</a:t>
            </a:r>
            <a:r>
              <a:rPr lang="en-US" sz="2800" baseline="-25000" dirty="0" smtClean="0">
                <a:sym typeface="Symbol"/>
              </a:rPr>
              <a:t></a:t>
            </a:r>
            <a:r>
              <a:rPr lang="en-US" sz="2800" dirty="0" smtClean="0"/>
              <a:t>(</a:t>
            </a:r>
            <a:r>
              <a:rPr lang="en-US" sz="2800" dirty="0" err="1"/>
              <a:t>D</a:t>
            </a:r>
            <a:r>
              <a:rPr lang="en-US" sz="2800" baseline="-25000" dirty="0" err="1"/>
              <a:t>z</a:t>
            </a:r>
            <a:r>
              <a:rPr lang="en-US" sz="2800" dirty="0"/>
              <a:t>/c</a:t>
            </a:r>
            <a:r>
              <a:rPr lang="en-US" sz="2800" dirty="0">
                <a:sym typeface="Symbol"/>
              </a:rPr>
              <a:t></a:t>
            </a:r>
            <a:r>
              <a:rPr lang="en-US" sz="2800" dirty="0"/>
              <a:t>)f = </a:t>
            </a:r>
            <a:r>
              <a:rPr lang="en-US" sz="2800" dirty="0" smtClean="0"/>
              <a:t>(</a:t>
            </a:r>
            <a:r>
              <a:rPr lang="en-US" sz="2800" dirty="0" err="1"/>
              <a:t>c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pr</a:t>
            </a:r>
            <a:r>
              <a:rPr lang="en-US" sz="2800" dirty="0" smtClean="0"/>
              <a:t>/</a:t>
            </a:r>
            <a:r>
              <a:rPr lang="en-US" sz="2800" dirty="0" err="1"/>
              <a:t>E</a:t>
            </a:r>
            <a:r>
              <a:rPr lang="en-US" sz="2800" baseline="-25000" dirty="0" err="1"/>
              <a:t>max</a:t>
            </a:r>
            <a:r>
              <a:rPr lang="en-US" sz="2800" dirty="0" smtClean="0"/>
              <a:t>)f  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f	</a:t>
            </a:r>
            <a:r>
              <a:rPr lang="en-US" sz="2800" dirty="0" smtClean="0"/>
              <a:t>=   (I</a:t>
            </a:r>
            <a:r>
              <a:rPr lang="en-US" sz="2800" dirty="0"/>
              <a:t>/e 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max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r</a:t>
            </a:r>
            <a:r>
              <a:rPr lang="en-US" sz="2800" dirty="0"/>
              <a:t>)</a:t>
            </a:r>
            <a:r>
              <a:rPr lang="en-US" sz="2800" dirty="0" smtClean="0"/>
              <a:t> </a:t>
            </a:r>
            <a:r>
              <a:rPr lang="en-US" sz="2800" dirty="0" err="1"/>
              <a:t>exp</a:t>
            </a:r>
            <a:r>
              <a:rPr lang="en-US" sz="2800" dirty="0"/>
              <a:t> Y   ;   Y = E/</a:t>
            </a:r>
            <a:r>
              <a:rPr lang="en-US" sz="2800" dirty="0" err="1"/>
              <a:t>E</a:t>
            </a:r>
            <a:r>
              <a:rPr lang="en-US" sz="2800" baseline="-25000" dirty="0" err="1"/>
              <a:t>max</a:t>
            </a:r>
            <a:r>
              <a:rPr lang="en-US" sz="2800" dirty="0"/>
              <a:t> 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I(E)	</a:t>
            </a:r>
            <a:r>
              <a:rPr lang="en-US" sz="2800" dirty="0" smtClean="0">
                <a:sym typeface="Symbol"/>
              </a:rPr>
              <a:t>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   </a:t>
            </a:r>
            <a:r>
              <a:rPr lang="en-US" sz="2800" dirty="0" smtClean="0"/>
              <a:t>(</a:t>
            </a:r>
            <a:r>
              <a:rPr lang="en-US" sz="2800" dirty="0"/>
              <a:t>I/E</a:t>
            </a:r>
            <a:r>
              <a:rPr lang="en-US" sz="2800" baseline="30000" dirty="0"/>
              <a:t>3</a:t>
            </a:r>
            <a:r>
              <a:rPr lang="en-US" sz="2800" dirty="0"/>
              <a:t> ) </a:t>
            </a:r>
            <a:r>
              <a:rPr lang="en-US" sz="2800" dirty="0">
                <a:sym typeface="Symbol"/>
              </a:rPr>
              <a:t></a:t>
            </a:r>
            <a:r>
              <a:rPr lang="en-US" sz="2800" baseline="-25000" dirty="0"/>
              <a:t>E</a:t>
            </a:r>
            <a:r>
              <a:rPr lang="en-US" sz="2800" baseline="-25000" dirty="0" smtClean="0"/>
              <a:t>/</a:t>
            </a:r>
            <a:r>
              <a:rPr lang="en-US" sz="2800" baseline="-25000" smtClean="0"/>
              <a:t>eV</a:t>
            </a:r>
            <a:r>
              <a:rPr lang="en-US" sz="2800" baseline="-25000" smtClean="0"/>
              <a:t> </a:t>
            </a:r>
            <a:r>
              <a:rPr lang="en-US" sz="2800" baseline="30000" dirty="0"/>
              <a:t>1</a:t>
            </a:r>
            <a:r>
              <a:rPr lang="en-US" sz="2800" baseline="-25000" dirty="0"/>
              <a:t> </a:t>
            </a:r>
            <a:r>
              <a:rPr lang="en-US" sz="2800" dirty="0" err="1"/>
              <a:t>dY</a:t>
            </a:r>
            <a:r>
              <a:rPr lang="en-US" sz="2800" dirty="0"/>
              <a:t>  Y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exp</a:t>
            </a:r>
            <a:r>
              <a:rPr lang="en-US" sz="2800" dirty="0"/>
              <a:t> Y 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/>
              <a:t>I</a:t>
            </a:r>
            <a:r>
              <a:rPr lang="en-US" sz="2800" dirty="0"/>
              <a:t>/</a:t>
            </a:r>
            <a:r>
              <a:rPr lang="en-US" sz="2800" dirty="0" smtClean="0"/>
              <a:t>E</a:t>
            </a:r>
            <a:r>
              <a:rPr lang="en-US" sz="2800" baseline="30000" dirty="0" smtClean="0"/>
              <a:t>2.7</a:t>
            </a:r>
            <a:r>
              <a:rPr lang="en-US" sz="2800" dirty="0" smtClean="0"/>
              <a:t>  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147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</a:rPr>
              <a:t>Predictions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-72" charset="2"/>
              <a:buNone/>
            </a:pP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Jet Length L = 10</a:t>
            </a:r>
            <a:r>
              <a:rPr lang="en-US" sz="3200" baseline="300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24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cm = 0.3 </a:t>
            </a:r>
            <a:r>
              <a:rPr lang="en-US" sz="32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Mpc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</a:t>
            </a:r>
          </a:p>
          <a:p>
            <a:pPr marL="0" indent="0" eaLnBrk="1" hangingPunct="1">
              <a:buNone/>
            </a:pP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Cosmic </a:t>
            </a:r>
            <a:r>
              <a:rPr lang="en-US" sz="32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Rays 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(for M</a:t>
            </a:r>
            <a:r>
              <a:rPr lang="en-US" sz="3200" baseline="-250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= 10</a:t>
            </a:r>
            <a:r>
              <a:rPr lang="en-US" sz="3200" baseline="300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8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Suns, scales M</a:t>
            </a:r>
            <a:r>
              <a:rPr lang="en-US" sz="3200" baseline="300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1/2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)</a:t>
            </a:r>
          </a:p>
          <a:p>
            <a:pPr marL="0" indent="0" eaLnBrk="1" hangingPunct="1">
              <a:buNone/>
            </a:pPr>
            <a:r>
              <a:rPr lang="en-US" sz="32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E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= 10</a:t>
            </a:r>
            <a:r>
              <a:rPr lang="en-US" sz="3200" baseline="300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20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eV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, I = 2x10</a:t>
            </a:r>
            <a:r>
              <a:rPr lang="en-US" sz="3200" baseline="300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18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A</a:t>
            </a:r>
            <a:r>
              <a:rPr lang="en-US" sz="320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,  I(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E) 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 I/E</a:t>
            </a:r>
            <a:r>
              <a:rPr lang="en-US" sz="3200" baseline="300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3</a:t>
            </a:r>
            <a:r>
              <a:rPr lang="en-US" sz="3200" baseline="30000" dirty="0" smtClean="0">
                <a:solidFill>
                  <a:schemeClr val="tx1"/>
                </a:solidFill>
                <a:latin typeface="Symbol Tiger" charset="2"/>
                <a:cs typeface="Symbol Tiger" charset="2"/>
                <a:sym typeface="Symbol"/>
              </a:rPr>
              <a:t>2.7</a:t>
            </a:r>
            <a:r>
              <a:rPr lang="en-US" sz="3200" dirty="0" smtClean="0">
                <a:latin typeface="Symbol Tiger" charset="2"/>
                <a:cs typeface="Symbol Tiger" charset="2"/>
              </a:rPr>
              <a:t> </a:t>
            </a:r>
            <a:endParaRPr lang="en-US" sz="3200" dirty="0" smtClean="0">
              <a:latin typeface="Symbol Tiger" charset="2"/>
              <a:ea typeface="Symbol Tiger" charset="0"/>
              <a:cs typeface="Symbol Tiger" charset="2"/>
              <a:sym typeface="Symbol" pitchFamily="-72" charset="2"/>
            </a:endParaRPr>
          </a:p>
          <a:p>
            <a:pPr marL="0" indent="0" eaLnBrk="1" hangingPunct="1">
              <a:buNone/>
            </a:pP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 Intensity on Earth 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 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1/</a:t>
            </a:r>
            <a:r>
              <a:rPr lang="en-US" sz="32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yr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 km</a:t>
            </a:r>
            <a:r>
              <a:rPr lang="en-US" sz="3200" baseline="300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2 </a:t>
            </a:r>
            <a:r>
              <a:rPr lang="en-US" sz="32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(&gt;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10</a:t>
            </a:r>
            <a:r>
              <a:rPr lang="en-US" sz="3200" baseline="300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19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eV)	</a:t>
            </a:r>
          </a:p>
          <a:p>
            <a:pPr marL="0" indent="0" eaLnBrk="1" hangingPunct="1">
              <a:buNone/>
            </a:pP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Synchrotron: </a:t>
            </a:r>
            <a:r>
              <a:rPr lang="en-US" sz="32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λ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 &lt; 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10 cm, Power = 0.01 IV,</a:t>
            </a:r>
            <a:r>
              <a:rPr lang="en-US" sz="32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I(E)  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E </a:t>
            </a:r>
            <a:r>
              <a:rPr lang="en-US" sz="3200" dirty="0" err="1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exp</a:t>
            </a:r>
            <a:r>
              <a:rPr lang="en-US" sz="32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(- 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E</a:t>
            </a:r>
            <a:r>
              <a:rPr lang="en-US" sz="3200" baseline="300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3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),Light cone </a:t>
            </a:r>
            <a:r>
              <a:rPr lang="en-US" sz="3200" dirty="0" smtClean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  <a:sym typeface="Symbol" pitchFamily="-72" charset="2"/>
              </a:rPr>
              <a:t> 0.01 radians</a:t>
            </a:r>
            <a:r>
              <a:rPr lang="en-US" sz="3200" dirty="0">
                <a:solidFill>
                  <a:schemeClr val="tx2"/>
                </a:solidFill>
                <a:latin typeface="Symbol Tiger" charset="2"/>
                <a:ea typeface="Symbol Tiger" charset="0"/>
                <a:cs typeface="Symbol Tiger" charset="2"/>
              </a:rPr>
              <a:t>	</a:t>
            </a:r>
            <a:endParaRPr lang="en-US" sz="3200" dirty="0" smtClean="0">
              <a:solidFill>
                <a:schemeClr val="tx2"/>
              </a:solidFill>
              <a:latin typeface="Symbol Tiger" charset="2"/>
              <a:ea typeface="Symbol Tiger" charset="0"/>
              <a:cs typeface="Symbol Tiger" charset="2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356100" y="324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>
              <a:latin typeface="News Gothic MT" pitchFamily="-7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3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1375</TotalTime>
  <Words>418</Words>
  <Application>Microsoft Macintosh PowerPoint</Application>
  <PresentationFormat>On-screen Show (4:3)</PresentationFormat>
  <Paragraphs>51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Spheromaks and How Plasmas May Explain the Ultra High Energy Cosmic Ray Mystery   Ken Fowler, UC Berkeley Hui Li, LANL</vt:lpstr>
      <vt:lpstr>PowerPoint Presentation</vt:lpstr>
      <vt:lpstr>New papers coauthored with Stirling</vt:lpstr>
      <vt:lpstr>PowerPoint Presentation</vt:lpstr>
      <vt:lpstr>Our jet is a self-accelerated  ion beam</vt:lpstr>
      <vt:lpstr>PowerPoint Presentation</vt:lpstr>
      <vt:lpstr>PowerPoint Presentation</vt:lpstr>
      <vt:lpstr>PowerPoint Presentation</vt:lpstr>
      <vt:lpstr>Predictions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Honoring Striling Colgate:  Ultra High Energy Cosmic Rays Produced by Jets Around Massive Black Holes  Ken Fowler, UC Berkeley Hui Li, LANL </dc:title>
  <dc:creator>T. Kenneth  Fowler</dc:creator>
  <cp:lastModifiedBy>T. Kenneth  Fowler</cp:lastModifiedBy>
  <cp:revision>155</cp:revision>
  <cp:lastPrinted>2016-02-27T17:58:33Z</cp:lastPrinted>
  <dcterms:created xsi:type="dcterms:W3CDTF">2014-08-03T16:48:05Z</dcterms:created>
  <dcterms:modified xsi:type="dcterms:W3CDTF">2016-03-21T00:29:43Z</dcterms:modified>
</cp:coreProperties>
</file>